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4CB2CB"/>
    <a:srgbClr val="00BFF0"/>
    <a:srgbClr val="646464"/>
    <a:srgbClr val="0091B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84755" autoAdjust="0"/>
  </p:normalViewPr>
  <p:slideViewPr>
    <p:cSldViewPr>
      <p:cViewPr varScale="1">
        <p:scale>
          <a:sx n="117" d="100"/>
          <a:sy n="117" d="100"/>
        </p:scale>
        <p:origin x="-5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42B29A8-8606-4553-BA9F-60672C502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 userDrawn="1"/>
        </p:nvSpPr>
        <p:spPr bwMode="auto">
          <a:xfrm>
            <a:off x="0" y="0"/>
            <a:ext cx="6248400" cy="6884988"/>
          </a:xfrm>
          <a:prstGeom prst="rect">
            <a:avLst/>
          </a:prstGeom>
          <a:solidFill>
            <a:srgbClr val="00779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4" name="Picture 12" descr="soartech_logo_stacke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0" y="2819400"/>
            <a:ext cx="1885950" cy="129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pattern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91575" y="0"/>
            <a:ext cx="3524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5257800" cy="12192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4038600" y="4343400"/>
            <a:ext cx="1905000" cy="4572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E06D874-A4E8-4989-AD29-9EDC6366121E}" type="datetime1">
              <a:rPr lang="en-US" smtClean="0"/>
              <a:pPr>
                <a:defRPr/>
              </a:pPr>
              <a:t>6/3/2011</a:t>
            </a:fld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248400"/>
            <a:ext cx="2895600" cy="457200"/>
          </a:xfrm>
        </p:spPr>
        <p:txBody>
          <a:bodyPr/>
          <a:lstStyle>
            <a:lvl1pPr>
              <a:defRPr>
                <a:solidFill>
                  <a:srgbClr val="4CB2CB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C17D9-D3ED-49CD-81D2-570260E33D8F}" type="datetime1">
              <a:rPr lang="en-US" smtClean="0"/>
              <a:pPr>
                <a:defRPr/>
              </a:pPr>
              <a:t>6/3/2011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FF269-B969-434C-8526-28E37274E4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838200"/>
            <a:ext cx="184785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39115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3964C-10B5-4A7D-B41C-4C8C65BFC3BB}" type="datetime1">
              <a:rPr lang="en-US" smtClean="0"/>
              <a:pPr>
                <a:defRPr/>
              </a:pPr>
              <a:t>6/3/2011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AF3A5-ADD4-40C9-AD82-F843727E4B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E2830-5B1B-4A79-84B9-E47B636D1486}" type="datetime1">
              <a:rPr lang="en-US" smtClean="0"/>
              <a:pPr>
                <a:defRPr/>
              </a:pPr>
              <a:t>6/3/2011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9520A-57E6-45ED-AC94-561337EFD1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066800" y="6324600"/>
            <a:ext cx="60198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5B700-44F0-4759-A6E0-D85AB573FB6F}" type="datetime1">
              <a:rPr lang="en-US" smtClean="0"/>
              <a:pPr>
                <a:defRPr/>
              </a:pPr>
              <a:t>6/3/2011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A0F7A-6179-46C3-A213-661673F2F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00200"/>
            <a:ext cx="3619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600200"/>
            <a:ext cx="3619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CFB9D-FA9E-4062-B2A7-96623DEC5335}" type="datetime1">
              <a:rPr lang="en-US" smtClean="0"/>
              <a:pPr>
                <a:defRPr/>
              </a:pPr>
              <a:t>6/3/2011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99AB7-CB11-4D53-983D-9FD7BDF1B6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0AF81-799F-427D-92C7-016638633FD7}" type="datetime1">
              <a:rPr lang="en-US" smtClean="0"/>
              <a:pPr>
                <a:defRPr/>
              </a:pPr>
              <a:t>6/3/2011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38D2F-50A8-44F2-8BA3-E0FF16C405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C8EFC-86B6-4A40-A9A6-173D36BB873C}" type="datetime1">
              <a:rPr lang="en-US" smtClean="0"/>
              <a:pPr>
                <a:defRPr/>
              </a:pPr>
              <a:t>6/3/2011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18591-DF24-4B68-A24A-D2463524A7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EC2DE-7E3B-41E8-A73B-09D6730C1322}" type="datetime1">
              <a:rPr lang="en-US" smtClean="0"/>
              <a:pPr>
                <a:defRPr/>
              </a:pPr>
              <a:t>6/3/2011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3F7E5-3A00-4DE3-A9C6-EAB1A9983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525C0-E9C1-457F-8E76-233A5F60E7A5}" type="datetime1">
              <a:rPr lang="en-US" smtClean="0"/>
              <a:pPr>
                <a:defRPr/>
              </a:pPr>
              <a:t>6/3/2011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5F99E-5487-4B30-9CD6-480D7E404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0F785-A329-4BFE-979B-B4723DB08662}" type="datetime1">
              <a:rPr lang="en-US" smtClean="0"/>
              <a:pPr>
                <a:defRPr/>
              </a:pPr>
              <a:t>6/3/2011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28DC7-D3AE-4A83-AD13-2A4C53BBE2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533400" cy="6858000"/>
          </a:xfrm>
          <a:prstGeom prst="rect">
            <a:avLst/>
          </a:prstGeom>
          <a:solidFill>
            <a:srgbClr val="46484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915400" y="0"/>
            <a:ext cx="228600" cy="6858000"/>
          </a:xfrm>
          <a:prstGeom prst="rect">
            <a:avLst/>
          </a:prstGeom>
          <a:solidFill>
            <a:srgbClr val="F4D66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25" y="0"/>
            <a:ext cx="8220075" cy="685800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9" name="Picture 10" descr="logo-horizontal-one_color_whit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3988" y="677863"/>
            <a:ext cx="269875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391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00200"/>
            <a:ext cx="7391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62800" y="63246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646464"/>
                </a:solidFill>
                <a:latin typeface="+mn-lt"/>
              </a:defRPr>
            </a:lvl1pPr>
          </a:lstStyle>
          <a:p>
            <a:pPr>
              <a:defRPr/>
            </a:pPr>
            <a:fld id="{942CE4A8-69A9-419E-869B-956D6F6072D4}" type="datetime1">
              <a:rPr lang="en-US" smtClean="0"/>
              <a:pPr>
                <a:defRPr/>
              </a:pPr>
              <a:t>6/3/2011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6800" y="6324600"/>
            <a:ext cx="601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646464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24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06B8AC7C-273A-4A97-8FB1-2590C25DD1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9pPr>
    </p:titleStyle>
    <p:bodyStyle>
      <a:lvl1pPr marL="169863" indent="-169863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60375" indent="-176213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18" charset="0"/>
        <a:buChar char="•"/>
        <a:defRPr>
          <a:solidFill>
            <a:srgbClr val="646464"/>
          </a:solidFill>
          <a:latin typeface="+mn-lt"/>
          <a:ea typeface="+mn-ea"/>
        </a:defRPr>
      </a:lvl2pPr>
      <a:lvl3pPr marL="741363" indent="-166688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18" charset="0"/>
        <a:buChar char="•"/>
        <a:defRPr>
          <a:solidFill>
            <a:srgbClr val="646464"/>
          </a:solidFill>
          <a:latin typeface="+mn-lt"/>
          <a:ea typeface="+mn-ea"/>
        </a:defRPr>
      </a:lvl3pPr>
      <a:lvl4pPr marL="1082675" indent="-171450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18" charset="0"/>
        <a:buChar char="•"/>
        <a:defRPr>
          <a:solidFill>
            <a:srgbClr val="646464"/>
          </a:solidFill>
          <a:latin typeface="+mn-lt"/>
          <a:ea typeface="+mn-ea"/>
        </a:defRPr>
      </a:lvl4pPr>
      <a:lvl5pPr marL="13716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18" charset="0"/>
        <a:buChar char="•"/>
        <a:defRPr>
          <a:solidFill>
            <a:srgbClr val="646464"/>
          </a:solidFill>
          <a:latin typeface="+mn-lt"/>
          <a:ea typeface="+mn-ea"/>
        </a:defRPr>
      </a:lvl5pPr>
      <a:lvl6pPr marL="18288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6pPr>
      <a:lvl7pPr marL="22860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7pPr>
      <a:lvl8pPr marL="27432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8pPr>
      <a:lvl9pPr marL="32004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SoarUnit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Bob Marinier</a:t>
            </a:r>
          </a:p>
          <a:p>
            <a:pPr>
              <a:defRPr/>
            </a:pPr>
            <a:fld id="{8E06D874-A4E8-4989-AD29-9EDC6366121E}" type="datetime1">
              <a:rPr lang="en-US" smtClean="0"/>
              <a:pPr>
                <a:defRPr/>
              </a:pPr>
              <a:t>6/3/2011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and maintaining Soar code is hard</a:t>
            </a:r>
          </a:p>
          <a:p>
            <a:pPr lvl="1"/>
            <a:r>
              <a:rPr lang="en-US" dirty="0" smtClean="0"/>
              <a:t>Soar syntax/architecture does little to help (e.g., no type checking)</a:t>
            </a:r>
          </a:p>
          <a:p>
            <a:pPr lvl="1"/>
            <a:r>
              <a:rPr lang="en-US" dirty="0" smtClean="0"/>
              <a:t>But partly this is what makes Soar powerful</a:t>
            </a:r>
          </a:p>
          <a:p>
            <a:r>
              <a:rPr lang="en-US" dirty="0" smtClean="0"/>
              <a:t>Some existing tools provide static help</a:t>
            </a:r>
          </a:p>
          <a:p>
            <a:pPr lvl="1"/>
            <a:r>
              <a:rPr lang="en-US" dirty="0" smtClean="0"/>
              <a:t>Syntax checking/highlighting finds common syntactical issues</a:t>
            </a:r>
          </a:p>
          <a:p>
            <a:pPr lvl="1"/>
            <a:r>
              <a:rPr lang="en-US" dirty="0" err="1" smtClean="0"/>
              <a:t>Datamap</a:t>
            </a:r>
            <a:r>
              <a:rPr lang="en-US" dirty="0" smtClean="0"/>
              <a:t> can find many structural issues</a:t>
            </a:r>
          </a:p>
          <a:p>
            <a:r>
              <a:rPr lang="en-US" dirty="0" smtClean="0"/>
              <a:t>But testing logic is still hard: need runtime testing</a:t>
            </a:r>
          </a:p>
          <a:p>
            <a:pPr lvl="1"/>
            <a:r>
              <a:rPr lang="en-US" dirty="0" smtClean="0"/>
              <a:t>Some ad hoc solutions have been tried, but nothing particularly flexible or reusable</a:t>
            </a:r>
          </a:p>
          <a:p>
            <a:r>
              <a:rPr lang="en-US" dirty="0" smtClean="0"/>
              <a:t>Other languages have standard tools and frameworks for creating </a:t>
            </a:r>
            <a:r>
              <a:rPr lang="en-US" i="1" dirty="0" smtClean="0"/>
              <a:t>unit tests</a:t>
            </a:r>
            <a:r>
              <a:rPr lang="en-US" dirty="0" smtClean="0"/>
              <a:t>: small scale, repeatable tests that can be run quickly to test various parts of the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7E2830-5B1B-4A79-84B9-E47B636D1486}" type="datetime1">
              <a:rPr lang="en-US" smtClean="0"/>
              <a:pPr>
                <a:defRPr/>
              </a:pPr>
              <a:t>6/3/2011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SoarUnit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by Dave Ray</a:t>
            </a:r>
          </a:p>
          <a:p>
            <a:r>
              <a:rPr lang="en-US" dirty="0" smtClean="0"/>
              <a:t>Inspired by </a:t>
            </a:r>
            <a:r>
              <a:rPr lang="en-US" dirty="0" err="1" smtClean="0"/>
              <a:t>JUnit</a:t>
            </a:r>
            <a:r>
              <a:rPr lang="en-US" dirty="0" smtClean="0"/>
              <a:t> (a unit testing framework for Java)</a:t>
            </a:r>
          </a:p>
          <a:p>
            <a:r>
              <a:rPr lang="en-US" dirty="0" smtClean="0"/>
              <a:t>Provides a way to define tests, including initial and success/failure conditions</a:t>
            </a:r>
          </a:p>
          <a:p>
            <a:r>
              <a:rPr lang="en-US" dirty="0" smtClean="0"/>
              <a:t>Part of </a:t>
            </a:r>
            <a:r>
              <a:rPr lang="en-US" dirty="0" smtClean="0"/>
              <a:t>JSoar (open source, BSD), </a:t>
            </a:r>
            <a:r>
              <a:rPr lang="en-US" dirty="0" smtClean="0"/>
              <a:t>but works with CSoar, too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7E2830-5B1B-4A79-84B9-E47B636D1486}" type="datetime1">
              <a:rPr lang="en-US" smtClean="0"/>
              <a:pPr>
                <a:defRPr/>
              </a:pPr>
              <a:t>6/3/2011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276600"/>
            <a:ext cx="40386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rules and commands to execute before the test runs</a:t>
            </a:r>
          </a:p>
          <a:p>
            <a:r>
              <a:rPr lang="en-US" dirty="0" smtClean="0"/>
              <a:t>One or more rules need to call the “pass” RHS function</a:t>
            </a:r>
          </a:p>
          <a:p>
            <a:r>
              <a:rPr lang="en-US" dirty="0" smtClean="0"/>
              <a:t>Can also call “fail”, but that’s uncommon</a:t>
            </a:r>
          </a:p>
          <a:p>
            <a:r>
              <a:rPr lang="en-US" dirty="0" smtClean="0"/>
              <a:t>Related tests in a single .</a:t>
            </a:r>
            <a:r>
              <a:rPr lang="en-US" dirty="0" err="1" smtClean="0"/>
              <a:t>soarunit</a:t>
            </a:r>
            <a:r>
              <a:rPr lang="en-US" dirty="0" smtClean="0"/>
              <a:t> file can share common rules and commands</a:t>
            </a:r>
          </a:p>
          <a:p>
            <a:r>
              <a:rPr lang="en-US" dirty="0" err="1" smtClean="0"/>
              <a:t>SoarUnit</a:t>
            </a:r>
            <a:r>
              <a:rPr lang="en-US" dirty="0" smtClean="0"/>
              <a:t> will process all .</a:t>
            </a:r>
            <a:r>
              <a:rPr lang="en-US" dirty="0" err="1" smtClean="0"/>
              <a:t>soarunit</a:t>
            </a:r>
            <a:r>
              <a:rPr lang="en-US" dirty="0" smtClean="0"/>
              <a:t> files in a given directory or directory tree</a:t>
            </a:r>
          </a:p>
          <a:p>
            <a:endParaRPr lang="en-US" dirty="0" smtClean="0"/>
          </a:p>
          <a:p>
            <a:r>
              <a:rPr lang="en-US" dirty="0" smtClean="0"/>
              <a:t>A new Soar agent is created for each test, so no state is maintained across tests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7E2830-5B1B-4A79-84B9-E47B636D1486}" type="datetime1">
              <a:rPr lang="en-US" smtClean="0"/>
              <a:pPr>
                <a:defRPr/>
              </a:pPr>
              <a:t>6/3/2011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setup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source my-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agent.soar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learn --on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sp {fake-input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(state &lt;s&gt; ^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io.input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-link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--&gt;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(&lt;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^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bar)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 input-processing-started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sp {check-for-input-processing-operator-selected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(state &lt;s&gt; ^operator &lt;o&gt;)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(&lt;o&gt; ^name process-input)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--&gt;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(pass)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 input-processing-completed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sp {check-for-expected-structure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(state &lt;s&gt; ^saw-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-bar true)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--&gt;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(pass)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7E2830-5B1B-4A79-84B9-E47B636D1486}" type="datetime1">
              <a:rPr lang="en-US" smtClean="0"/>
              <a:pPr>
                <a:defRPr/>
              </a:pPr>
              <a:t>6/3/2011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right-click on any test to launch debugger with that test loaded</a:t>
            </a:r>
          </a:p>
          <a:p>
            <a:r>
              <a:rPr lang="en-US" dirty="0" smtClean="0"/>
              <a:t>Coverage tab shows union of firing counts across all rules</a:t>
            </a:r>
          </a:p>
          <a:p>
            <a:r>
              <a:rPr lang="en-US" dirty="0" smtClean="0"/>
              <a:t>Error tab shown when there is a problem loading/running a test (e.g., syntax errors)</a:t>
            </a:r>
          </a:p>
          <a:p>
            <a:r>
              <a:rPr lang="en-US" dirty="0" smtClean="0"/>
              <a:t>In JSoar, supports </a:t>
            </a:r>
            <a:r>
              <a:rPr lang="en-US" dirty="0" err="1" smtClean="0"/>
              <a:t>Tcl</a:t>
            </a:r>
            <a:r>
              <a:rPr lang="en-US" dirty="0" smtClean="0"/>
              <a:t> and other scripting languages</a:t>
            </a:r>
          </a:p>
          <a:p>
            <a:r>
              <a:rPr lang="en-US" dirty="0" smtClean="0"/>
              <a:t>Can run multithreaded (multiple tests simultaneously)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7E2830-5B1B-4A79-84B9-E47B636D1486}" type="datetime1">
              <a:rPr lang="en-US" smtClean="0"/>
              <a:pPr>
                <a:defRPr/>
              </a:pPr>
              <a:t>6/3/2011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581400"/>
            <a:ext cx="4267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7E2830-5B1B-4A79-84B9-E47B636D1486}" type="datetime1">
              <a:rPr lang="en-US" smtClean="0"/>
              <a:pPr>
                <a:defRPr/>
              </a:pPr>
              <a:t>6/3/2011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Nuggets                                Coal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Has really helped me write complex agents</a:t>
            </a:r>
          </a:p>
          <a:p>
            <a:pPr lvl="1"/>
            <a:r>
              <a:rPr lang="en-US" dirty="0" smtClean="0"/>
              <a:t>Helps identify bugs quickly</a:t>
            </a:r>
          </a:p>
          <a:p>
            <a:pPr lvl="1"/>
            <a:r>
              <a:rPr lang="en-US" dirty="0" smtClean="0"/>
              <a:t>Supports agent development even when the environment is not ready</a:t>
            </a:r>
          </a:p>
          <a:p>
            <a:pPr lvl="1"/>
            <a:r>
              <a:rPr lang="en-US" dirty="0" smtClean="0"/>
              <a:t>Helps spec out what the environment connection should look like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Some missing features</a:t>
            </a:r>
          </a:p>
          <a:p>
            <a:pPr lvl="1"/>
            <a:r>
              <a:rPr lang="en-US" dirty="0" smtClean="0"/>
              <a:t>Ability to re-run a single test or subset of tests</a:t>
            </a:r>
          </a:p>
          <a:p>
            <a:pPr lvl="1"/>
            <a:r>
              <a:rPr lang="en-US" dirty="0" smtClean="0"/>
              <a:t>Ability to see the results of individual tests as they run</a:t>
            </a:r>
          </a:p>
          <a:p>
            <a:r>
              <a:rPr lang="en-US" dirty="0" smtClean="0"/>
              <a:t>Can be slow when using </a:t>
            </a:r>
            <a:r>
              <a:rPr lang="en-US" dirty="0" err="1" smtClean="0"/>
              <a:t>Tcl</a:t>
            </a:r>
            <a:r>
              <a:rPr lang="en-US" dirty="0" smtClean="0"/>
              <a:t>, or when the tests are failing</a:t>
            </a:r>
          </a:p>
          <a:p>
            <a:r>
              <a:rPr lang="en-US" dirty="0" smtClean="0"/>
              <a:t>A few minor bugs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7E2830-5B1B-4A79-84B9-E47B636D1486}" type="datetime1">
              <a:rPr lang="en-US" smtClean="0"/>
              <a:pPr>
                <a:defRPr/>
              </a:pPr>
              <a:t>6/3/2011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https://code.google.com/p/jsoar/wiki/SoarUnit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DCFB9D-FA9E-4062-B2A7-96623DEC5335}" type="datetime1">
              <a:rPr lang="en-US" smtClean="0"/>
              <a:pPr>
                <a:defRPr/>
              </a:pPr>
              <a:t>6/3/2011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99AB7-CB11-4D53-983D-9FD7BDF1B60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arTech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alibri"/>
        <a:ea typeface="ヒラギノ角ゴ Pro W3"/>
        <a:cs typeface=""/>
      </a:majorFont>
      <a:minorFont>
        <a:latin typeface="Calibri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SoarTech</Template>
  <TotalTime>39</TotalTime>
  <Words>482</Words>
  <Application>Microsoft Office PowerPoint</Application>
  <PresentationFormat>On-screen Show (4:3)</PresentationFormat>
  <Paragraphs>88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SoarTech</vt:lpstr>
      <vt:lpstr>SoarUnit</vt:lpstr>
      <vt:lpstr>Motivation</vt:lpstr>
      <vt:lpstr>SoarUnit</vt:lpstr>
      <vt:lpstr>Tests</vt:lpstr>
      <vt:lpstr>Example</vt:lpstr>
      <vt:lpstr>Other Features</vt:lpstr>
      <vt:lpstr>Demo</vt:lpstr>
      <vt:lpstr>Nuggets                                Coal</vt:lpstr>
      <vt:lpstr>More Info</vt:lpstr>
    </vt:vector>
  </TitlesOfParts>
  <Company> Soar Technology,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SoarUnit</dc:title>
  <dc:creator>Bob Marinier</dc:creator>
  <cp:lastModifiedBy>Bob Marinier</cp:lastModifiedBy>
  <cp:revision>10</cp:revision>
  <dcterms:created xsi:type="dcterms:W3CDTF">2011-05-26T14:51:35Z</dcterms:created>
  <dcterms:modified xsi:type="dcterms:W3CDTF">2011-06-03T11:44:24Z</dcterms:modified>
</cp:coreProperties>
</file>