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2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:Users:nlderbin:Documents:workspace:_documents:Soar:Workshop:2011:Talks:QnA:qn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1"/>
          <c:tx>
            <c:strRef>
              <c:f>report.csv!$C$1</c:f>
              <c:strCache>
                <c:ptCount val="1"/>
                <c:pt idx="0">
                  <c:v>Decision Time</c:v>
                </c:pt>
              </c:strCache>
            </c:strRef>
          </c:tx>
          <c:spPr>
            <a:ln w="47625">
              <a:noFill/>
            </a:ln>
          </c:spPr>
          <c:xVal>
            <c:numRef>
              <c:f>report.csv!$A$2:$A$41</c:f>
              <c:numCache>
                <c:formatCode>General</c:formatCode>
                <c:ptCount val="40"/>
                <c:pt idx="0">
                  <c:v>500.0</c:v>
                </c:pt>
                <c:pt idx="1">
                  <c:v>1000.0</c:v>
                </c:pt>
                <c:pt idx="2">
                  <c:v>1500.0</c:v>
                </c:pt>
                <c:pt idx="3">
                  <c:v>2000.0</c:v>
                </c:pt>
                <c:pt idx="4">
                  <c:v>2500.0</c:v>
                </c:pt>
                <c:pt idx="5">
                  <c:v>3000.0</c:v>
                </c:pt>
                <c:pt idx="6">
                  <c:v>3500.0</c:v>
                </c:pt>
                <c:pt idx="7">
                  <c:v>4000.0</c:v>
                </c:pt>
                <c:pt idx="8">
                  <c:v>4500.0</c:v>
                </c:pt>
                <c:pt idx="9">
                  <c:v>5000.0</c:v>
                </c:pt>
                <c:pt idx="10">
                  <c:v>5500.0</c:v>
                </c:pt>
                <c:pt idx="11">
                  <c:v>6000.0</c:v>
                </c:pt>
                <c:pt idx="12">
                  <c:v>6500.0</c:v>
                </c:pt>
                <c:pt idx="13">
                  <c:v>7000.0</c:v>
                </c:pt>
                <c:pt idx="14">
                  <c:v>7500.0</c:v>
                </c:pt>
                <c:pt idx="15">
                  <c:v>8000.0</c:v>
                </c:pt>
                <c:pt idx="16">
                  <c:v>8500.0</c:v>
                </c:pt>
                <c:pt idx="17">
                  <c:v>9000.0</c:v>
                </c:pt>
                <c:pt idx="18">
                  <c:v>9500.0</c:v>
                </c:pt>
                <c:pt idx="19">
                  <c:v>10000.0</c:v>
                </c:pt>
                <c:pt idx="20">
                  <c:v>10500.0</c:v>
                </c:pt>
                <c:pt idx="21">
                  <c:v>11000.0</c:v>
                </c:pt>
                <c:pt idx="22">
                  <c:v>11500.0</c:v>
                </c:pt>
                <c:pt idx="23">
                  <c:v>12000.0</c:v>
                </c:pt>
                <c:pt idx="24">
                  <c:v>12500.0</c:v>
                </c:pt>
                <c:pt idx="25">
                  <c:v>13000.0</c:v>
                </c:pt>
                <c:pt idx="26">
                  <c:v>13500.0</c:v>
                </c:pt>
                <c:pt idx="27">
                  <c:v>14000.0</c:v>
                </c:pt>
                <c:pt idx="28">
                  <c:v>14500.0</c:v>
                </c:pt>
                <c:pt idx="29">
                  <c:v>15000.0</c:v>
                </c:pt>
                <c:pt idx="30">
                  <c:v>15500.0</c:v>
                </c:pt>
                <c:pt idx="31">
                  <c:v>16000.0</c:v>
                </c:pt>
                <c:pt idx="32">
                  <c:v>16500.0</c:v>
                </c:pt>
                <c:pt idx="33">
                  <c:v>17000.0</c:v>
                </c:pt>
                <c:pt idx="34">
                  <c:v>17500.0</c:v>
                </c:pt>
                <c:pt idx="35">
                  <c:v>18000.0</c:v>
                </c:pt>
                <c:pt idx="36">
                  <c:v>18500.0</c:v>
                </c:pt>
                <c:pt idx="37">
                  <c:v>19000.0</c:v>
                </c:pt>
                <c:pt idx="38">
                  <c:v>19500.0</c:v>
                </c:pt>
                <c:pt idx="39">
                  <c:v>20000.0</c:v>
                </c:pt>
              </c:numCache>
            </c:numRef>
          </c:xVal>
          <c:yVal>
            <c:numRef>
              <c:f>report.csv!$C$2:$C$41</c:f>
              <c:numCache>
                <c:formatCode>General</c:formatCode>
                <c:ptCount val="40"/>
                <c:pt idx="0">
                  <c:v>0.25129</c:v>
                </c:pt>
                <c:pt idx="1">
                  <c:v>0.24556</c:v>
                </c:pt>
                <c:pt idx="2">
                  <c:v>0.23885</c:v>
                </c:pt>
                <c:pt idx="3">
                  <c:v>0.235</c:v>
                </c:pt>
                <c:pt idx="4">
                  <c:v>0.23066</c:v>
                </c:pt>
                <c:pt idx="5">
                  <c:v>0.22805</c:v>
                </c:pt>
                <c:pt idx="6">
                  <c:v>0.22989</c:v>
                </c:pt>
                <c:pt idx="7">
                  <c:v>0.22457</c:v>
                </c:pt>
                <c:pt idx="8">
                  <c:v>0.22847</c:v>
                </c:pt>
                <c:pt idx="9">
                  <c:v>0.22677</c:v>
                </c:pt>
                <c:pt idx="10">
                  <c:v>0.22641</c:v>
                </c:pt>
                <c:pt idx="11">
                  <c:v>0.22635</c:v>
                </c:pt>
                <c:pt idx="12">
                  <c:v>0.22259</c:v>
                </c:pt>
                <c:pt idx="13">
                  <c:v>0.22669</c:v>
                </c:pt>
                <c:pt idx="14">
                  <c:v>0.22571</c:v>
                </c:pt>
                <c:pt idx="15">
                  <c:v>0.22742</c:v>
                </c:pt>
                <c:pt idx="16">
                  <c:v>0.22622</c:v>
                </c:pt>
                <c:pt idx="17">
                  <c:v>0.22471</c:v>
                </c:pt>
                <c:pt idx="18">
                  <c:v>0.23025</c:v>
                </c:pt>
                <c:pt idx="19">
                  <c:v>0.224</c:v>
                </c:pt>
                <c:pt idx="20">
                  <c:v>0.2205</c:v>
                </c:pt>
                <c:pt idx="21">
                  <c:v>0.2251</c:v>
                </c:pt>
                <c:pt idx="22">
                  <c:v>0.22532</c:v>
                </c:pt>
                <c:pt idx="23">
                  <c:v>0.22504</c:v>
                </c:pt>
                <c:pt idx="24">
                  <c:v>0.22266</c:v>
                </c:pt>
                <c:pt idx="25">
                  <c:v>0.22301</c:v>
                </c:pt>
                <c:pt idx="26">
                  <c:v>0.22496</c:v>
                </c:pt>
                <c:pt idx="27">
                  <c:v>0.22409</c:v>
                </c:pt>
                <c:pt idx="28">
                  <c:v>0.22182</c:v>
                </c:pt>
                <c:pt idx="29">
                  <c:v>0.2248</c:v>
                </c:pt>
                <c:pt idx="30">
                  <c:v>0.22428</c:v>
                </c:pt>
                <c:pt idx="31">
                  <c:v>0.22335</c:v>
                </c:pt>
                <c:pt idx="32">
                  <c:v>0.2258</c:v>
                </c:pt>
                <c:pt idx="33">
                  <c:v>0.22416</c:v>
                </c:pt>
                <c:pt idx="34">
                  <c:v>0.22404</c:v>
                </c:pt>
                <c:pt idx="35">
                  <c:v>0.22353</c:v>
                </c:pt>
                <c:pt idx="36">
                  <c:v>0.22228</c:v>
                </c:pt>
                <c:pt idx="37">
                  <c:v>0.224</c:v>
                </c:pt>
                <c:pt idx="38">
                  <c:v>0.22577</c:v>
                </c:pt>
                <c:pt idx="39">
                  <c:v>0.22564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095176"/>
        <c:axId val="401424232"/>
      </c:scatterChart>
      <c:scatterChart>
        <c:scatterStyle val="lineMarker"/>
        <c:varyColors val="0"/>
        <c:ser>
          <c:idx val="0"/>
          <c:order val="0"/>
          <c:tx>
            <c:strRef>
              <c:f>report.csv!$D$1</c:f>
              <c:strCache>
                <c:ptCount val="1"/>
                <c:pt idx="0">
                  <c:v>Throughput</c:v>
                </c:pt>
              </c:strCache>
            </c:strRef>
          </c:tx>
          <c:spPr>
            <a:ln w="47625">
              <a:noFill/>
            </a:ln>
          </c:spPr>
          <c:xVal>
            <c:numRef>
              <c:f>report.csv!$A$2:$A$41</c:f>
              <c:numCache>
                <c:formatCode>General</c:formatCode>
                <c:ptCount val="40"/>
                <c:pt idx="0">
                  <c:v>500.0</c:v>
                </c:pt>
                <c:pt idx="1">
                  <c:v>1000.0</c:v>
                </c:pt>
                <c:pt idx="2">
                  <c:v>1500.0</c:v>
                </c:pt>
                <c:pt idx="3">
                  <c:v>2000.0</c:v>
                </c:pt>
                <c:pt idx="4">
                  <c:v>2500.0</c:v>
                </c:pt>
                <c:pt idx="5">
                  <c:v>3000.0</c:v>
                </c:pt>
                <c:pt idx="6">
                  <c:v>3500.0</c:v>
                </c:pt>
                <c:pt idx="7">
                  <c:v>4000.0</c:v>
                </c:pt>
                <c:pt idx="8">
                  <c:v>4500.0</c:v>
                </c:pt>
                <c:pt idx="9">
                  <c:v>5000.0</c:v>
                </c:pt>
                <c:pt idx="10">
                  <c:v>5500.0</c:v>
                </c:pt>
                <c:pt idx="11">
                  <c:v>6000.0</c:v>
                </c:pt>
                <c:pt idx="12">
                  <c:v>6500.0</c:v>
                </c:pt>
                <c:pt idx="13">
                  <c:v>7000.0</c:v>
                </c:pt>
                <c:pt idx="14">
                  <c:v>7500.0</c:v>
                </c:pt>
                <c:pt idx="15">
                  <c:v>8000.0</c:v>
                </c:pt>
                <c:pt idx="16">
                  <c:v>8500.0</c:v>
                </c:pt>
                <c:pt idx="17">
                  <c:v>9000.0</c:v>
                </c:pt>
                <c:pt idx="18">
                  <c:v>9500.0</c:v>
                </c:pt>
                <c:pt idx="19">
                  <c:v>10000.0</c:v>
                </c:pt>
                <c:pt idx="20">
                  <c:v>10500.0</c:v>
                </c:pt>
                <c:pt idx="21">
                  <c:v>11000.0</c:v>
                </c:pt>
                <c:pt idx="22">
                  <c:v>11500.0</c:v>
                </c:pt>
                <c:pt idx="23">
                  <c:v>12000.0</c:v>
                </c:pt>
                <c:pt idx="24">
                  <c:v>12500.0</c:v>
                </c:pt>
                <c:pt idx="25">
                  <c:v>13000.0</c:v>
                </c:pt>
                <c:pt idx="26">
                  <c:v>13500.0</c:v>
                </c:pt>
                <c:pt idx="27">
                  <c:v>14000.0</c:v>
                </c:pt>
                <c:pt idx="28">
                  <c:v>14500.0</c:v>
                </c:pt>
                <c:pt idx="29">
                  <c:v>15000.0</c:v>
                </c:pt>
                <c:pt idx="30">
                  <c:v>15500.0</c:v>
                </c:pt>
                <c:pt idx="31">
                  <c:v>16000.0</c:v>
                </c:pt>
                <c:pt idx="32">
                  <c:v>16500.0</c:v>
                </c:pt>
                <c:pt idx="33">
                  <c:v>17000.0</c:v>
                </c:pt>
                <c:pt idx="34">
                  <c:v>17500.0</c:v>
                </c:pt>
                <c:pt idx="35">
                  <c:v>18000.0</c:v>
                </c:pt>
                <c:pt idx="36">
                  <c:v>18500.0</c:v>
                </c:pt>
                <c:pt idx="37">
                  <c:v>19000.0</c:v>
                </c:pt>
                <c:pt idx="38">
                  <c:v>19500.0</c:v>
                </c:pt>
                <c:pt idx="39">
                  <c:v>20000.0</c:v>
                </c:pt>
              </c:numCache>
            </c:numRef>
          </c:xVal>
          <c:yVal>
            <c:numRef>
              <c:f>report.csv!$D$2:$D$41</c:f>
              <c:numCache>
                <c:formatCode>General</c:formatCode>
                <c:ptCount val="40"/>
                <c:pt idx="0">
                  <c:v>3979.466</c:v>
                </c:pt>
                <c:pt idx="1">
                  <c:v>4072.3245</c:v>
                </c:pt>
                <c:pt idx="2">
                  <c:v>4186.7281</c:v>
                </c:pt>
                <c:pt idx="3">
                  <c:v>4255.3191</c:v>
                </c:pt>
                <c:pt idx="4">
                  <c:v>4335.3854</c:v>
                </c:pt>
                <c:pt idx="5">
                  <c:v>4385.0033</c:v>
                </c:pt>
                <c:pt idx="6">
                  <c:v>4349.9065</c:v>
                </c:pt>
                <c:pt idx="7">
                  <c:v>4452.9545</c:v>
                </c:pt>
                <c:pt idx="8">
                  <c:v>4376.9423</c:v>
                </c:pt>
                <c:pt idx="9">
                  <c:v>4409.7544</c:v>
                </c:pt>
                <c:pt idx="10">
                  <c:v>4416.766</c:v>
                </c:pt>
                <c:pt idx="11">
                  <c:v>4417.936799999999</c:v>
                </c:pt>
                <c:pt idx="12">
                  <c:v>4492.5648</c:v>
                </c:pt>
                <c:pt idx="13">
                  <c:v>4411.3106</c:v>
                </c:pt>
                <c:pt idx="14">
                  <c:v>4430.4639</c:v>
                </c:pt>
                <c:pt idx="15">
                  <c:v>4397.1506</c:v>
                </c:pt>
                <c:pt idx="16">
                  <c:v>4420.4756</c:v>
                </c:pt>
                <c:pt idx="17">
                  <c:v>4450.1802</c:v>
                </c:pt>
                <c:pt idx="18">
                  <c:v>4343.1053</c:v>
                </c:pt>
                <c:pt idx="19">
                  <c:v>4464.2857</c:v>
                </c:pt>
                <c:pt idx="20">
                  <c:v>4535.1474</c:v>
                </c:pt>
                <c:pt idx="21">
                  <c:v>4442.47</c:v>
                </c:pt>
                <c:pt idx="22">
                  <c:v>4438.1324</c:v>
                </c:pt>
                <c:pt idx="23">
                  <c:v>4443.6545</c:v>
                </c:pt>
                <c:pt idx="24">
                  <c:v>4491.1524</c:v>
                </c:pt>
                <c:pt idx="25">
                  <c:v>4484.1039</c:v>
                </c:pt>
                <c:pt idx="26">
                  <c:v>4445.2347</c:v>
                </c:pt>
                <c:pt idx="27">
                  <c:v>4462.4927</c:v>
                </c:pt>
                <c:pt idx="28">
                  <c:v>4508.1598</c:v>
                </c:pt>
                <c:pt idx="29">
                  <c:v>4448.3986</c:v>
                </c:pt>
                <c:pt idx="30">
                  <c:v>4458.7123</c:v>
                </c:pt>
                <c:pt idx="31">
                  <c:v>4477.277799999999</c:v>
                </c:pt>
                <c:pt idx="32">
                  <c:v>4428.698</c:v>
                </c:pt>
                <c:pt idx="33">
                  <c:v>4461.0992</c:v>
                </c:pt>
                <c:pt idx="34">
                  <c:v>4463.488699999999</c:v>
                </c:pt>
                <c:pt idx="35">
                  <c:v>4473.6724</c:v>
                </c:pt>
                <c:pt idx="36">
                  <c:v>4498.8303</c:v>
                </c:pt>
                <c:pt idx="37">
                  <c:v>4464.2857</c:v>
                </c:pt>
                <c:pt idx="38">
                  <c:v>4429.2864</c:v>
                </c:pt>
                <c:pt idx="39">
                  <c:v>4431.8383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0752152"/>
        <c:axId val="400714872"/>
      </c:scatterChart>
      <c:valAx>
        <c:axId val="394095176"/>
        <c:scaling>
          <c:orientation val="minMax"/>
          <c:max val="2000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Result Set Size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01424232"/>
        <c:crosses val="autoZero"/>
        <c:crossBetween val="midCat"/>
      </c:valAx>
      <c:valAx>
        <c:axId val="401424232"/>
        <c:scaling>
          <c:orientation val="minMax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</a:t>
                </a:r>
                <a:r>
                  <a:rPr lang="en-US" baseline="0"/>
                  <a:t> Process Time/Decision (msec)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4095176"/>
        <c:crosses val="autoZero"/>
        <c:crossBetween val="midCat"/>
      </c:valAx>
      <c:valAx>
        <c:axId val="400714872"/>
        <c:scaling>
          <c:orientation val="minMax"/>
          <c:min val="0.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Throughput (items/second)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00752152"/>
        <c:crosses val="max"/>
        <c:crossBetween val="midCat"/>
      </c:valAx>
      <c:valAx>
        <c:axId val="4007521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00714872"/>
        <c:crosses val="autoZero"/>
        <c:crossBetween val="midCat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3E0DF-575B-AD43-8CC4-D191F1228C1E}" type="datetimeFigureOut">
              <a:rPr lang="en-US" smtClean="0"/>
              <a:t>6/9/11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7342-D44D-FF40-8A65-F505F3B7B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940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E7A73-7610-F44E-B4A8-CC2CC522CD41}" type="datetimeFigureOut">
              <a:rPr lang="en-US" smtClean="0"/>
              <a:t>6/9/11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72BCC-568D-3A4D-8932-8757BFEF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558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 JSOAR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72BCC-568D-3A4D-8932-8757BFEFF4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80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D119-813C-3546-B577-6D2C85013243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SoarQnA: Standardized Access to External Knowledge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B66-1210-0543-B6F7-53A1B5C6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3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B07-17E0-774D-A54D-F2CDF9AF294C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SoarQnA: Standardized Access to External Knowledge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B66-1210-0543-B6F7-53A1B5C6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1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82A-DF19-3344-9626-3FBCC0F5AA38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SoarQnA: Standardized Access to External Knowledge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B66-1210-0543-B6F7-53A1B5C6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6CE7-67BD-A440-994A-1B45D4BC0165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SoarQnA: Standardized Access to External Knowledge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B66-1210-0543-B6F7-53A1B5C6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0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6473-DCCB-9C4C-8FBB-70A0A546AB8D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SoarQnA: Standardized Access to External Knowledge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B66-1210-0543-B6F7-53A1B5C6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9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D0B6-1818-2A4A-8E97-D7A0833E7132}" type="datetime3">
              <a:rPr lang="en-US" smtClean="0"/>
              <a:t>9 June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SoarQnA: Standardized Access to External Knowledge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B66-1210-0543-B6F7-53A1B5C6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0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0C27-C935-EB48-8F17-F72389AF435C}" type="datetime3">
              <a:rPr lang="en-US" smtClean="0"/>
              <a:t>9 June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SoarQnA: Standardized Access to External Knowledge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B66-1210-0543-B6F7-53A1B5C6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3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6929-0E48-9D4C-B4F1-0DB996B24701}" type="datetime3">
              <a:rPr lang="en-US" smtClean="0"/>
              <a:t>9 June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SoarQnA: Standardized Access to External Knowledge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B66-1210-0543-B6F7-53A1B5C6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4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0657-1E1D-2042-AFF9-F5AB39B5C833}" type="datetime3">
              <a:rPr lang="en-US" smtClean="0"/>
              <a:t>9 June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SoarQnA: Standardized Access to External Knowledge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B66-1210-0543-B6F7-53A1B5C6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0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AC42-72AC-3341-A3AD-5CAE275E0F4E}" type="datetime3">
              <a:rPr lang="en-US" smtClean="0"/>
              <a:t>9 June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SoarQnA: Standardized Access to External Knowledge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B66-1210-0543-B6F7-53A1B5C6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7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5299-6312-B641-A9DB-F99EFCB416C8}" type="datetime3">
              <a:rPr lang="en-US" smtClean="0"/>
              <a:t>9 June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SoarQnA: Standardized Access to External Knowledge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B66-1210-0543-B6F7-53A1B5C6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1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55515-451A-D146-AD92-957624A53D4B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SoarQnA: Standardized Access to External Knowledge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8AB66-1210-0543-B6F7-53A1B5C6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0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jpeg"/><Relationship Id="rId5" Type="http://schemas.microsoft.com/office/2007/relationships/hdphoto" Target="../media/hdphoto2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9265"/>
            <a:ext cx="7772400" cy="2571186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SoarQnA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Standardized Access to           External Knowledge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Nate Derbinsky</a:t>
            </a:r>
          </a:p>
          <a:p>
            <a:r>
              <a:rPr lang="en-US" dirty="0" smtClean="0"/>
              <a:t>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57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Included with Soar 9.3.1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Data Source Drivers</a:t>
            </a:r>
          </a:p>
          <a:p>
            <a:pPr lvl="1"/>
            <a:r>
              <a:rPr lang="en-US" b="1" dirty="0" smtClean="0"/>
              <a:t>Math</a:t>
            </a:r>
            <a:r>
              <a:rPr lang="en-US" dirty="0" smtClean="0"/>
              <a:t>. Most Soar RHS functions</a:t>
            </a:r>
          </a:p>
          <a:p>
            <a:pPr lvl="1"/>
            <a:r>
              <a:rPr lang="en-US" b="1" dirty="0" smtClean="0"/>
              <a:t>Dice</a:t>
            </a:r>
            <a:r>
              <a:rPr lang="en-US" dirty="0" smtClean="0"/>
              <a:t>. Liar’s dice probability calculations</a:t>
            </a:r>
          </a:p>
          <a:p>
            <a:pPr lvl="1"/>
            <a:r>
              <a:rPr lang="en-US" b="1" dirty="0" smtClean="0"/>
              <a:t>DB</a:t>
            </a:r>
            <a:r>
              <a:rPr lang="en-US" dirty="0" smtClean="0"/>
              <a:t>. JDBC wrapper</a:t>
            </a:r>
          </a:p>
          <a:p>
            <a:r>
              <a:rPr lang="en-US" dirty="0" smtClean="0"/>
              <a:t>Example agent</a:t>
            </a:r>
          </a:p>
          <a:p>
            <a:r>
              <a:rPr lang="en-US" dirty="0" smtClean="0"/>
              <a:t>SQLite performance 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3940-D424-1C42-9201-29FE9AB2DE43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SoarQnA: Standardized Access to External Knowledge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B66-1210-0543-B6F7-53A1B5C610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SQLite Performance Evaluation</a:t>
            </a:r>
            <a:br>
              <a:rPr lang="en-US" dirty="0" smtClean="0"/>
            </a:br>
            <a:r>
              <a:rPr lang="en-US" sz="2700" i="1" dirty="0" smtClean="0"/>
              <a:t>Large Result Set Exhaustion</a:t>
            </a:r>
            <a:endParaRPr lang="en-US" sz="27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A569-051E-4046-BBC2-7B0EA22E9E15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SoarQnA: Standardized Access to External Knowledge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B66-1210-0543-B6F7-53A1B5C61018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52424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869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Chart bld="series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SoarQnA</a:t>
            </a:r>
            <a:r>
              <a:rPr lang="en-US" dirty="0" smtClean="0"/>
              <a:t>: Objectives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</a:t>
            </a:r>
          </a:p>
          <a:p>
            <a:r>
              <a:rPr lang="en-US" dirty="0" smtClean="0"/>
              <a:t>Quick development/prototyping</a:t>
            </a:r>
          </a:p>
          <a:p>
            <a:r>
              <a:rPr lang="en-US" dirty="0" smtClean="0"/>
              <a:t>Simple, unified agent interface independent of</a:t>
            </a:r>
          </a:p>
          <a:p>
            <a:pPr lvl="1"/>
            <a:r>
              <a:rPr lang="en-US" dirty="0" smtClean="0"/>
              <a:t>Data format/source</a:t>
            </a:r>
          </a:p>
          <a:p>
            <a:pPr lvl="1"/>
            <a:r>
              <a:rPr lang="en-US" dirty="0" smtClean="0"/>
              <a:t>Query type/complexity</a:t>
            </a:r>
          </a:p>
          <a:p>
            <a:r>
              <a:rPr lang="en-US" dirty="0" smtClean="0"/>
              <a:t>Broadly applicable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098A-C9F2-AA41-A3C8-0F1C0B1CFA6B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SoarQnA: Standardized Access to External Knowledge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B66-1210-0543-B6F7-53A1B5C61018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0" y="1512609"/>
            <a:ext cx="793787" cy="7937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0" y="2104403"/>
            <a:ext cx="793787" cy="79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0" y="2688360"/>
            <a:ext cx="793787" cy="7937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0" y="4303293"/>
            <a:ext cx="793787" cy="79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34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Pragmatic Development Comparison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652033"/>
              </p:ext>
            </p:extLst>
          </p:nvPr>
        </p:nvGraphicFramePr>
        <p:xfrm>
          <a:off x="457200" y="1417638"/>
          <a:ext cx="8229600" cy="4790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9344"/>
                <a:gridCol w="3105128"/>
                <a:gridCol w="310512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Semantic</a:t>
                      </a:r>
                      <a:r>
                        <a:rPr lang="en-US" baseline="0" dirty="0" smtClean="0"/>
                        <a:t>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SoarQnA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C++, Kernel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Java,</a:t>
                      </a:r>
                      <a:r>
                        <a:rPr lang="en-US" baseline="0" dirty="0" smtClean="0"/>
                        <a:t> SML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Knowledge Representation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Directed graph</a:t>
                      </a:r>
                      <a:r>
                        <a:rPr lang="en-US" baseline="0" dirty="0" smtClean="0"/>
                        <a:t> via</a:t>
                      </a:r>
                      <a:r>
                        <a:rPr lang="en-US" dirty="0" smtClean="0"/>
                        <a:t> symbolic</a:t>
                      </a:r>
                      <a:r>
                        <a:rPr lang="en-US" baseline="0" dirty="0" smtClean="0"/>
                        <a:t> triples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 per data source instance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 Semantics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 in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 per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 Composition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Retrieval Biases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 in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 per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 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per state</a:t>
                      </a:r>
                      <a:r>
                        <a:rPr lang="en-US" baseline="0" dirty="0" smtClean="0"/>
                        <a:t> per decision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Arbitrary number per</a:t>
                      </a:r>
                      <a:r>
                        <a:rPr lang="en-US" baseline="0" dirty="0" smtClean="0"/>
                        <a:t> decision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Generally &lt;&lt;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1msec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r>
                        <a:rPr lang="en-US" baseline="0" dirty="0" smtClean="0"/>
                        <a:t> upon data source instance,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 Dynamics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 in architecture</a:t>
                      </a:r>
                    </a:p>
                    <a:p>
                      <a:r>
                        <a:rPr lang="en-US" dirty="0" smtClean="0"/>
                        <a:t>(user can only add new knowledge)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</a:t>
                      </a:r>
                      <a:r>
                        <a:rPr lang="en-US" baseline="0" dirty="0" smtClean="0"/>
                        <a:t> per data source instance (could include arbitrary user modification)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Integrated within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Deliberate via rules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6CE7-67BD-A440-994A-1B45D4BC0165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SoarQnA: Standardized Access to External Knowledge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B66-1210-0543-B6F7-53A1B5C610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14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Nuggets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Objectives achieved</a:t>
            </a:r>
          </a:p>
          <a:p>
            <a:r>
              <a:rPr lang="en-US" dirty="0" smtClean="0"/>
              <a:t>In use for Liar’s dice</a:t>
            </a:r>
          </a:p>
          <a:p>
            <a:r>
              <a:rPr lang="en-US" dirty="0" smtClean="0"/>
              <a:t>Included in Soar 9.3.1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Coal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Small data source driver set</a:t>
            </a:r>
          </a:p>
          <a:p>
            <a:pPr lvl="1"/>
            <a:r>
              <a:rPr lang="en-US" dirty="0" smtClean="0"/>
              <a:t>Currently read-only</a:t>
            </a:r>
          </a:p>
          <a:p>
            <a:r>
              <a:rPr lang="en-US" dirty="0" smtClean="0"/>
              <a:t>Limited performance evaluation</a:t>
            </a:r>
          </a:p>
          <a:p>
            <a:r>
              <a:rPr lang="en-US" dirty="0" smtClean="0"/>
              <a:t>Query execution is synchronous with agent execution, which may impede reactivity</a:t>
            </a:r>
          </a:p>
          <a:p>
            <a:r>
              <a:rPr lang="en-US" dirty="0" err="1" smtClean="0"/>
              <a:t>CSoar</a:t>
            </a:r>
            <a:r>
              <a:rPr lang="en-US" dirty="0" smtClean="0"/>
              <a:t> only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6CE7-67BD-A440-994A-1B45D4BC0165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SoarQnA: Standardized Access to External Knowledge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B66-1210-0543-B6F7-53A1B5C610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9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 to External Knowledge in Soar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6384" b="-6384"/>
          <a:stretch>
            <a:fillRect/>
          </a:stretch>
        </p:blipFill>
        <p:spPr/>
      </p:pic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Data chunking</a:t>
            </a:r>
          </a:p>
          <a:p>
            <a:r>
              <a:rPr lang="en-US" dirty="0" smtClean="0"/>
              <a:t>Large working memory structures</a:t>
            </a:r>
          </a:p>
          <a:p>
            <a:r>
              <a:rPr lang="en-US" dirty="0" smtClean="0"/>
              <a:t>Custom RHS functions</a:t>
            </a:r>
          </a:p>
          <a:p>
            <a:r>
              <a:rPr lang="en-US" dirty="0" smtClean="0"/>
              <a:t>Custom SML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402F-81DE-0744-8D06-5DDE9E8CE32C}" type="datetime3">
              <a:rPr lang="en-US" smtClean="0"/>
              <a:t>9 June 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SoarQnA: Standardized Access to External Knowledge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B66-1210-0543-B6F7-53A1B5C61018}" type="slidenum">
              <a:rPr lang="en-US" smtClean="0"/>
              <a:t>2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793591" y="2154834"/>
            <a:ext cx="69215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19044" y="1651567"/>
            <a:ext cx="103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cs typeface="Apple Casual"/>
              </a:rPr>
              <a:t>SoarQnA</a:t>
            </a:r>
            <a:endParaRPr lang="en-US" b="1" dirty="0">
              <a:cs typeface="Apple Casual"/>
            </a:endParaRPr>
          </a:p>
        </p:txBody>
      </p:sp>
      <p:sp>
        <p:nvSpPr>
          <p:cNvPr id="22" name="Left Brace 21"/>
          <p:cNvSpPr/>
          <p:nvPr/>
        </p:nvSpPr>
        <p:spPr>
          <a:xfrm>
            <a:off x="4441844" y="1781650"/>
            <a:ext cx="206356" cy="2209006"/>
          </a:xfrm>
          <a:prstGeom prst="leftBrace">
            <a:avLst>
              <a:gd name="adj1" fmla="val 8333"/>
              <a:gd name="adj2" fmla="val 5654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46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/>
      <p:bldP spid="15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SoarQnA</a:t>
            </a:r>
            <a:r>
              <a:rPr lang="en-US" dirty="0" smtClean="0"/>
              <a:t>: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</a:t>
            </a:r>
          </a:p>
          <a:p>
            <a:r>
              <a:rPr lang="en-US" dirty="0" smtClean="0"/>
              <a:t>Quick development/prototyping</a:t>
            </a:r>
          </a:p>
          <a:p>
            <a:r>
              <a:rPr lang="en-US" dirty="0" smtClean="0"/>
              <a:t>Simple, unified agent interface independent of</a:t>
            </a:r>
          </a:p>
          <a:p>
            <a:pPr lvl="1"/>
            <a:r>
              <a:rPr lang="en-US" dirty="0" smtClean="0"/>
              <a:t>Data format/source</a:t>
            </a:r>
          </a:p>
          <a:p>
            <a:pPr lvl="1"/>
            <a:r>
              <a:rPr lang="en-US" dirty="0" smtClean="0"/>
              <a:t>Query type/complexity</a:t>
            </a:r>
          </a:p>
          <a:p>
            <a:r>
              <a:rPr lang="en-US" dirty="0" smtClean="0"/>
              <a:t>Broadly applicable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098A-C9F2-AA41-A3C8-0F1C0B1CFA6B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SoarQnA: Standardized Access to External Knowledge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B66-1210-0543-B6F7-53A1B5C610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5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SoarQnA</a:t>
            </a:r>
            <a:r>
              <a:rPr lang="en-US" dirty="0" smtClean="0"/>
              <a:t>: Overview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4745" y="1501553"/>
            <a:ext cx="4915287" cy="24244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794745" y="1847907"/>
            <a:ext cx="4915287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94744" y="1478575"/>
            <a:ext cx="491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Working Memory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3484210" y="2886173"/>
            <a:ext cx="2078119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264208" y="2037576"/>
            <a:ext cx="156696" cy="1566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567153" y="2668261"/>
            <a:ext cx="156696" cy="1566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01119" y="2668261"/>
            <a:ext cx="156696" cy="1566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1" idx="3"/>
            <a:endCxn id="12" idx="7"/>
          </p:cNvCxnSpPr>
          <p:nvPr/>
        </p:nvCxnSpPr>
        <p:spPr>
          <a:xfrm rot="5400000">
            <a:off x="5734087" y="2138139"/>
            <a:ext cx="519885" cy="586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5"/>
            <a:endCxn id="13" idx="1"/>
          </p:cNvCxnSpPr>
          <p:nvPr/>
        </p:nvCxnSpPr>
        <p:spPr>
          <a:xfrm rot="16200000" flipH="1">
            <a:off x="6501069" y="2068210"/>
            <a:ext cx="519885" cy="726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94744" y="2035988"/>
            <a:ext cx="1729320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94745" y="1781931"/>
            <a:ext cx="1729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Output</a:t>
            </a:r>
            <a:endParaRPr lang="en-US" sz="1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28999" y="2194272"/>
            <a:ext cx="2138154" cy="552337"/>
            <a:chOff x="3428999" y="2194272"/>
            <a:chExt cx="2138154" cy="552337"/>
          </a:xfrm>
        </p:grpSpPr>
        <p:cxnSp>
          <p:nvCxnSpPr>
            <p:cNvPr id="28" name="Straight Arrow Connector 27"/>
            <p:cNvCxnSpPr>
              <a:stCxn id="12" idx="2"/>
              <a:endCxn id="30" idx="6"/>
            </p:cNvCxnSpPr>
            <p:nvPr/>
          </p:nvCxnSpPr>
          <p:spPr>
            <a:xfrm flipH="1" flipV="1">
              <a:off x="3796169" y="2377857"/>
              <a:ext cx="1770984" cy="368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3428999" y="2194272"/>
              <a:ext cx="367170" cy="36717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Q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28998" y="2561443"/>
            <a:ext cx="367170" cy="1135843"/>
            <a:chOff x="3428998" y="2561443"/>
            <a:chExt cx="367170" cy="1135843"/>
          </a:xfrm>
        </p:grpSpPr>
        <p:sp>
          <p:nvSpPr>
            <p:cNvPr id="26" name="Oval 25"/>
            <p:cNvSpPr/>
            <p:nvPr/>
          </p:nvSpPr>
          <p:spPr>
            <a:xfrm>
              <a:off x="3428998" y="3330116"/>
              <a:ext cx="367170" cy="36717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</a:t>
              </a:r>
            </a:p>
          </p:txBody>
        </p:sp>
        <p:cxnSp>
          <p:nvCxnSpPr>
            <p:cNvPr id="32" name="Shape 31"/>
            <p:cNvCxnSpPr>
              <a:stCxn id="30" idx="4"/>
              <a:endCxn id="26" idx="0"/>
            </p:cNvCxnSpPr>
            <p:nvPr/>
          </p:nvCxnSpPr>
          <p:spPr>
            <a:xfrm rot="5400000">
              <a:off x="3228247" y="2945779"/>
              <a:ext cx="768674" cy="1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Rounded Rectangle 34"/>
          <p:cNvSpPr/>
          <p:nvPr/>
        </p:nvSpPr>
        <p:spPr>
          <a:xfrm>
            <a:off x="1101509" y="5434325"/>
            <a:ext cx="3422555" cy="82296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err="1" smtClean="0"/>
              <a:t>SoarQnA</a:t>
            </a:r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>
            <a:off x="3429000" y="4100082"/>
            <a:ext cx="367169" cy="117496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Bent Arrow 42"/>
          <p:cNvSpPr/>
          <p:nvPr/>
        </p:nvSpPr>
        <p:spPr>
          <a:xfrm>
            <a:off x="1101508" y="2171322"/>
            <a:ext cx="1039137" cy="3103726"/>
          </a:xfrm>
          <a:prstGeom prst="bentArrow">
            <a:avLst>
              <a:gd name="adj1" fmla="val 25000"/>
              <a:gd name="adj2" fmla="val 24206"/>
              <a:gd name="adj3" fmla="val 25000"/>
              <a:gd name="adj4" fmla="val 4375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099561" y="4483580"/>
            <a:ext cx="1610471" cy="1773705"/>
            <a:chOff x="6099561" y="4483580"/>
            <a:chExt cx="1610471" cy="1773705"/>
          </a:xfrm>
        </p:grpSpPr>
        <p:sp>
          <p:nvSpPr>
            <p:cNvPr id="44" name="Rounded Rectangle 43"/>
            <p:cNvSpPr/>
            <p:nvPr/>
          </p:nvSpPr>
          <p:spPr>
            <a:xfrm>
              <a:off x="6099562" y="4483580"/>
              <a:ext cx="1610470" cy="177370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agnetic Disk 36"/>
            <p:cNvSpPr/>
            <p:nvPr/>
          </p:nvSpPr>
          <p:spPr>
            <a:xfrm>
              <a:off x="6676545" y="5019406"/>
              <a:ext cx="511283" cy="511283"/>
            </a:xfrm>
            <a:prstGeom prst="flowChartMagneticDisk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/>
                <a:t>DB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099561" y="4483580"/>
              <a:ext cx="1610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 Sources</a:t>
              </a:r>
              <a:endParaRPr lang="en-US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32187" y="5586725"/>
              <a:ext cx="639103" cy="511283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20904" y="5586724"/>
              <a:ext cx="511283" cy="511283"/>
            </a:xfrm>
            <a:prstGeom prst="rect">
              <a:avLst/>
            </a:prstGeom>
          </p:spPr>
        </p:pic>
      </p:grpSp>
      <p:sp>
        <p:nvSpPr>
          <p:cNvPr id="33" name="Left-Right Arrow 32"/>
          <p:cNvSpPr/>
          <p:nvPr/>
        </p:nvSpPr>
        <p:spPr>
          <a:xfrm>
            <a:off x="4681169" y="5640630"/>
            <a:ext cx="1241328" cy="407195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ate Placeholder 4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A3C8-D02A-3B4D-B54F-54C9BC4E6159}" type="datetime3">
              <a:rPr lang="en-US" smtClean="0"/>
              <a:t>9 June 2011</a:t>
            </a:fld>
            <a:endParaRPr lang="en-US"/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SoarQnA: Standardized Access to External Knowledge</a:t>
            </a:r>
            <a:endParaRPr lang="en-US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B66-1210-0543-B6F7-53A1B5C610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8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3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SoarQnA</a:t>
            </a:r>
            <a:r>
              <a:rPr lang="en-US" dirty="0" smtClean="0"/>
              <a:t>: Components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s</a:t>
            </a:r>
            <a:r>
              <a:rPr lang="en-US" dirty="0" smtClean="0"/>
              <a:t>ource </a:t>
            </a:r>
            <a:r>
              <a:rPr lang="en-US" dirty="0"/>
              <a:t>d</a:t>
            </a:r>
            <a:r>
              <a:rPr lang="en-US" dirty="0" smtClean="0"/>
              <a:t>river</a:t>
            </a:r>
          </a:p>
          <a:p>
            <a:r>
              <a:rPr lang="en-US" dirty="0" smtClean="0"/>
              <a:t>Data </a:t>
            </a:r>
            <a:r>
              <a:rPr lang="en-US" dirty="0"/>
              <a:t>s</a:t>
            </a:r>
            <a:r>
              <a:rPr lang="en-US" dirty="0" smtClean="0"/>
              <a:t>ource </a:t>
            </a:r>
            <a:r>
              <a:rPr lang="en-US" dirty="0"/>
              <a:t>i</a:t>
            </a:r>
            <a:r>
              <a:rPr lang="en-US" dirty="0" smtClean="0"/>
              <a:t>nstance descriptor</a:t>
            </a:r>
          </a:p>
          <a:p>
            <a:r>
              <a:rPr lang="en-US" dirty="0" smtClean="0"/>
              <a:t>Agent interface</a:t>
            </a:r>
          </a:p>
          <a:p>
            <a:r>
              <a:rPr lang="en-US" dirty="0" smtClean="0"/>
              <a:t>IO Hooks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15DB-9FA4-5640-9B8C-7787EF649583}" type="datetime3">
              <a:rPr lang="en-US" smtClean="0"/>
              <a:t>9 June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SoarQnA: Standardized Access to External Knowledge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B66-1210-0543-B6F7-53A1B5C610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98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Driver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/>
              <a:t>Driver</a:t>
            </a:r>
          </a:p>
          <a:p>
            <a:r>
              <a:rPr lang="en-US" dirty="0" smtClean="0"/>
              <a:t>Create new connections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 smtClean="0"/>
              <a:t>Connection</a:t>
            </a:r>
          </a:p>
          <a:p>
            <a:r>
              <a:rPr lang="en-US" dirty="0" smtClean="0"/>
              <a:t>Executes queries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 err="1" smtClean="0"/>
              <a:t>QueryState</a:t>
            </a:r>
            <a:endParaRPr lang="en-US" u="sng" dirty="0" smtClean="0"/>
          </a:p>
          <a:p>
            <a:r>
              <a:rPr lang="en-US" dirty="0" smtClean="0"/>
              <a:t>Maintains query state and provides incremental result access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6BA2-6E06-C94E-9008-4C28D3E3FD96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SoarQnA: Standardized Access to External Knowledge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B66-1210-0543-B6F7-53A1B5C61018}" type="slidenum">
              <a:rPr lang="en-US" smtClean="0"/>
              <a:t>6</a:t>
            </a:fld>
            <a:endParaRPr lang="en-US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chemeClr val="bg1"/>
                </a:solidFill>
              </a:rPr>
              <a:t>Driver</a:t>
            </a:r>
          </a:p>
          <a:p>
            <a:r>
              <a:rPr lang="en-US" dirty="0" smtClean="0"/>
              <a:t>Database Driver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 smtClean="0">
                <a:solidFill>
                  <a:schemeClr val="bg1"/>
                </a:solidFill>
              </a:rPr>
              <a:t>Connection</a:t>
            </a:r>
          </a:p>
          <a:p>
            <a:r>
              <a:rPr lang="en-US" dirty="0" smtClean="0"/>
              <a:t>Database Connection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 err="1" smtClean="0">
                <a:solidFill>
                  <a:schemeClr val="bg1"/>
                </a:solidFill>
              </a:rPr>
              <a:t>QueryState</a:t>
            </a:r>
            <a:endParaRPr lang="en-US" u="sng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Query cursor </a:t>
            </a:r>
            <a:r>
              <a:rPr lang="en-US" dirty="0" err="1" smtClean="0">
                <a:solidFill>
                  <a:srgbClr val="FFFFFF"/>
                </a:solidFill>
              </a:rPr>
              <a:t>aaaaaaaaaaaaaaaaaaaaaaaaaaaa</a:t>
            </a:r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24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Instance Descriptor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Instance name</a:t>
            </a:r>
          </a:p>
          <a:p>
            <a:pPr lvl="1"/>
            <a:r>
              <a:rPr lang="en-US" dirty="0" smtClean="0"/>
              <a:t>Agent will use this</a:t>
            </a:r>
          </a:p>
          <a:p>
            <a:endParaRPr lang="en-US" dirty="0"/>
          </a:p>
          <a:p>
            <a:r>
              <a:rPr lang="en-US" dirty="0" smtClean="0"/>
              <a:t>Connection information</a:t>
            </a:r>
          </a:p>
          <a:p>
            <a:pPr lvl="1"/>
            <a:r>
              <a:rPr lang="en-US" dirty="0" smtClean="0"/>
              <a:t>Driver, instance parameters</a:t>
            </a:r>
          </a:p>
          <a:p>
            <a:endParaRPr lang="en-US" dirty="0"/>
          </a:p>
          <a:p>
            <a:r>
              <a:rPr lang="en-US" dirty="0" smtClean="0"/>
              <a:t>Available queries</a:t>
            </a:r>
          </a:p>
          <a:p>
            <a:pPr lvl="1"/>
            <a:r>
              <a:rPr lang="en-US" dirty="0" smtClean="0"/>
              <a:t>Name, definition</a:t>
            </a:r>
          </a:p>
          <a:p>
            <a:pPr lvl="1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my_database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Hi</a:t>
            </a:r>
          </a:p>
          <a:p>
            <a:endParaRPr lang="en-US" dirty="0"/>
          </a:p>
          <a:p>
            <a:r>
              <a:rPr lang="en-US" dirty="0" smtClean="0"/>
              <a:t>“host=</a:t>
            </a:r>
            <a:r>
              <a:rPr lang="en-US" dirty="0" err="1" smtClean="0"/>
              <a:t>localhost</a:t>
            </a:r>
            <a:r>
              <a:rPr lang="en-US" dirty="0" smtClean="0"/>
              <a:t>, port=…”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Hi</a:t>
            </a:r>
          </a:p>
          <a:p>
            <a:endParaRPr lang="en-US" dirty="0"/>
          </a:p>
          <a:p>
            <a:r>
              <a:rPr lang="en-US" dirty="0" smtClean="0"/>
              <a:t>“all=select * from…”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86A3-A588-314E-BF3D-04096A0572C6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SoarQnA: Standardized Access to External Knowledge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B66-1210-0543-B6F7-53A1B5C610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8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qna</a:t>
            </a:r>
            <a:r>
              <a:rPr lang="en-US" dirty="0" smtClean="0"/>
              <a:t>-registry</a:t>
            </a:r>
          </a:p>
          <a:p>
            <a:pPr marL="457200" lvl="1" indent="0">
              <a:buNone/>
            </a:pPr>
            <a:r>
              <a:rPr lang="en-US" dirty="0" smtClean="0"/>
              <a:t>^|instance name|</a:t>
            </a:r>
          </a:p>
          <a:p>
            <a:pPr marL="914400" lvl="2" indent="0">
              <a:buNone/>
            </a:pPr>
            <a:r>
              <a:rPr lang="en-US" dirty="0" smtClean="0"/>
              <a:t>^query |query name|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qna</a:t>
            </a:r>
            <a:r>
              <a:rPr lang="en-US" dirty="0" smtClean="0"/>
              <a:t>-query</a:t>
            </a:r>
          </a:p>
          <a:p>
            <a:pPr marL="457200" lvl="1" indent="0">
              <a:buNone/>
            </a:pPr>
            <a:r>
              <a:rPr lang="en-US" dirty="0" smtClean="0"/>
              <a:t>^source |instance name|</a:t>
            </a:r>
          </a:p>
          <a:p>
            <a:pPr marL="457200" lvl="1" indent="0">
              <a:buNone/>
            </a:pPr>
            <a:r>
              <a:rPr lang="en-US" dirty="0" smtClean="0"/>
              <a:t>^query |query name|</a:t>
            </a:r>
          </a:p>
          <a:p>
            <a:pPr marL="457200" lvl="1" indent="0">
              <a:buNone/>
            </a:pPr>
            <a:r>
              <a:rPr lang="en-US" dirty="0" smtClean="0"/>
              <a:t>^parameters</a:t>
            </a:r>
          </a:p>
          <a:p>
            <a:pPr marL="914400" lvl="2" indent="0">
              <a:buNone/>
            </a:pPr>
            <a:r>
              <a:rPr lang="en-US" dirty="0" smtClean="0"/>
              <a:t>^name value</a:t>
            </a:r>
          </a:p>
          <a:p>
            <a:pPr marL="457200" lvl="1" indent="0">
              <a:buNone/>
            </a:pPr>
            <a:r>
              <a:rPr lang="en-US" dirty="0" smtClean="0"/>
              <a:t>^results &lt;&lt; all incremental &gt;&gt;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^status</a:t>
            </a:r>
          </a:p>
          <a:p>
            <a:pPr marL="457200" lvl="1" indent="0">
              <a:buNone/>
            </a:pPr>
            <a:r>
              <a:rPr lang="en-US" dirty="0" smtClean="0"/>
              <a:t>^id #</a:t>
            </a:r>
          </a:p>
          <a:p>
            <a:pPr marL="457200" lvl="1" indent="0">
              <a:buNone/>
            </a:pPr>
            <a:r>
              <a:rPr lang="en-US" dirty="0" smtClean="0"/>
              <a:t>^result</a:t>
            </a:r>
          </a:p>
          <a:p>
            <a:pPr marL="914400" lvl="2" indent="0">
              <a:buNone/>
            </a:pPr>
            <a:r>
              <a:rPr lang="en-US" dirty="0" smtClean="0"/>
              <a:t>^</a:t>
            </a:r>
            <a:r>
              <a:rPr lang="en-US" dirty="0" err="1" smtClean="0"/>
              <a:t>num</a:t>
            </a:r>
            <a:r>
              <a:rPr lang="en-US" dirty="0" smtClean="0"/>
              <a:t> #</a:t>
            </a:r>
          </a:p>
          <a:p>
            <a:pPr marL="914400" lvl="2" indent="0">
              <a:buNone/>
            </a:pPr>
            <a:r>
              <a:rPr lang="en-US" dirty="0" smtClean="0"/>
              <a:t>^features</a:t>
            </a:r>
          </a:p>
          <a:p>
            <a:pPr marL="1371600" lvl="3" indent="0">
              <a:buNone/>
            </a:pPr>
            <a:r>
              <a:rPr lang="en-US" dirty="0" smtClean="0"/>
              <a:t>^name value</a:t>
            </a:r>
          </a:p>
          <a:p>
            <a:pPr marL="914400" lvl="2" indent="0">
              <a:buNone/>
            </a:pPr>
            <a:r>
              <a:rPr lang="en-US" dirty="0" smtClean="0"/>
              <a:t>^next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q</a:t>
            </a:r>
            <a:r>
              <a:rPr lang="en-US" dirty="0" err="1" smtClean="0"/>
              <a:t>na</a:t>
            </a:r>
            <a:r>
              <a:rPr lang="en-US" dirty="0" smtClean="0"/>
              <a:t>-next</a:t>
            </a:r>
          </a:p>
          <a:p>
            <a:pPr marL="457200" lvl="1" indent="0">
              <a:buNone/>
            </a:pPr>
            <a:r>
              <a:rPr lang="en-US" dirty="0" smtClean="0"/>
              <a:t>^id #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^status</a:t>
            </a:r>
          </a:p>
          <a:p>
            <a:pPr lvl="1"/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7C24-B7FE-DC4F-87E8-33AD8624C50F}" type="datetime3">
              <a:rPr lang="en-US" smtClean="0"/>
              <a:t>9 June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SoarQnA: Standardized Access to External Knowledge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B66-1210-0543-B6F7-53A1B5C610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2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/>
      <p:bldP spid="6" grpId="0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Hooks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Listens for </a:t>
            </a:r>
            <a:r>
              <a:rPr lang="en-US" dirty="0" err="1" smtClean="0"/>
              <a:t>qna</a:t>
            </a:r>
            <a:r>
              <a:rPr lang="en-US" dirty="0" smtClean="0"/>
              <a:t>- output commands, provides feedback during input-phase</a:t>
            </a:r>
          </a:p>
          <a:p>
            <a:endParaRPr lang="en-US" dirty="0" smtClean="0"/>
          </a:p>
          <a:p>
            <a:r>
              <a:rPr lang="en-US" dirty="0" smtClean="0"/>
              <a:t>Executable can run with any existing SML client with no modification</a:t>
            </a:r>
          </a:p>
          <a:p>
            <a:endParaRPr lang="en-US" dirty="0" smtClean="0"/>
          </a:p>
          <a:p>
            <a:r>
              <a:rPr lang="en-US" dirty="0" smtClean="0"/>
              <a:t>Exposes library calls for more direct programmatic control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8586-9957-414B-B813-B6CD3535227D}" type="datetime3">
              <a:rPr lang="en-US" smtClean="0"/>
              <a:t>9 June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SoarQnA: Standardized Access to External Knowledge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AB66-1210-0543-B6F7-53A1B5C610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8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594</Words>
  <Application>Microsoft Macintosh PowerPoint</Application>
  <PresentationFormat>On-screen Show (4:3)</PresentationFormat>
  <Paragraphs>199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SoarQnA Standardized Access to           External Knowledge</vt:lpstr>
      <vt:lpstr>Access to External Knowledge in Soar</vt:lpstr>
      <vt:lpstr>SoarQnA: Objectives</vt:lpstr>
      <vt:lpstr>SoarQnA: Overview</vt:lpstr>
      <vt:lpstr>SoarQnA: Components</vt:lpstr>
      <vt:lpstr>Data Source Driver</vt:lpstr>
      <vt:lpstr>Data Source Instance Descriptor</vt:lpstr>
      <vt:lpstr>Agent Interface</vt:lpstr>
      <vt:lpstr>IO Hooks</vt:lpstr>
      <vt:lpstr>Included with Soar 9.3.1</vt:lpstr>
      <vt:lpstr>SQLite Performance Evaluation Large Result Set Exhaustion</vt:lpstr>
      <vt:lpstr>SoarQnA: Objectives Revisited</vt:lpstr>
      <vt:lpstr>Pragmatic Development Comparison</vt:lpstr>
      <vt:lpstr>Evaluation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SoarQnA Standardized Access to           External Knowledge</dc:title>
  <dc:creator>Nate Derbinsky</dc:creator>
  <cp:lastModifiedBy>Nate Derbinsky</cp:lastModifiedBy>
  <cp:revision>111</cp:revision>
  <dcterms:created xsi:type="dcterms:W3CDTF">2011-06-06T22:51:37Z</dcterms:created>
  <dcterms:modified xsi:type="dcterms:W3CDTF">2011-06-09T21:33:25Z</dcterms:modified>
</cp:coreProperties>
</file>