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3"/>
  </p:notesMasterIdLst>
  <p:sldIdLst>
    <p:sldId id="256" r:id="rId2"/>
    <p:sldId id="284" r:id="rId3"/>
    <p:sldId id="285" r:id="rId4"/>
    <p:sldId id="286" r:id="rId5"/>
    <p:sldId id="288" r:id="rId6"/>
    <p:sldId id="287" r:id="rId7"/>
    <p:sldId id="279" r:id="rId8"/>
    <p:sldId id="289" r:id="rId9"/>
    <p:sldId id="283" r:id="rId10"/>
    <p:sldId id="290" r:id="rId11"/>
    <p:sldId id="282" r:id="rId12"/>
    <p:sldId id="30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9" r:id="rId21"/>
    <p:sldId id="29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0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15829-C5F3-47F1-8B45-49358FDD4925}" type="datetimeFigureOut">
              <a:rPr lang="en-US" smtClean="0"/>
              <a:pPr/>
              <a:t>6/16/2011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81350-E184-4A29-ACE8-AC8079CE6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A15628-3A97-4F05-92F4-0FC4122A88EC}" type="slidenum">
              <a:rPr lang="en-US"/>
              <a:pPr/>
              <a:t>14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9850" y="914400"/>
            <a:ext cx="4179888" cy="3135313"/>
          </a:xfrm>
          <a:solidFill>
            <a:srgbClr val="FFFFFF"/>
          </a:solidFill>
          <a:ln/>
        </p:spPr>
      </p:sp>
      <p:sp>
        <p:nvSpPr>
          <p:cNvPr id="25395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4" y="4353394"/>
            <a:ext cx="4770437" cy="3477406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2011/6/16</a:t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2011/6/16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Comic Sans MS" pitchFamily="66" charset="0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79512" y="3355848"/>
            <a:ext cx="8583488" cy="1673352"/>
          </a:xfrm>
        </p:spPr>
        <p:txBody>
          <a:bodyPr/>
          <a:lstStyle/>
          <a:p>
            <a:r>
              <a:rPr lang="en-US" dirty="0" smtClean="0"/>
              <a:t>Robust parsing and </a:t>
            </a:r>
            <a:r>
              <a:rPr lang="en-US" dirty="0" err="1" smtClean="0"/>
              <a:t>LGSoar</a:t>
            </a:r>
            <a:endParaRPr lang="en-US" dirty="0"/>
          </a:p>
        </p:txBody>
      </p:sp>
      <p:sp>
        <p:nvSpPr>
          <p:cNvPr id="26637" name="Rectangle 1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06F03FE2-CC23-486D-B41E-FE2A7B17DE45}" type="slidenum">
              <a:rPr lang="en-US"/>
              <a:pPr/>
              <a:t>1</a:t>
            </a:fld>
            <a:endParaRPr lang="en-US"/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1524000" y="4195936"/>
            <a:ext cx="586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Deryle </a:t>
            </a:r>
            <a:r>
              <a:rPr lang="en-US" smtClean="0">
                <a:solidFill>
                  <a:schemeClr val="tx2"/>
                </a:solidFill>
                <a:latin typeface="Comic Sans MS" pitchFamily="66" charset="0"/>
              </a:rPr>
              <a:t>Lonsdale and Tory </a:t>
            </a:r>
            <a:r>
              <a:rPr lang="en-US" dirty="0" smtClean="0">
                <a:solidFill>
                  <a:schemeClr val="tx2"/>
                </a:solidFill>
                <a:latin typeface="Comic Sans MS" pitchFamily="66" charset="0"/>
              </a:rPr>
              <a:t>Anderson</a:t>
            </a:r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CE34-6F49-439E-A04D-662941A6B02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LG example parses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133600"/>
            <a:ext cx="86868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>
                <a:latin typeface="Courier New" pitchFamily="49" charset="0"/>
              </a:rPr>
              <a:t>Linkage 1, cost vector = (UNUSED=0 DIS=2 AND=0 LEN=23)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0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>
                <a:latin typeface="Courier New" pitchFamily="49" charset="0"/>
              </a:rPr>
              <a:t>    +-----------------------------------------</a:t>
            </a:r>
            <a:r>
              <a:rPr lang="en-US" sz="1000" dirty="0" err="1">
                <a:latin typeface="Courier New" pitchFamily="49" charset="0"/>
              </a:rPr>
              <a:t>Xp</a:t>
            </a:r>
            <a:r>
              <a:rPr lang="en-US" sz="1000" dirty="0">
                <a:latin typeface="Courier New" pitchFamily="49" charset="0"/>
              </a:rPr>
              <a:t>----------------------------------------+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>
                <a:latin typeface="Courier New" pitchFamily="49" charset="0"/>
              </a:rPr>
              <a:t>    |                         +-----------------------</a:t>
            </a:r>
            <a:r>
              <a:rPr lang="en-US" sz="1000" dirty="0" err="1">
                <a:latin typeface="Courier New" pitchFamily="49" charset="0"/>
              </a:rPr>
              <a:t>MVp</a:t>
            </a:r>
            <a:r>
              <a:rPr lang="en-US" sz="1000" dirty="0">
                <a:latin typeface="Courier New" pitchFamily="49" charset="0"/>
              </a:rPr>
              <a:t>-----------------------+       |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>
                <a:latin typeface="Courier New" pitchFamily="49" charset="0"/>
              </a:rPr>
              <a:t>    |                         +---------------</a:t>
            </a:r>
            <a:r>
              <a:rPr lang="en-US" sz="1000" dirty="0" err="1">
                <a:latin typeface="Courier New" pitchFamily="49" charset="0"/>
              </a:rPr>
              <a:t>MVp</a:t>
            </a:r>
            <a:r>
              <a:rPr lang="en-US" sz="1000" dirty="0">
                <a:latin typeface="Courier New" pitchFamily="49" charset="0"/>
              </a:rPr>
              <a:t>--------------+                |       |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>
                <a:latin typeface="Courier New" pitchFamily="49" charset="0"/>
              </a:rPr>
              <a:t>    |                         |      +-------</a:t>
            </a:r>
            <a:r>
              <a:rPr lang="en-US" sz="1000" dirty="0" err="1">
                <a:latin typeface="Courier New" pitchFamily="49" charset="0"/>
              </a:rPr>
              <a:t>Jp</a:t>
            </a:r>
            <a:r>
              <a:rPr lang="en-US" sz="1000" dirty="0">
                <a:latin typeface="Courier New" pitchFamily="49" charset="0"/>
              </a:rPr>
              <a:t>-------+        +----Js---+      |       |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>
                <a:latin typeface="Courier New" pitchFamily="49" charset="0"/>
              </a:rPr>
              <a:t>    +--Wd--+Sp*+-</a:t>
            </a:r>
            <a:r>
              <a:rPr lang="en-US" sz="1000" dirty="0" err="1">
                <a:latin typeface="Courier New" pitchFamily="49" charset="0"/>
              </a:rPr>
              <a:t>PPf</a:t>
            </a:r>
            <a:r>
              <a:rPr lang="en-US" sz="1000" dirty="0">
                <a:latin typeface="Courier New" pitchFamily="49" charset="0"/>
              </a:rPr>
              <a:t>-+--Pg*b--+--</a:t>
            </a:r>
            <a:r>
              <a:rPr lang="en-US" sz="1000" dirty="0" err="1">
                <a:latin typeface="Courier New" pitchFamily="49" charset="0"/>
              </a:rPr>
              <a:t>MVp</a:t>
            </a:r>
            <a:r>
              <a:rPr lang="en-US" sz="1000" dirty="0">
                <a:latin typeface="Courier New" pitchFamily="49" charset="0"/>
              </a:rPr>
              <a:t>-+     +----AN----+        |  +---D--+      +-Js+   |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>
                <a:latin typeface="Courier New" pitchFamily="49" charset="0"/>
              </a:rPr>
              <a:t>    |      |   |     |        |      |     |          |        |  |      |      |   |   |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>
                <a:latin typeface="Courier New" pitchFamily="49" charset="0"/>
              </a:rPr>
              <a:t>LEFT-WALL </a:t>
            </a:r>
            <a:r>
              <a:rPr lang="en-US" sz="1000" dirty="0" err="1">
                <a:latin typeface="Courier New" pitchFamily="49" charset="0"/>
              </a:rPr>
              <a:t>I.p</a:t>
            </a:r>
            <a:r>
              <a:rPr lang="en-US" sz="1000" dirty="0">
                <a:latin typeface="Courier New" pitchFamily="49" charset="0"/>
              </a:rPr>
              <a:t> '</a:t>
            </a:r>
            <a:r>
              <a:rPr lang="en-US" sz="1000" dirty="0" err="1">
                <a:latin typeface="Courier New" pitchFamily="49" charset="0"/>
              </a:rPr>
              <a:t>ve</a:t>
            </a:r>
            <a:r>
              <a:rPr lang="en-US" sz="1000" dirty="0">
                <a:latin typeface="Courier New" pitchFamily="49" charset="0"/>
              </a:rPr>
              <a:t> </a:t>
            </a:r>
            <a:r>
              <a:rPr lang="en-US" sz="1000" dirty="0" err="1">
                <a:latin typeface="Courier New" pitchFamily="49" charset="0"/>
              </a:rPr>
              <a:t>been.v</a:t>
            </a:r>
            <a:r>
              <a:rPr lang="en-US" sz="1000" dirty="0">
                <a:latin typeface="Courier New" pitchFamily="49" charset="0"/>
              </a:rPr>
              <a:t> </a:t>
            </a:r>
            <a:r>
              <a:rPr lang="en-US" sz="1000" dirty="0" err="1">
                <a:latin typeface="Courier New" pitchFamily="49" charset="0"/>
              </a:rPr>
              <a:t>majoring.v</a:t>
            </a:r>
            <a:r>
              <a:rPr lang="en-US" sz="1000" dirty="0">
                <a:latin typeface="Courier New" pitchFamily="49" charset="0"/>
              </a:rPr>
              <a:t> in Material </a:t>
            </a:r>
            <a:r>
              <a:rPr lang="en-US" sz="1000" dirty="0" err="1">
                <a:latin typeface="Courier New" pitchFamily="49" charset="0"/>
              </a:rPr>
              <a:t>engineering.n</a:t>
            </a:r>
            <a:r>
              <a:rPr lang="en-US" sz="1000" dirty="0">
                <a:latin typeface="Courier New" pitchFamily="49" charset="0"/>
              </a:rPr>
              <a:t> at my University in Korea 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0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0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0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/>
              <a:t> </a:t>
            </a:r>
            <a:r>
              <a:rPr lang="en-US" sz="1000" dirty="0">
                <a:latin typeface="Courier New" pitchFamily="49" charset="0"/>
              </a:rPr>
              <a:t>Linkage 1, cost vector = (UNUSED=0 DIS=2 AND=0 LEN=27)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0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>
                <a:latin typeface="Courier New" pitchFamily="49" charset="0"/>
              </a:rPr>
              <a:t>    +----------------------------------------------</a:t>
            </a:r>
            <a:r>
              <a:rPr lang="en-US" sz="1000" dirty="0" err="1">
                <a:latin typeface="Courier New" pitchFamily="49" charset="0"/>
              </a:rPr>
              <a:t>Xp</a:t>
            </a:r>
            <a:r>
              <a:rPr lang="en-US" sz="1000" dirty="0">
                <a:latin typeface="Courier New" pitchFamily="49" charset="0"/>
              </a:rPr>
              <a:t>----------------------------------------------+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>
                <a:latin typeface="Courier New" pitchFamily="49" charset="0"/>
              </a:rPr>
              <a:t>    |      +-----------</a:t>
            </a:r>
            <a:r>
              <a:rPr lang="en-US" sz="1000" dirty="0" err="1">
                <a:latin typeface="Courier New" pitchFamily="49" charset="0"/>
              </a:rPr>
              <a:t>Wdc</a:t>
            </a:r>
            <a:r>
              <a:rPr lang="en-US" sz="1000" dirty="0">
                <a:latin typeface="Courier New" pitchFamily="49" charset="0"/>
              </a:rPr>
              <a:t>-----------+               +------------------Opt-----------------+      |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>
                <a:latin typeface="Courier New" pitchFamily="49" charset="0"/>
              </a:rPr>
              <a:t>    |      |      +--------CO--------+               |        +--------------AN-------------+      |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>
                <a:latin typeface="Courier New" pitchFamily="49" charset="0"/>
              </a:rPr>
              <a:t>    |      |      |     +-----D*u----+-------Ss------+        |            +-------AN-------+      |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>
                <a:latin typeface="Courier New" pitchFamily="49" charset="0"/>
              </a:rPr>
              <a:t>    +--</a:t>
            </a:r>
            <a:r>
              <a:rPr lang="en-US" sz="1000" dirty="0" err="1">
                <a:latin typeface="Courier New" pitchFamily="49" charset="0"/>
              </a:rPr>
              <a:t>Wc</a:t>
            </a:r>
            <a:r>
              <a:rPr lang="en-US" sz="1000" dirty="0">
                <a:latin typeface="Courier New" pitchFamily="49" charset="0"/>
              </a:rPr>
              <a:t>--+      |     +--La-+      +--Mp--+--J-+   |        |            |      +----AN---+      |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>
                <a:latin typeface="Courier New" pitchFamily="49" charset="0"/>
              </a:rPr>
              <a:t>    |      |      |     |     |      |      |    |   |        |            |      |         |      |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>
                <a:latin typeface="Courier New" pitchFamily="49" charset="0"/>
              </a:rPr>
              <a:t>LEFT-WALL but probably the </a:t>
            </a:r>
            <a:r>
              <a:rPr lang="en-US" sz="1000" dirty="0" err="1">
                <a:latin typeface="Courier New" pitchFamily="49" charset="0"/>
              </a:rPr>
              <a:t>best.a</a:t>
            </a:r>
            <a:r>
              <a:rPr lang="en-US" sz="1000" dirty="0">
                <a:latin typeface="Courier New" pitchFamily="49" charset="0"/>
              </a:rPr>
              <a:t> </a:t>
            </a:r>
            <a:r>
              <a:rPr lang="en-US" sz="1000" dirty="0" err="1">
                <a:latin typeface="Courier New" pitchFamily="49" charset="0"/>
              </a:rPr>
              <a:t>class.n</a:t>
            </a:r>
            <a:r>
              <a:rPr lang="en-US" sz="1000" dirty="0">
                <a:latin typeface="Courier New" pitchFamily="49" charset="0"/>
              </a:rPr>
              <a:t> </a:t>
            </a:r>
            <a:r>
              <a:rPr lang="en-US" sz="1000" dirty="0" err="1">
                <a:latin typeface="Courier New" pitchFamily="49" charset="0"/>
              </a:rPr>
              <a:t>for.p</a:t>
            </a:r>
            <a:r>
              <a:rPr lang="en-US" sz="1000" dirty="0">
                <a:latin typeface="Courier New" pitchFamily="49" charset="0"/>
              </a:rPr>
              <a:t> me </a:t>
            </a:r>
            <a:r>
              <a:rPr lang="en-US" sz="1000" dirty="0" err="1">
                <a:latin typeface="Courier New" pitchFamily="49" charset="0"/>
              </a:rPr>
              <a:t>was.v</a:t>
            </a:r>
            <a:r>
              <a:rPr lang="en-US" sz="1000" dirty="0">
                <a:latin typeface="Courier New" pitchFamily="49" charset="0"/>
              </a:rPr>
              <a:t> </a:t>
            </a:r>
            <a:r>
              <a:rPr lang="en-US" sz="1000" dirty="0" err="1">
                <a:latin typeface="Courier New" pitchFamily="49" charset="0"/>
              </a:rPr>
              <a:t>medicine.n</a:t>
            </a:r>
            <a:r>
              <a:rPr lang="en-US" sz="1000" dirty="0">
                <a:latin typeface="Courier New" pitchFamily="49" charset="0"/>
              </a:rPr>
              <a:t> and </a:t>
            </a:r>
            <a:r>
              <a:rPr lang="en-US" sz="1000" dirty="0" err="1">
                <a:latin typeface="Courier New" pitchFamily="49" charset="0"/>
              </a:rPr>
              <a:t>first.n</a:t>
            </a:r>
            <a:r>
              <a:rPr lang="en-US" sz="1000" dirty="0">
                <a:latin typeface="Courier New" pitchFamily="49" charset="0"/>
              </a:rPr>
              <a:t> </a:t>
            </a:r>
            <a:r>
              <a:rPr lang="en-US" sz="1000" dirty="0" err="1">
                <a:latin typeface="Courier New" pitchFamily="49" charset="0"/>
              </a:rPr>
              <a:t>aid.n</a:t>
            </a:r>
            <a:r>
              <a:rPr lang="en-US" sz="1000" dirty="0">
                <a:latin typeface="Courier New" pitchFamily="49" charset="0"/>
              </a:rPr>
              <a:t> </a:t>
            </a:r>
            <a:r>
              <a:rPr lang="en-US" sz="1000" dirty="0" err="1">
                <a:latin typeface="Courier New" pitchFamily="49" charset="0"/>
              </a:rPr>
              <a:t>principles.n</a:t>
            </a:r>
            <a:r>
              <a:rPr lang="en-US" sz="1000" dirty="0">
                <a:latin typeface="Courier New" pitchFamily="49" charset="0"/>
              </a:rPr>
              <a:t> 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0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0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LG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Grading EFL essays</a:t>
            </a:r>
          </a:p>
          <a:p>
            <a:r>
              <a:rPr lang="en-US" dirty="0" smtClean="0"/>
              <a:t>Extracting biographic facts from genealogical documents</a:t>
            </a:r>
          </a:p>
          <a:p>
            <a:r>
              <a:rPr lang="en-US" dirty="0" smtClean="0"/>
              <a:t>Analyzing newspaper headlines</a:t>
            </a:r>
          </a:p>
          <a:p>
            <a:r>
              <a:rPr lang="en-US" dirty="0" smtClean="0"/>
              <a:t>Clinical trial records and patient data matching</a:t>
            </a:r>
          </a:p>
          <a:p>
            <a:r>
              <a:rPr lang="en-US" dirty="0" smtClean="0"/>
              <a:t>Other languages (Farsi, Arabic, </a:t>
            </a:r>
            <a:r>
              <a:rPr lang="en-US" dirty="0" err="1" smtClean="0"/>
              <a:t>Lushootseed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Ill-formed sentence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28892"/>
            <a:ext cx="8229600" cy="411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7970-BDF6-4366-8824-3B60EF5EE2B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Skipping problematic words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2438400"/>
            <a:ext cx="80010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Mary married I think, 23 November 1661, Samuel Gay.</a:t>
            </a:r>
          </a:p>
          <a:p>
            <a:pPr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No complete linkages found.</a:t>
            </a:r>
          </a:p>
          <a:p>
            <a:pPr>
              <a:buFont typeface="Wingdings" pitchFamily="2" charset="2"/>
              <a:buNone/>
            </a:pPr>
            <a:endParaRPr lang="en-US" sz="1500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         +-------------------------</a:t>
            </a:r>
            <a:r>
              <a:rPr lang="en-US" sz="1500" dirty="0" err="1">
                <a:latin typeface="Courier New" pitchFamily="49" charset="0"/>
              </a:rPr>
              <a:t>Xc</a:t>
            </a:r>
            <a:r>
              <a:rPr lang="en-US" sz="1500" dirty="0">
                <a:latin typeface="Courier New" pitchFamily="49" charset="0"/>
              </a:rPr>
              <a:t>------------------------+</a:t>
            </a:r>
          </a:p>
          <a:p>
            <a:pPr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         +-----------------------</a:t>
            </a:r>
            <a:r>
              <a:rPr lang="en-US" sz="1500" dirty="0" err="1">
                <a:latin typeface="Courier New" pitchFamily="49" charset="0"/>
              </a:rPr>
              <a:t>Osn</a:t>
            </a:r>
            <a:r>
              <a:rPr lang="en-US" sz="1500" dirty="0">
                <a:latin typeface="Courier New" pitchFamily="49" charset="0"/>
              </a:rPr>
              <a:t>----------------------+  |</a:t>
            </a:r>
          </a:p>
          <a:p>
            <a:pPr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         +------------------</a:t>
            </a:r>
            <a:r>
              <a:rPr lang="en-US" sz="1500" dirty="0" err="1">
                <a:latin typeface="Courier New" pitchFamily="49" charset="0"/>
              </a:rPr>
              <a:t>Xc</a:t>
            </a:r>
            <a:r>
              <a:rPr lang="en-US" sz="1500" dirty="0">
                <a:latin typeface="Courier New" pitchFamily="49" charset="0"/>
              </a:rPr>
              <a:t>------------------+         |  |</a:t>
            </a:r>
          </a:p>
          <a:p>
            <a:pPr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         +-------------</a:t>
            </a:r>
            <a:r>
              <a:rPr lang="en-US" sz="1500" dirty="0" err="1">
                <a:latin typeface="Courier New" pitchFamily="49" charset="0"/>
              </a:rPr>
              <a:t>MVp</a:t>
            </a:r>
            <a:r>
              <a:rPr lang="en-US" sz="1500" dirty="0">
                <a:latin typeface="Courier New" pitchFamily="49" charset="0"/>
              </a:rPr>
              <a:t>------------+         |         |  |</a:t>
            </a:r>
          </a:p>
          <a:p>
            <a:pPr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  +--Ss--+                      +--TM-+--TY--+  |    +--G-+  |</a:t>
            </a:r>
          </a:p>
          <a:p>
            <a:pPr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  |      |                      |     |      |  |    |    |  |</a:t>
            </a:r>
          </a:p>
          <a:p>
            <a:pPr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Mary </a:t>
            </a:r>
            <a:r>
              <a:rPr lang="en-US" sz="1500" dirty="0" err="1">
                <a:latin typeface="Courier New" pitchFamily="49" charset="0"/>
              </a:rPr>
              <a:t>married.v</a:t>
            </a:r>
            <a:r>
              <a:rPr lang="en-US" sz="1500" dirty="0">
                <a:latin typeface="Courier New" pitchFamily="49" charset="0"/>
              </a:rPr>
              <a:t> [I] [think] [,] 23 November 1661 , Samuel Gay . </a:t>
            </a:r>
          </a:p>
          <a:p>
            <a:pPr>
              <a:buFont typeface="Wingdings" pitchFamily="2" charset="2"/>
              <a:buNone/>
            </a:pPr>
            <a:endParaRPr lang="en-US" sz="15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E2C-A12D-4D3E-A843-ED1CCC32BC2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52935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Parsing Persian with LG </a:t>
            </a:r>
          </a:p>
        </p:txBody>
      </p:sp>
      <p:sp>
        <p:nvSpPr>
          <p:cNvPr id="25293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/>
              <a:t>   &lt;tu midAni kh mn mirum&gt;</a:t>
            </a:r>
            <a:br>
              <a:rPr lang="en-GB"/>
            </a:br>
            <a:r>
              <a:rPr lang="en-GB"/>
              <a:t>“you know that I am going”</a:t>
            </a:r>
          </a:p>
          <a:p>
            <a:endParaRPr lang="en-GB"/>
          </a:p>
        </p:txBody>
      </p:sp>
      <p:sp>
        <p:nvSpPr>
          <p:cNvPr id="252933" name="Text Box 5"/>
          <p:cNvSpPr txBox="1">
            <a:spLocks noChangeArrowheads="1"/>
          </p:cNvSpPr>
          <p:nvPr/>
        </p:nvSpPr>
        <p:spPr bwMode="auto">
          <a:xfrm>
            <a:off x="2705100" y="3049588"/>
            <a:ext cx="407511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8675" hangingPunct="0">
              <a:lnSpc>
                <a:spcPct val="89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</a:tabLst>
            </a:pPr>
            <a:r>
              <a:rPr lang="en-GB" sz="1800">
                <a:latin typeface="Luxi Mono;Cumberland;Courier Ne" pitchFamily="49" charset="0"/>
              </a:rPr>
              <a:t> </a:t>
            </a:r>
          </a:p>
        </p:txBody>
      </p:sp>
      <p:sp>
        <p:nvSpPr>
          <p:cNvPr id="252934" name="Text Box 6"/>
          <p:cNvSpPr txBox="1">
            <a:spLocks noChangeArrowheads="1"/>
          </p:cNvSpPr>
          <p:nvPr/>
        </p:nvSpPr>
        <p:spPr bwMode="auto">
          <a:xfrm>
            <a:off x="823913" y="3352800"/>
            <a:ext cx="731043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8675" hangingPunct="0">
              <a:lnSpc>
                <a:spcPct val="89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</a:tabLst>
            </a:pPr>
            <a:r>
              <a:rPr lang="en-GB" sz="1600">
                <a:latin typeface="Courier" pitchFamily="49" charset="0"/>
              </a:rPr>
              <a:t>                             +------------</a:t>
            </a:r>
            <a:r>
              <a:rPr lang="en-GB" sz="1600">
                <a:solidFill>
                  <a:srgbClr val="0000FF"/>
                </a:solidFill>
                <a:latin typeface="Courier" pitchFamily="49" charset="0"/>
              </a:rPr>
              <a:t>C</a:t>
            </a:r>
            <a:r>
              <a:rPr lang="en-GB" sz="1600">
                <a:latin typeface="Courier" pitchFamily="49" charset="0"/>
              </a:rPr>
              <a:t>-----------+</a:t>
            </a:r>
          </a:p>
          <a:p>
            <a:pPr defTabSz="828675" hangingPunct="0">
              <a:lnSpc>
                <a:spcPct val="8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</a:tabLst>
            </a:pPr>
            <a:r>
              <a:rPr lang="en-GB" sz="1600">
                <a:latin typeface="Courier" pitchFamily="49" charset="0"/>
              </a:rPr>
              <a:t>  +--------</a:t>
            </a:r>
            <a:r>
              <a:rPr lang="en-GB" sz="1600">
                <a:solidFill>
                  <a:srgbClr val="0000FF"/>
                </a:solidFill>
                <a:latin typeface="Courier" pitchFamily="49" charset="0"/>
              </a:rPr>
              <a:t>S</a:t>
            </a:r>
            <a:r>
              <a:rPr lang="en-GB" sz="1600">
                <a:latin typeface="Courier" pitchFamily="49" charset="0"/>
              </a:rPr>
              <a:t>pn2-------+      |     +-------</a:t>
            </a:r>
            <a:r>
              <a:rPr lang="en-GB" sz="1600">
                <a:solidFill>
                  <a:srgbClr val="0000FF"/>
                </a:solidFill>
                <a:latin typeface="Courier" pitchFamily="49" charset="0"/>
              </a:rPr>
              <a:t>S</a:t>
            </a:r>
            <a:r>
              <a:rPr lang="en-GB" sz="1600">
                <a:latin typeface="Courier" pitchFamily="49" charset="0"/>
              </a:rPr>
              <a:t>pn1-------+</a:t>
            </a:r>
          </a:p>
          <a:p>
            <a:pPr defTabSz="828675" hangingPunct="0">
              <a:lnSpc>
                <a:spcPct val="8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</a:tabLst>
            </a:pPr>
            <a:r>
              <a:rPr lang="en-GB" sz="1600">
                <a:latin typeface="Courier" pitchFamily="49" charset="0"/>
              </a:rPr>
              <a:t>  |      +-</a:t>
            </a:r>
            <a:r>
              <a:rPr lang="en-GB" sz="1600">
                <a:solidFill>
                  <a:srgbClr val="0000FF"/>
                </a:solidFill>
                <a:latin typeface="Courier" pitchFamily="49" charset="0"/>
              </a:rPr>
              <a:t>VM</a:t>
            </a:r>
            <a:r>
              <a:rPr lang="en-GB" sz="1600">
                <a:latin typeface="Courier" pitchFamily="49" charset="0"/>
              </a:rPr>
              <a:t>dur+-</a:t>
            </a:r>
            <a:r>
              <a:rPr lang="en-GB" sz="1600">
                <a:solidFill>
                  <a:srgbClr val="0000FF"/>
                </a:solidFill>
                <a:latin typeface="Courier" pitchFamily="49" charset="0"/>
              </a:rPr>
              <a:t>VMP</a:t>
            </a:r>
            <a:r>
              <a:rPr lang="en-GB" sz="1600">
                <a:latin typeface="Courier" pitchFamily="49" charset="0"/>
              </a:rPr>
              <a:t>-+--</a:t>
            </a:r>
            <a:r>
              <a:rPr lang="en-GB" sz="1600">
                <a:solidFill>
                  <a:srgbClr val="0000FF"/>
                </a:solidFill>
                <a:latin typeface="Courier" pitchFamily="49" charset="0"/>
              </a:rPr>
              <a:t>SUB</a:t>
            </a:r>
            <a:r>
              <a:rPr lang="en-GB" sz="1600">
                <a:latin typeface="Courier" pitchFamily="49" charset="0"/>
              </a:rPr>
              <a:t>-+     |      +</a:t>
            </a:r>
            <a:r>
              <a:rPr lang="en-GB" sz="1600">
                <a:solidFill>
                  <a:srgbClr val="0000FF"/>
                </a:solidFill>
                <a:latin typeface="Courier" pitchFamily="49" charset="0"/>
              </a:rPr>
              <a:t>VM</a:t>
            </a:r>
            <a:r>
              <a:rPr lang="en-GB" sz="1600">
                <a:latin typeface="Courier" pitchFamily="49" charset="0"/>
              </a:rPr>
              <a:t>dur+-</a:t>
            </a:r>
            <a:r>
              <a:rPr lang="en-GB" sz="1600">
                <a:solidFill>
                  <a:srgbClr val="0000FF"/>
                </a:solidFill>
                <a:latin typeface="Courier" pitchFamily="49" charset="0"/>
              </a:rPr>
              <a:t>VMP</a:t>
            </a:r>
            <a:r>
              <a:rPr lang="en-GB" sz="1600">
                <a:latin typeface="Courier" pitchFamily="49" charset="0"/>
              </a:rPr>
              <a:t>-+-</a:t>
            </a:r>
            <a:r>
              <a:rPr lang="en-GB" sz="1600">
                <a:solidFill>
                  <a:srgbClr val="0000FF"/>
                </a:solidFill>
                <a:latin typeface="Courier" pitchFamily="49" charset="0"/>
              </a:rPr>
              <a:t>RW</a:t>
            </a:r>
            <a:r>
              <a:rPr lang="en-GB" sz="1600">
                <a:latin typeface="Courier" pitchFamily="49" charset="0"/>
              </a:rPr>
              <a:t>+</a:t>
            </a:r>
          </a:p>
          <a:p>
            <a:pPr defTabSz="828675" hangingPunct="0">
              <a:lnSpc>
                <a:spcPct val="8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</a:tabLst>
            </a:pPr>
            <a:r>
              <a:rPr lang="en-GB" sz="1600">
                <a:latin typeface="Courier" pitchFamily="49" charset="0"/>
              </a:rPr>
              <a:t>  |      |      |     |      |     |      |     |     |   |</a:t>
            </a:r>
          </a:p>
          <a:p>
            <a:pPr defTabSz="828675" hangingPunct="0">
              <a:lnSpc>
                <a:spcPct val="8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</a:tabLst>
            </a:pPr>
            <a:r>
              <a:rPr lang="en-GB" sz="1600">
                <a:solidFill>
                  <a:srgbClr val="FF0000"/>
                </a:solidFill>
                <a:latin typeface="Courier" pitchFamily="49" charset="0"/>
              </a:rPr>
              <a:t>tu</a:t>
            </a:r>
            <a:r>
              <a:rPr lang="en-GB" sz="1600">
                <a:latin typeface="Courier" pitchFamily="49" charset="0"/>
              </a:rPr>
              <a:t>.pn </a:t>
            </a:r>
            <a:r>
              <a:rPr lang="en-GB" sz="1600">
                <a:solidFill>
                  <a:srgbClr val="FF0000"/>
                </a:solidFill>
                <a:latin typeface="Courier" pitchFamily="49" charset="0"/>
              </a:rPr>
              <a:t>mi</a:t>
            </a:r>
            <a:r>
              <a:rPr lang="en-GB" sz="1600">
                <a:latin typeface="Courier" pitchFamily="49" charset="0"/>
              </a:rPr>
              <a:t>.vmd </a:t>
            </a:r>
            <a:r>
              <a:rPr lang="en-GB" sz="1600">
                <a:solidFill>
                  <a:srgbClr val="FF0000"/>
                </a:solidFill>
                <a:latin typeface="Courier" pitchFamily="49" charset="0"/>
              </a:rPr>
              <a:t>dAn</a:t>
            </a:r>
            <a:r>
              <a:rPr lang="en-GB" sz="1600">
                <a:latin typeface="Courier" pitchFamily="49" charset="0"/>
              </a:rPr>
              <a:t>.vs </a:t>
            </a:r>
            <a:r>
              <a:rPr lang="en-GB" sz="1600">
                <a:solidFill>
                  <a:srgbClr val="FF0000"/>
                </a:solidFill>
                <a:latin typeface="Courier" pitchFamily="49" charset="0"/>
              </a:rPr>
              <a:t>i</a:t>
            </a:r>
            <a:r>
              <a:rPr lang="en-GB" sz="1600">
                <a:latin typeface="Courier" pitchFamily="49" charset="0"/>
              </a:rPr>
              <a:t>.vmp </a:t>
            </a:r>
            <a:r>
              <a:rPr lang="en-GB" sz="1600">
                <a:solidFill>
                  <a:srgbClr val="FF0000"/>
                </a:solidFill>
                <a:latin typeface="Courier" pitchFamily="49" charset="0"/>
              </a:rPr>
              <a:t>kh</a:t>
            </a:r>
            <a:r>
              <a:rPr lang="en-GB" sz="1600">
                <a:latin typeface="Courier" pitchFamily="49" charset="0"/>
              </a:rPr>
              <a:t>.sub </a:t>
            </a:r>
            <a:r>
              <a:rPr lang="en-GB" sz="1600">
                <a:solidFill>
                  <a:srgbClr val="FF0000"/>
                </a:solidFill>
                <a:latin typeface="Courier" pitchFamily="49" charset="0"/>
              </a:rPr>
              <a:t>mn</a:t>
            </a:r>
            <a:r>
              <a:rPr lang="en-GB" sz="1600">
                <a:latin typeface="Courier" pitchFamily="49" charset="0"/>
              </a:rPr>
              <a:t>.pn </a:t>
            </a:r>
            <a:r>
              <a:rPr lang="en-GB" sz="1600">
                <a:solidFill>
                  <a:srgbClr val="FF0000"/>
                </a:solidFill>
                <a:latin typeface="Courier" pitchFamily="49" charset="0"/>
              </a:rPr>
              <a:t>mi</a:t>
            </a:r>
            <a:r>
              <a:rPr lang="en-GB" sz="1600">
                <a:latin typeface="Courier" pitchFamily="49" charset="0"/>
              </a:rPr>
              <a:t>.vmd </a:t>
            </a:r>
            <a:r>
              <a:rPr lang="en-GB" sz="1600">
                <a:solidFill>
                  <a:srgbClr val="FF0000"/>
                </a:solidFill>
                <a:latin typeface="Courier" pitchFamily="49" charset="0"/>
              </a:rPr>
              <a:t>ru</a:t>
            </a:r>
            <a:r>
              <a:rPr lang="en-GB" sz="1600">
                <a:latin typeface="Courier" pitchFamily="49" charset="0"/>
              </a:rPr>
              <a:t>.vp </a:t>
            </a:r>
            <a:r>
              <a:rPr lang="en-GB" sz="1600">
                <a:solidFill>
                  <a:srgbClr val="FF0000"/>
                </a:solidFill>
                <a:latin typeface="Courier" pitchFamily="49" charset="0"/>
              </a:rPr>
              <a:t>m</a:t>
            </a:r>
            <a:r>
              <a:rPr lang="en-GB" sz="1600">
                <a:latin typeface="Courier" pitchFamily="49" charset="0"/>
              </a:rPr>
              <a:t>.vmp 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ICSNL 2005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254B-2F14-4317-8245-0A3FF83392E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</a:t>
            </a:r>
            <a:r>
              <a:rPr lang="en-US" dirty="0" err="1" smtClean="0"/>
              <a:t>Lushootseed</a:t>
            </a:r>
            <a:endParaRPr lang="en-US" dirty="0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linkparser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Lil +t 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ExW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?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ElgWE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? ?E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ti?E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?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?Es+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istE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?.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Time   0.07 seconds (0.20 total)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Found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2 linkages (2 had no P.P. violations)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Linkage 1, cost vector = (UNUSED=0 DIS=2 AND=0 LEN=28)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+----------------------------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---------------------------+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|          +-----------EM----------+                      |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|          +--------PA-------+     +---------P--------+   |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|          +----ASP----+     |     |   +------DT------+   |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+----Wd----+--MD--+    |     |     |   |    +----AD---+   |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|      +-AD+-TX+  |    |     |     |   |    |    +-STV+   |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|      |   |   |  |    |     |     |   |    |    |    |   |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LEFT-WALL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Lil +t 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ExW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?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ElgWE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? ?E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ti?E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?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?Es+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istE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? .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C92D-CBFB-4CE9-AEB8-286815FAB56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link specifications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z="11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&lt;pref-asp1&gt;: {(PRF- or STV- or PRG-)};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&lt;pref-asp2&gt;: {HAB-} &amp; {DUB-} &amp; {AD-};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predprefs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&gt;: {NZ-} &amp; {&lt;pref-asp1&gt;} &amp; {SX-} &amp; {&lt;pref-asp2&gt;} &amp; {(FUT- or PT-)};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&lt;root-main&gt;:  &lt;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predprefs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 &amp; {DT-} &amp; {LX+} &amp; {BNF+} &amp; {TX+} &amp; {TC+} &amp; {ACH+} &amp; {TC+} &amp; {TX+} &amp; {ASP+};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&lt;main-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&gt;: {P-} &amp; {GEN-} &amp; {WH-} &amp; {SOs+} &amp; {MV+};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&lt;root-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ditrx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&gt;: &lt;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predprefs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 &amp; {DT-} &amp; {LX+} &amp; {BNF+} &amp;  TX+  &amp; {TC+} &amp; {ACH+} &amp; {TC+} &amp; {TX+} &amp; {ASP+};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ditrx-args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&gt;: {P-} &amp; {GEN-} &amp; {WH-} &amp; {SOs+} &amp; {EX+} &amp; {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SOo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+} &amp; {MV+};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&lt;root-middle&gt;: &lt;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predprefs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 &amp; {DT-} &amp; {LX+} &amp; {BNF+} &amp; {TX+} &amp; {TC+} &amp; MD+ &amp; {ACH+} &amp; {TC+} &amp; {TX+} &amp; {ASP+};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&lt;middle-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&gt;: {P-} &amp; {GEN-} &amp; {WH-} &amp;  (({PA+} &amp; {EM+}) or ({EM+} &amp; {PA+})) &amp; {MV+};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&lt;pred1&gt;: ((&lt;root-main&gt; &amp; &lt;main-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&gt;) or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  (&lt;root-middle&gt; &amp; &lt;middle-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&gt;) or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     (&lt;root-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ditrx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 &amp; &lt;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ditrx-args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 ) &amp; {Wd-};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LG-Soar: LG + Soar + DRT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input via LG parser</a:t>
            </a:r>
          </a:p>
          <a:p>
            <a:r>
              <a:rPr lang="en-US" dirty="0" smtClean="0"/>
              <a:t>Input words, links into Soar</a:t>
            </a:r>
          </a:p>
          <a:p>
            <a:r>
              <a:rPr lang="en-US" dirty="0" smtClean="0"/>
              <a:t>Productions to identify and infer:</a:t>
            </a:r>
          </a:p>
          <a:p>
            <a:pPr lvl="1"/>
            <a:r>
              <a:rPr lang="en-US" dirty="0" smtClean="0"/>
              <a:t>Entities: discourse referents</a:t>
            </a:r>
          </a:p>
          <a:p>
            <a:pPr lvl="1"/>
            <a:r>
              <a:rPr lang="en-US" dirty="0" smtClean="0"/>
              <a:t>Attributes: properties of entities</a:t>
            </a:r>
          </a:p>
          <a:p>
            <a:pPr lvl="1"/>
            <a:r>
              <a:rPr lang="en-US" dirty="0" smtClean="0"/>
              <a:t>Actions, states</a:t>
            </a:r>
          </a:p>
          <a:p>
            <a:pPr lvl="1"/>
            <a:r>
              <a:rPr lang="en-US" dirty="0" smtClean="0"/>
              <a:t>Other relationships: spatial, temporal</a:t>
            </a:r>
          </a:p>
          <a:p>
            <a:pPr lvl="1"/>
            <a:r>
              <a:rPr lang="en-US" dirty="0" smtClean="0"/>
              <a:t>Anaphor, </a:t>
            </a:r>
            <a:r>
              <a:rPr lang="en-US" dirty="0" err="1" smtClean="0"/>
              <a:t>deixis</a:t>
            </a:r>
            <a:r>
              <a:rPr lang="en-US" dirty="0" smtClean="0"/>
              <a:t>, other pragmatic content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55448"/>
            <a:ext cx="86868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Discourse Representation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Discourse Representation Structure</a:t>
            </a:r>
          </a:p>
          <a:p>
            <a:r>
              <a:rPr lang="en-US" dirty="0" smtClean="0"/>
              <a:t>Discourse referents:</a:t>
            </a:r>
          </a:p>
          <a:p>
            <a:pPr lvl="1"/>
            <a:r>
              <a:rPr lang="en-US" dirty="0" smtClean="0"/>
              <a:t>Variables, representing objects; anything that can serve as the antecedent for an anaphor</a:t>
            </a:r>
          </a:p>
          <a:p>
            <a:r>
              <a:rPr lang="en-US" dirty="0" smtClean="0"/>
              <a:t>Conditions:</a:t>
            </a:r>
          </a:p>
          <a:p>
            <a:pPr lvl="1"/>
            <a:r>
              <a:rPr lang="en-US" dirty="0" smtClean="0"/>
              <a:t>Represent properties and relationships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Thomas(u)</a:t>
            </a:r>
          </a:p>
          <a:p>
            <a:pPr lvl="1"/>
            <a:r>
              <a:rPr lang="en-US" dirty="0" smtClean="0"/>
              <a:t>v married w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logic equivalent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Thomas Smith, Haverhill, married at Andover 6 January 1659, </a:t>
            </a:r>
            <a:r>
              <a:rPr lang="en-US" dirty="0" err="1" smtClean="0"/>
              <a:t>Unice</a:t>
            </a:r>
            <a:r>
              <a:rPr lang="en-US" dirty="0" smtClean="0"/>
              <a:t> Singletary of </a:t>
            </a:r>
            <a:r>
              <a:rPr lang="en-US" dirty="0" smtClean="0"/>
              <a:t>Salisbury. </a:t>
            </a:r>
            <a:endParaRPr lang="en-US" dirty="0" smtClean="0"/>
          </a:p>
          <a:p>
            <a:pPr lvl="1">
              <a:buNone/>
            </a:pP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l-PL" sz="1600" dirty="0" smtClean="0">
                <a:latin typeface="Courier New" pitchFamily="49" charset="0"/>
                <a:cs typeface="Courier New" pitchFamily="49" charset="0"/>
              </a:rPr>
              <a:t>u v w x m n 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z a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(y), Singletary(z), prep(“at”, x), verbal(“married”, v, x)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propername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uv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modifier=“Haverhill”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Thomas(u), Smith(v), Haverhill(w), Andover(x), 6(m), January(n),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propername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yz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time(day m, month n), 1659(o), time(month n, year o), Salisbury(a),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modifier=“January”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modifier=“Andover”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D936-D40A-4AA2-AF4F-DC7898F33A4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types of trees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381956" name="Picture 4" descr="2g128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1390650" cy="2533650"/>
          </a:xfrm>
          <a:prstGeom prst="rect">
            <a:avLst/>
          </a:prstGeom>
          <a:noFill/>
        </p:spPr>
      </p:pic>
      <p:pic>
        <p:nvPicPr>
          <p:cNvPr id="381957" name="Picture 5" descr="06tp02b"/>
          <p:cNvPicPr>
            <a:picLocks noChangeAspect="1" noChangeArrowheads="1"/>
          </p:cNvPicPr>
          <p:nvPr/>
        </p:nvPicPr>
        <p:blipFill>
          <a:blip r:embed="rId3" cstate="print"/>
          <a:srcRect l="4762" t="14064" r="11111" b="18285"/>
          <a:stretch>
            <a:fillRect/>
          </a:stretch>
        </p:blipFill>
        <p:spPr bwMode="auto">
          <a:xfrm>
            <a:off x="2559050" y="1797050"/>
            <a:ext cx="3465513" cy="314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1958" name="Picture 6" descr="127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3886200"/>
            <a:ext cx="1524000" cy="2103438"/>
          </a:xfrm>
          <a:prstGeom prst="rect">
            <a:avLst/>
          </a:prstGeom>
          <a:noFill/>
        </p:spPr>
      </p:pic>
      <p:pic>
        <p:nvPicPr>
          <p:cNvPr id="381960" name="Picture 8" descr="TR1106"/>
          <p:cNvPicPr>
            <a:picLocks noChangeAspect="1" noChangeArrowheads="1"/>
          </p:cNvPicPr>
          <p:nvPr/>
        </p:nvPicPr>
        <p:blipFill>
          <a:blip r:embed="rId5" cstate="print"/>
          <a:srcRect l="25928" r="27922" b="4033"/>
          <a:stretch>
            <a:fillRect/>
          </a:stretch>
        </p:blipFill>
        <p:spPr bwMode="auto">
          <a:xfrm>
            <a:off x="6248400" y="1905000"/>
            <a:ext cx="211455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LG-Soar 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complete running system in Soar 7</a:t>
            </a:r>
          </a:p>
          <a:p>
            <a:r>
              <a:rPr lang="en-US" dirty="0" smtClean="0"/>
              <a:t>Conversion to Soar 9 underway</a:t>
            </a:r>
          </a:p>
          <a:p>
            <a:r>
              <a:rPr lang="en-US" dirty="0" smtClean="0"/>
              <a:t>Most of code updated to Soar 9 (finally!)</a:t>
            </a:r>
          </a:p>
          <a:p>
            <a:r>
              <a:rPr lang="en-US" dirty="0" smtClean="0"/>
              <a:t>DRS output format needs updating (currently </a:t>
            </a:r>
            <a:r>
              <a:rPr lang="en-US" dirty="0" err="1" smtClean="0"/>
              <a:t>Tcl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Newer version of LG parser released, need to update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Coal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Not as useful when linguistics required</a:t>
            </a:r>
          </a:p>
          <a:p>
            <a:r>
              <a:rPr lang="en-US" dirty="0" smtClean="0"/>
              <a:t>No cognitive modeling: Soar is just a program-</a:t>
            </a:r>
            <a:r>
              <a:rPr lang="en-US" dirty="0" err="1" smtClean="0"/>
              <a:t>ming</a:t>
            </a:r>
            <a:r>
              <a:rPr lang="en-US" dirty="0" smtClean="0"/>
              <a:t> environment</a:t>
            </a:r>
          </a:p>
          <a:p>
            <a:r>
              <a:rPr lang="en-US" dirty="0" smtClean="0"/>
              <a:t>Linguistic grammar development very opaque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Nuggets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Robust parsing</a:t>
            </a:r>
          </a:p>
          <a:p>
            <a:r>
              <a:rPr lang="en-US" dirty="0" smtClean="0"/>
              <a:t>Flexible: various applications</a:t>
            </a:r>
          </a:p>
          <a:p>
            <a:r>
              <a:rPr lang="en-US" dirty="0" smtClean="0"/>
              <a:t>Soar 9.3 underway, largely complete</a:t>
            </a:r>
          </a:p>
          <a:p>
            <a:r>
              <a:rPr lang="en-US" dirty="0" smtClean="0"/>
              <a:t>Interest growing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D6C-0A77-4CBE-B976-C41CB9BABE7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Ways of viewing a tree</a:t>
            </a:r>
          </a:p>
        </p:txBody>
      </p:sp>
      <p:pic>
        <p:nvPicPr>
          <p:cNvPr id="382980" name="Picture 4" descr="Common Oa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828800"/>
            <a:ext cx="4111625" cy="4495800"/>
          </a:xfrm>
          <a:prstGeom prst="rect">
            <a:avLst/>
          </a:prstGeom>
          <a:noFill/>
        </p:spPr>
      </p:pic>
      <p:pic>
        <p:nvPicPr>
          <p:cNvPr id="382981" name="Picture 5" descr="squirr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170363"/>
            <a:ext cx="609600" cy="566737"/>
          </a:xfrm>
          <a:prstGeom prst="rect">
            <a:avLst/>
          </a:prstGeom>
          <a:noFill/>
        </p:spPr>
      </p:pic>
      <p:pic>
        <p:nvPicPr>
          <p:cNvPr id="382984" name="Picture 8" descr="greatspottedwoodpecker_tcm3-2093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124200"/>
            <a:ext cx="825500" cy="825500"/>
          </a:xfrm>
          <a:prstGeom prst="rect">
            <a:avLst/>
          </a:prstGeom>
          <a:noFill/>
        </p:spPr>
      </p:pic>
      <p:pic>
        <p:nvPicPr>
          <p:cNvPr id="382985" name="Picture 9" descr="beav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5243513"/>
            <a:ext cx="1122363" cy="1071562"/>
          </a:xfrm>
          <a:prstGeom prst="rect">
            <a:avLst/>
          </a:prstGeom>
          <a:noFill/>
        </p:spPr>
      </p:pic>
      <p:pic>
        <p:nvPicPr>
          <p:cNvPr id="382986" name="Picture 10" descr="giraff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15200" y="2514600"/>
            <a:ext cx="1571625" cy="3619500"/>
          </a:xfrm>
          <a:prstGeom prst="rect">
            <a:avLst/>
          </a:prstGeom>
          <a:noFill/>
        </p:spPr>
      </p:pic>
      <p:pic>
        <p:nvPicPr>
          <p:cNvPr id="382988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4191000"/>
            <a:ext cx="1017588" cy="181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2989" name="Picture 13" descr="Landing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91200" y="1981200"/>
            <a:ext cx="1130300" cy="1182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D30DB-9286-4488-AF44-72DB79CA565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text (e.g. sentence)</a:t>
            </a:r>
          </a:p>
          <a:p>
            <a:r>
              <a:rPr lang="en-US" dirty="0"/>
              <a:t>Label each of the elements (e.g. words)</a:t>
            </a:r>
          </a:p>
          <a:p>
            <a:r>
              <a:rPr lang="en-US" dirty="0"/>
              <a:t>Diagram the relationships between </a:t>
            </a:r>
            <a:r>
              <a:rPr lang="en-US" dirty="0" smtClean="0"/>
              <a:t>elements: parse tree</a:t>
            </a:r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Shows constituency</a:t>
            </a:r>
          </a:p>
          <a:p>
            <a:pPr lvl="1"/>
            <a:r>
              <a:rPr lang="en-US" dirty="0"/>
              <a:t>Visual representation of content</a:t>
            </a:r>
          </a:p>
          <a:p>
            <a:pPr lvl="1"/>
            <a:r>
              <a:rPr lang="en-US" dirty="0"/>
              <a:t>Useful for future reference (e.g. </a:t>
            </a:r>
            <a:r>
              <a:rPr lang="en-US" dirty="0" err="1"/>
              <a:t>treebanks</a:t>
            </a:r>
            <a:r>
              <a:rPr lang="en-US" dirty="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1B49-3428-4BBE-971D-FDD7DAEA2FC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/>
              <a:t>Linguistic theories and parsing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LFG (KANT)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GB/P&amp;P (NL-Soar)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Minimalist Program (XNL-Soar)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SFG (NIGEL)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HPSG (</a:t>
            </a:r>
            <a:r>
              <a:rPr lang="en-US" dirty="0" err="1" smtClean="0"/>
              <a:t>Verbmobil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Categorial</a:t>
            </a:r>
            <a:r>
              <a:rPr lang="en-US" dirty="0" smtClean="0"/>
              <a:t> grammar (ALE)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RST (PENMAN)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TAG (XTAG)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STATISTICS (CANDIDE)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etc.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ICSNL 2005</a:t>
            </a:r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2768-64F9-443E-B83F-C5A5DFC7E224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384009" name="Picture 9"/>
          <p:cNvPicPr>
            <a:picLocks noChangeAspect="1" noChangeArrowheads="1"/>
          </p:cNvPicPr>
          <p:nvPr/>
        </p:nvPicPr>
        <p:blipFill>
          <a:blip r:embed="rId2" cstate="print"/>
          <a:srcRect t="38161" b="35107"/>
          <a:stretch>
            <a:fillRect/>
          </a:stretch>
        </p:blipFill>
        <p:spPr bwMode="auto">
          <a:xfrm>
            <a:off x="304800" y="5226050"/>
            <a:ext cx="45339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22238"/>
            <a:ext cx="8663880" cy="1295400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Different kinds of parse </a:t>
            </a:r>
            <a:r>
              <a:rPr lang="en-US" dirty="0" smtClean="0"/>
              <a:t>trees</a:t>
            </a:r>
            <a:endParaRPr lang="en-US" dirty="0"/>
          </a:p>
        </p:txBody>
      </p:sp>
      <p:pic>
        <p:nvPicPr>
          <p:cNvPr id="38400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 l="18161" t="20514" b="63251"/>
          <a:stretch>
            <a:fillRect/>
          </a:stretch>
        </p:blipFill>
        <p:spPr>
          <a:xfrm>
            <a:off x="685800" y="1524000"/>
            <a:ext cx="2895600" cy="1749425"/>
          </a:xfrm>
          <a:noFill/>
          <a:ln/>
        </p:spPr>
      </p:pic>
      <p:pic>
        <p:nvPicPr>
          <p:cNvPr id="38400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1600200"/>
            <a:ext cx="2541588" cy="190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400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3429000"/>
            <a:ext cx="41910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4010" name="Picture 10" descr="vanValin_interaction_discours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3581400"/>
            <a:ext cx="3886200" cy="2633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 parsing</a:t>
            </a:r>
            <a:endParaRPr lang="en-US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63272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Most parsers based on linguistic theory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Linguistic theories assume grammatical input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Much of language use not entirely grammatical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L2 English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Spoken language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Controlled language / sublanguage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Headlines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PowerPoint slide bullets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Traditional parsers don’t handle these types of language well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1195B-C5DF-40B3-8E04-64335B40F17F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LG parser</a:t>
            </a:r>
            <a:endParaRPr lang="en-US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Freely available for research purposes</a:t>
            </a:r>
          </a:p>
          <a:p>
            <a:r>
              <a:rPr lang="en-US" dirty="0" smtClean="0"/>
              <a:t>Robust (e.g. information retrieval, MT)</a:t>
            </a:r>
          </a:p>
          <a:p>
            <a:r>
              <a:rPr lang="en-US" dirty="0" smtClean="0"/>
              <a:t>Calculates simple, explicit relations 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Written in C</a:t>
            </a:r>
          </a:p>
          <a:p>
            <a:r>
              <a:rPr lang="en-US" dirty="0" smtClean="0"/>
              <a:t>Not based on any linguistic theory</a:t>
            </a:r>
          </a:p>
          <a:p>
            <a:r>
              <a:rPr lang="en-US" dirty="0" smtClean="0"/>
              <a:t>More appropriate for some tasks than traditional phrase-structure parsers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87B3-FC2C-4687-AA91-7206F1092D2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4D1E-7F98-461A-BC1E-86143BEDC68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Grammar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833937"/>
          </a:xfrm>
        </p:spPr>
        <p:txBody>
          <a:bodyPr/>
          <a:lstStyle/>
          <a:p>
            <a:r>
              <a:rPr lang="en-US" sz="2600"/>
              <a:t>What is a link?</a:t>
            </a:r>
          </a:p>
          <a:p>
            <a:pPr marL="742950" lvl="1" indent="-285750"/>
            <a:r>
              <a:rPr lang="en-US" sz="2200"/>
              <a:t>Shows a relationship between pairs of words</a:t>
            </a:r>
          </a:p>
          <a:p>
            <a:pPr marL="1143000" lvl="2" indent="-228600"/>
            <a:r>
              <a:rPr lang="en-US"/>
              <a:t>Subject + verb</a:t>
            </a:r>
          </a:p>
          <a:p>
            <a:pPr marL="1143000" lvl="2" indent="-228600"/>
            <a:r>
              <a:rPr lang="en-US"/>
              <a:t>Verb + object</a:t>
            </a:r>
          </a:p>
          <a:p>
            <a:pPr marL="1143000" lvl="2" indent="-228600"/>
            <a:r>
              <a:rPr lang="en-US"/>
              <a:t>Preposition + object</a:t>
            </a:r>
          </a:p>
          <a:p>
            <a:pPr marL="1143000" lvl="2" indent="-228600"/>
            <a:r>
              <a:rPr lang="en-US"/>
              <a:t>Adjective + adverbial modifier</a:t>
            </a:r>
          </a:p>
          <a:p>
            <a:pPr marL="1143000" lvl="2" indent="-228600"/>
            <a:r>
              <a:rPr lang="en-US"/>
              <a:t>Auxiliary + main verb</a:t>
            </a:r>
          </a:p>
          <a:p>
            <a:pPr marL="742950" lvl="1" indent="-285750"/>
            <a:r>
              <a:rPr lang="en-US" sz="2200"/>
              <a:t>Labels each relationship accordingly</a:t>
            </a:r>
          </a:p>
          <a:p>
            <a:r>
              <a:rPr lang="en-US" sz="2600"/>
              <a:t>Potential link types are specified by technical rules</a:t>
            </a:r>
          </a:p>
          <a:p>
            <a:r>
              <a:rPr lang="en-US" sz="2600"/>
              <a:t>Possible to score linkages, penalize links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335</TotalTime>
  <Words>1332</Words>
  <Application>Microsoft Office PowerPoint</Application>
  <PresentationFormat>On-screen Show (4:3)</PresentationFormat>
  <Paragraphs>204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Module</vt:lpstr>
      <vt:lpstr>Robust parsing and LGSoar</vt:lpstr>
      <vt:lpstr>Different types of trees</vt:lpstr>
      <vt:lpstr>Ways of viewing a tree</vt:lpstr>
      <vt:lpstr>Parsing</vt:lpstr>
      <vt:lpstr>Linguistic theories and parsing</vt:lpstr>
      <vt:lpstr>Different kinds of parse trees</vt:lpstr>
      <vt:lpstr>Robust parsing</vt:lpstr>
      <vt:lpstr>The LG parser</vt:lpstr>
      <vt:lpstr>Link Grammar</vt:lpstr>
      <vt:lpstr>LG example parses</vt:lpstr>
      <vt:lpstr>Previous LG applications</vt:lpstr>
      <vt:lpstr>Ill-formed sentence</vt:lpstr>
      <vt:lpstr>Skipping problematic words</vt:lpstr>
      <vt:lpstr>Parsing Persian with LG </vt:lpstr>
      <vt:lpstr>Parsing Lushootseed</vt:lpstr>
      <vt:lpstr>Sample link specifications</vt:lpstr>
      <vt:lpstr>LG-Soar: LG + Soar + DRT</vt:lpstr>
      <vt:lpstr>Discourse Representation Theory</vt:lpstr>
      <vt:lpstr>Predicate logic equivalent</vt:lpstr>
      <vt:lpstr>LG-Soar current status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cp:lastModifiedBy>dwl8</cp:lastModifiedBy>
  <cp:revision>80</cp:revision>
  <dcterms:modified xsi:type="dcterms:W3CDTF">2011-06-16T17:36:29Z</dcterms:modified>
</cp:coreProperties>
</file>