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58" r:id="rId3"/>
    <p:sldId id="267" r:id="rId4"/>
    <p:sldId id="259" r:id="rId5"/>
    <p:sldId id="260" r:id="rId6"/>
    <p:sldId id="262" r:id="rId7"/>
    <p:sldId id="263" r:id="rId8"/>
    <p:sldId id="261" r:id="rId9"/>
    <p:sldId id="264" r:id="rId10"/>
    <p:sldId id="268" r:id="rId11"/>
    <p:sldId id="269" r:id="rId12"/>
    <p:sldId id="270" r:id="rId13"/>
    <p:sldId id="271" r:id="rId14"/>
    <p:sldId id="272" r:id="rId15"/>
    <p:sldId id="257" r:id="rId16"/>
    <p:sldId id="265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5829-C5F3-47F1-8B45-49358FDD4925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1350-E184-4A29-ACE8-AC8079CE6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Comic Sans MS" pitchFamily="66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3355848"/>
            <a:ext cx="8583488" cy="1673352"/>
          </a:xfrm>
        </p:spPr>
        <p:txBody>
          <a:bodyPr/>
          <a:lstStyle/>
          <a:p>
            <a:pPr algn="ctr"/>
            <a:r>
              <a:rPr lang="en-US" dirty="0" smtClean="0"/>
              <a:t>The XNL-Soar Sandbox</a:t>
            </a:r>
            <a:endParaRPr lang="en-US" dirty="0"/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6F03FE2-CC23-486D-B41E-FE2A7B17DE45}" type="slidenum">
              <a:rPr lang="en-US"/>
              <a:pPr/>
              <a:t>1</a:t>
            </a:fld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524000" y="4195936"/>
            <a:ext cx="5867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Deryle Lonsdale, Jeremiah McGhee, 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Nathan Glenn, and Tory Anderson</a:t>
            </a: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attachment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5191"/>
            <a:ext cx="8748464" cy="4625609"/>
          </a:xfrm>
        </p:spPr>
        <p:txBody>
          <a:bodyPr/>
          <a:lstStyle/>
          <a:p>
            <a:r>
              <a:rPr lang="en-US" dirty="0" smtClean="0"/>
              <a:t>I saw a man with a moustache. (N attach)</a:t>
            </a:r>
          </a:p>
          <a:p>
            <a:r>
              <a:rPr lang="en-US" dirty="0" smtClean="0"/>
              <a:t>I saw a man with my own eyes. (V attach)</a:t>
            </a:r>
          </a:p>
          <a:p>
            <a:r>
              <a:rPr lang="en-US" dirty="0" smtClean="0"/>
              <a:t>I saw a man with a telescope. (N/V attach)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Training: corpus of WSJ PP attachments</a:t>
            </a:r>
          </a:p>
          <a:p>
            <a:r>
              <a:rPr lang="en-US" dirty="0" smtClean="0"/>
              <a:t>Test: annotated Brown Corpus sentences</a:t>
            </a:r>
          </a:p>
          <a:p>
            <a:r>
              <a:rPr lang="en-US" dirty="0" smtClean="0"/>
              <a:t>6 different strategies</a:t>
            </a:r>
          </a:p>
          <a:p>
            <a:r>
              <a:rPr lang="en-US" dirty="0" err="1" smtClean="0"/>
              <a:t>SMem</a:t>
            </a:r>
            <a:r>
              <a:rPr lang="en-US" dirty="0" smtClean="0"/>
              <a:t> boosts, generalizes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268560"/>
            <a:ext cx="8229600" cy="6400800"/>
            <a:chOff x="228600" y="2895600"/>
            <a:chExt cx="2971800" cy="3070041"/>
          </a:xfrm>
        </p:grpSpPr>
        <p:pic>
          <p:nvPicPr>
            <p:cNvPr id="5" name="Picture 4" descr="IsawamanwithatelescopeScaled.jpg"/>
            <p:cNvPicPr>
              <a:picLocks noChangeAspect="1"/>
            </p:cNvPicPr>
            <p:nvPr/>
          </p:nvPicPr>
          <p:blipFill>
            <a:blip r:embed="rId2" cstate="print"/>
            <a:srcRect r="3200"/>
            <a:stretch>
              <a:fillRect/>
            </a:stretch>
          </p:blipFill>
          <p:spPr>
            <a:xfrm>
              <a:off x="228600" y="2895600"/>
              <a:ext cx="2971800" cy="3070041"/>
            </a:xfrm>
            <a:prstGeom prst="rect">
              <a:avLst/>
            </a:prstGeom>
          </p:spPr>
        </p:pic>
        <p:cxnSp>
          <p:nvCxnSpPr>
            <p:cNvPr id="6" name="Curved Connector 5"/>
            <p:cNvCxnSpPr/>
            <p:nvPr/>
          </p:nvCxnSpPr>
          <p:spPr>
            <a:xfrm rot="10800000">
              <a:off x="1600200" y="3505200"/>
              <a:ext cx="533400" cy="3048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 rot="5400000" flipH="1" flipV="1">
              <a:off x="1447800" y="4038600"/>
              <a:ext cx="838200" cy="5334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05000" y="3810000"/>
              <a:ext cx="152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?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Participle/gerund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5191"/>
            <a:ext cx="8820472" cy="4625609"/>
          </a:xfrm>
        </p:spPr>
        <p:txBody>
          <a:bodyPr/>
          <a:lstStyle/>
          <a:p>
            <a:r>
              <a:rPr lang="en-US" dirty="0" smtClean="0"/>
              <a:t>My favorite cousin was singing. (participle)</a:t>
            </a:r>
          </a:p>
          <a:p>
            <a:r>
              <a:rPr lang="en-US" dirty="0" smtClean="0"/>
              <a:t>My favorite activity was singing. (gerund)</a:t>
            </a:r>
          </a:p>
          <a:p>
            <a:r>
              <a:rPr lang="en-US" dirty="0" smtClean="0"/>
              <a:t>His business is advertising. (both possible)</a:t>
            </a:r>
          </a:p>
          <a:p>
            <a:endParaRPr lang="en-US" dirty="0" smtClean="0"/>
          </a:p>
          <a:p>
            <a:r>
              <a:rPr lang="en-US" dirty="0" smtClean="0"/>
              <a:t>Exemplars mined from Penn </a:t>
            </a:r>
            <a:r>
              <a:rPr lang="en-US" dirty="0" err="1" smtClean="0"/>
              <a:t>treebank</a:t>
            </a:r>
            <a:endParaRPr lang="en-US" dirty="0" smtClean="0"/>
          </a:p>
          <a:p>
            <a:r>
              <a:rPr lang="en-US" dirty="0" err="1" smtClean="0"/>
              <a:t>SMem</a:t>
            </a:r>
            <a:r>
              <a:rPr lang="en-US" dirty="0" smtClean="0"/>
              <a:t> helps, need more semantics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305" y="0"/>
            <a:ext cx="928630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Snips: undo erroneous hypotheses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err="1" smtClean="0"/>
              <a:t>Semsnips</a:t>
            </a:r>
            <a:r>
              <a:rPr lang="en-US" dirty="0" smtClean="0"/>
              <a:t>: semantic snips</a:t>
            </a:r>
          </a:p>
          <a:p>
            <a:r>
              <a:rPr lang="en-US" dirty="0" smtClean="0"/>
              <a:t>Finish semantic graphing</a:t>
            </a:r>
          </a:p>
          <a:p>
            <a:endParaRPr lang="en-US" dirty="0" smtClean="0"/>
          </a:p>
          <a:p>
            <a:r>
              <a:rPr lang="en-US" dirty="0" smtClean="0"/>
              <a:t>French</a:t>
            </a:r>
          </a:p>
          <a:p>
            <a:r>
              <a:rPr lang="en-US" dirty="0" smtClean="0"/>
              <a:t>Japanese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sandbox?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learning/chunking</a:t>
            </a:r>
          </a:p>
          <a:p>
            <a:r>
              <a:rPr lang="en-US" dirty="0" smtClean="0"/>
              <a:t>Walled off from other tasks</a:t>
            </a:r>
          </a:p>
          <a:p>
            <a:r>
              <a:rPr lang="en-US" dirty="0" smtClean="0"/>
              <a:t>Learning how to code Soar</a:t>
            </a:r>
          </a:p>
          <a:p>
            <a:r>
              <a:rPr lang="en-US" dirty="0" smtClean="0"/>
              <a:t>Getting used to Soar 9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Discourse</a:t>
            </a:r>
          </a:p>
          <a:p>
            <a:r>
              <a:rPr lang="en-US" dirty="0" smtClean="0"/>
              <a:t>Generation</a:t>
            </a:r>
          </a:p>
          <a:p>
            <a:r>
              <a:rPr lang="en-US" dirty="0" smtClean="0"/>
              <a:t>Chunking?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not public-ready</a:t>
            </a:r>
          </a:p>
          <a:p>
            <a:r>
              <a:rPr lang="en-US" dirty="0" smtClean="0"/>
              <a:t>Some more linguistics to implement</a:t>
            </a:r>
          </a:p>
          <a:p>
            <a:r>
              <a:rPr lang="en-US" dirty="0" smtClean="0"/>
              <a:t>No chunking yet</a:t>
            </a:r>
          </a:p>
          <a:p>
            <a:r>
              <a:rPr lang="en-US" dirty="0" smtClean="0"/>
              <a:t>No activation, decay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Nuggets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Up-to-date after years</a:t>
            </a:r>
          </a:p>
          <a:p>
            <a:r>
              <a:rPr lang="en-US" dirty="0" smtClean="0"/>
              <a:t>More easily deployable</a:t>
            </a:r>
          </a:p>
          <a:p>
            <a:r>
              <a:rPr lang="en-US" dirty="0" err="1" smtClean="0"/>
              <a:t>SMem</a:t>
            </a:r>
            <a:r>
              <a:rPr lang="en-US" dirty="0" smtClean="0"/>
              <a:t> and </a:t>
            </a:r>
            <a:r>
              <a:rPr lang="en-US" dirty="0" err="1" smtClean="0"/>
              <a:t>EpMem</a:t>
            </a:r>
            <a:endParaRPr lang="en-US" dirty="0" smtClean="0"/>
          </a:p>
          <a:p>
            <a:r>
              <a:rPr lang="en-US" dirty="0" smtClean="0"/>
              <a:t>More streamlined tools</a:t>
            </a:r>
          </a:p>
          <a:p>
            <a:r>
              <a:rPr lang="en-US" dirty="0" smtClean="0"/>
              <a:t>Evaluation with real-language use cases</a:t>
            </a:r>
          </a:p>
          <a:p>
            <a:r>
              <a:rPr lang="en-US" dirty="0" smtClean="0"/>
              <a:t>Hundreds </a:t>
            </a:r>
            <a:r>
              <a:rPr lang="en-US" smtClean="0"/>
              <a:t>of sentences parsed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Language involves interesting cognition</a:t>
            </a:r>
          </a:p>
          <a:p>
            <a:r>
              <a:rPr lang="en-US" dirty="0" smtClean="0"/>
              <a:t>Language/task integrations compelling</a:t>
            </a:r>
          </a:p>
          <a:p>
            <a:r>
              <a:rPr lang="en-US" dirty="0" smtClean="0"/>
              <a:t>Lots of theories, </a:t>
            </a:r>
            <a:r>
              <a:rPr lang="en-US" dirty="0" err="1" smtClean="0"/>
              <a:t>microtheories</a:t>
            </a:r>
            <a:endParaRPr lang="en-US" dirty="0" smtClean="0"/>
          </a:p>
          <a:p>
            <a:r>
              <a:rPr lang="en-US" dirty="0" smtClean="0"/>
              <a:t>Linguists aren’t always grounded</a:t>
            </a:r>
          </a:p>
          <a:p>
            <a:r>
              <a:rPr lang="en-US" dirty="0" smtClean="0"/>
              <a:t>Gives students  experience</a:t>
            </a:r>
          </a:p>
          <a:p>
            <a:r>
              <a:rPr lang="en-US" dirty="0" smtClean="0"/>
              <a:t>Carrying forward prior work</a:t>
            </a:r>
          </a:p>
          <a:p>
            <a:r>
              <a:rPr lang="en-US" dirty="0" smtClean="0"/>
              <a:t>Little CL/NLP interaction with modeling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NL-Soar…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NL-Soar: language modeling system</a:t>
            </a:r>
          </a:p>
          <a:p>
            <a:pPr lvl="1"/>
            <a:r>
              <a:rPr lang="en-US" dirty="0" smtClean="0"/>
              <a:t>Natural language parsing: syntax</a:t>
            </a:r>
          </a:p>
          <a:p>
            <a:pPr lvl="1"/>
            <a:r>
              <a:rPr lang="en-US" dirty="0" smtClean="0"/>
              <a:t>Problematic and difficult structures</a:t>
            </a:r>
          </a:p>
          <a:p>
            <a:pPr lvl="1"/>
            <a:r>
              <a:rPr lang="en-US" dirty="0" smtClean="0"/>
              <a:t>Semantics (lexical conceptual structure)</a:t>
            </a:r>
          </a:p>
          <a:p>
            <a:pPr lvl="1"/>
            <a:r>
              <a:rPr lang="en-US" dirty="0" smtClean="0"/>
              <a:t>Generation (concepts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text)</a:t>
            </a:r>
          </a:p>
          <a:p>
            <a:pPr lvl="1"/>
            <a:r>
              <a:rPr lang="en-US" dirty="0" smtClean="0"/>
              <a:t>Discourse (discourse recipes)</a:t>
            </a:r>
          </a:p>
          <a:p>
            <a:pPr lvl="1"/>
            <a:r>
              <a:rPr lang="en-US" dirty="0" smtClean="0"/>
              <a:t>Language translation (English</a:t>
            </a:r>
            <a:r>
              <a:rPr lang="en-US" dirty="0" smtClean="0">
                <a:sym typeface="Wingdings" pitchFamily="2" charset="2"/>
              </a:rPr>
              <a:t>French)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Task integrations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WordNet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NL-Soar versions</a:t>
            </a:r>
          </a:p>
          <a:p>
            <a:pPr lvl="1"/>
            <a:r>
              <a:rPr lang="en-US" dirty="0" smtClean="0"/>
              <a:t>Soar 6: mid/late 1990’s</a:t>
            </a:r>
          </a:p>
          <a:p>
            <a:pPr lvl="1"/>
            <a:r>
              <a:rPr lang="en-US" dirty="0" smtClean="0"/>
              <a:t>Soar 7: early 2000’s</a:t>
            </a:r>
          </a:p>
          <a:p>
            <a:pPr lvl="1"/>
            <a:r>
              <a:rPr lang="en-US" dirty="0" smtClean="0"/>
              <a:t>Soar 8: late 2000’s</a:t>
            </a:r>
          </a:p>
          <a:p>
            <a:r>
              <a:rPr lang="en-US" dirty="0" smtClean="0"/>
              <a:t>Extensive chunking</a:t>
            </a:r>
          </a:p>
          <a:p>
            <a:r>
              <a:rPr lang="en-US" dirty="0" smtClean="0"/>
              <a:t>Extremely deep stacks</a:t>
            </a:r>
          </a:p>
          <a:p>
            <a:r>
              <a:rPr lang="en-US" dirty="0" smtClean="0"/>
              <a:t>Many different operators</a:t>
            </a:r>
          </a:p>
          <a:p>
            <a:r>
              <a:rPr lang="en-US" dirty="0" smtClean="0"/>
              <a:t>Soar 8: ran in Soar 7 mode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to XNL-Soar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XNL-Soar: upgrade, re-do NL-Soar</a:t>
            </a:r>
          </a:p>
          <a:p>
            <a:r>
              <a:rPr lang="en-US" dirty="0" smtClean="0"/>
              <a:t>More current syntax (Minimalist Program)</a:t>
            </a:r>
          </a:p>
          <a:p>
            <a:r>
              <a:rPr lang="en-US" dirty="0" smtClean="0"/>
              <a:t>Soar 9 architecture (finally!)</a:t>
            </a:r>
          </a:p>
          <a:p>
            <a:r>
              <a:rPr lang="en-US" dirty="0" smtClean="0"/>
              <a:t>Soar 9.3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 of total # productions by an order of magnitude</a:t>
            </a:r>
          </a:p>
          <a:p>
            <a:r>
              <a:rPr lang="en-US" dirty="0" smtClean="0"/>
              <a:t>C interface</a:t>
            </a:r>
          </a:p>
          <a:p>
            <a:r>
              <a:rPr lang="en-US" dirty="0" err="1" smtClean="0"/>
              <a:t>Tcl</a:t>
            </a:r>
            <a:r>
              <a:rPr lang="en-US" dirty="0" smtClean="0"/>
              <a:t> /C interface</a:t>
            </a:r>
          </a:p>
          <a:p>
            <a:r>
              <a:rPr lang="en-US" dirty="0" smtClean="0"/>
              <a:t>Java interface (JAWS interface)</a:t>
            </a:r>
          </a:p>
          <a:p>
            <a:r>
              <a:rPr lang="en-US" dirty="0" smtClean="0"/>
              <a:t>Several intermediate versions (1.6-3.0)</a:t>
            </a:r>
          </a:p>
          <a:p>
            <a:r>
              <a:rPr lang="en-US" dirty="0" err="1" smtClean="0"/>
              <a:t>SMem</a:t>
            </a:r>
            <a:r>
              <a:rPr lang="en-US" dirty="0" smtClean="0"/>
              <a:t> version too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the parses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X-windows code</a:t>
            </a:r>
          </a:p>
          <a:p>
            <a:pPr lvl="1"/>
            <a:r>
              <a:rPr lang="en-US" dirty="0" smtClean="0"/>
              <a:t>Low-level,  tightly integrated with agent</a:t>
            </a:r>
          </a:p>
          <a:p>
            <a:r>
              <a:rPr lang="en-US" dirty="0" smtClean="0"/>
              <a:t>CLIG: computational linguistics interactive </a:t>
            </a:r>
            <a:r>
              <a:rPr lang="en-US" dirty="0" err="1" smtClean="0"/>
              <a:t>grapher</a:t>
            </a:r>
            <a:endParaRPr lang="en-US" dirty="0" smtClean="0"/>
          </a:p>
          <a:p>
            <a:pPr lvl="1"/>
            <a:r>
              <a:rPr lang="en-US" dirty="0" smtClean="0"/>
              <a:t>Nice primitives,  good export capability</a:t>
            </a:r>
          </a:p>
          <a:p>
            <a:pPr lvl="1"/>
            <a:r>
              <a:rPr lang="en-US" dirty="0" smtClean="0"/>
              <a:t>Not well maintained/disseminated, </a:t>
            </a:r>
            <a:r>
              <a:rPr lang="en-US" dirty="0" err="1" smtClean="0"/>
              <a:t>Tcl</a:t>
            </a:r>
            <a:endParaRPr lang="en-US" dirty="0" smtClean="0"/>
          </a:p>
          <a:p>
            <a:r>
              <a:rPr lang="en-US" dirty="0" err="1" smtClean="0"/>
              <a:t>GraphViz</a:t>
            </a:r>
            <a:endParaRPr lang="en-US" dirty="0" smtClean="0"/>
          </a:p>
          <a:p>
            <a:pPr lvl="1"/>
            <a:r>
              <a:rPr lang="en-US" dirty="0" smtClean="0"/>
              <a:t>Very versatile</a:t>
            </a:r>
          </a:p>
          <a:p>
            <a:pPr lvl="1"/>
            <a:r>
              <a:rPr lang="en-US" dirty="0" smtClean="0"/>
              <a:t>Various output formats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from the 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thousand productions to a few hundred</a:t>
            </a:r>
          </a:p>
          <a:p>
            <a:r>
              <a:rPr lang="en-US" dirty="0" smtClean="0"/>
              <a:t>Updated syntax</a:t>
            </a:r>
          </a:p>
          <a:p>
            <a:r>
              <a:rPr lang="en-US" dirty="0" smtClean="0"/>
              <a:t>Soar architectural improvements</a:t>
            </a:r>
          </a:p>
          <a:p>
            <a:r>
              <a:rPr lang="en-US" dirty="0" smtClean="0"/>
              <a:t>Easier system installation</a:t>
            </a:r>
          </a:p>
          <a:p>
            <a:r>
              <a:rPr lang="en-US" dirty="0" smtClean="0"/>
              <a:t>Eclipse, SVN</a:t>
            </a:r>
          </a:p>
          <a:p>
            <a:r>
              <a:rPr lang="en-US" dirty="0" smtClean="0"/>
              <a:t>Students writing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Ambiguity is pervasive in natural language; need to:</a:t>
            </a:r>
          </a:p>
          <a:p>
            <a:pPr lvl="1"/>
            <a:r>
              <a:rPr lang="en-US" dirty="0" smtClean="0"/>
              <a:t>Avoid it when possible (strategies)</a:t>
            </a:r>
          </a:p>
          <a:p>
            <a:pPr lvl="1"/>
            <a:r>
              <a:rPr lang="en-US" dirty="0" smtClean="0"/>
              <a:t>Detect  it when present</a:t>
            </a:r>
          </a:p>
          <a:p>
            <a:pPr lvl="1"/>
            <a:r>
              <a:rPr lang="en-US" dirty="0" smtClean="0"/>
              <a:t>Disambiguate it when  necessary </a:t>
            </a:r>
          </a:p>
          <a:p>
            <a:r>
              <a:rPr lang="en-US" dirty="0" smtClean="0"/>
              <a:t>Two types of ambiguity</a:t>
            </a:r>
          </a:p>
          <a:p>
            <a:pPr lvl="1"/>
            <a:r>
              <a:rPr lang="en-US" dirty="0" smtClean="0"/>
              <a:t>PP attachment</a:t>
            </a:r>
          </a:p>
          <a:p>
            <a:pPr lvl="1"/>
            <a:r>
              <a:rPr lang="en-US" dirty="0" smtClean="0"/>
              <a:t>Present participle / gerund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188</TotalTime>
  <Words>461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The XNL-Soar Sandbox</vt:lpstr>
      <vt:lpstr>Why?</vt:lpstr>
      <vt:lpstr>From NL-Soar…</vt:lpstr>
      <vt:lpstr>…</vt:lpstr>
      <vt:lpstr>… to XNL-Soar</vt:lpstr>
      <vt:lpstr>Migrating WordNet</vt:lpstr>
      <vt:lpstr>Graphing the parses</vt:lpstr>
      <vt:lpstr>Benefits from the rewrite</vt:lpstr>
      <vt:lpstr>Semantic memory</vt:lpstr>
      <vt:lpstr>PP attachment ambiguity</vt:lpstr>
      <vt:lpstr>Slide 11</vt:lpstr>
      <vt:lpstr>Participle/gerund ambiguity</vt:lpstr>
      <vt:lpstr>Slide 13</vt:lpstr>
      <vt:lpstr>Underway</vt:lpstr>
      <vt:lpstr>Why sandbox?</vt:lpstr>
      <vt:lpstr>To do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dwl8</cp:lastModifiedBy>
  <cp:revision>134</cp:revision>
  <dcterms:modified xsi:type="dcterms:W3CDTF">2011-06-16T17:48:15Z</dcterms:modified>
</cp:coreProperties>
</file>