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4" r:id="rId4"/>
    <p:sldId id="259" r:id="rId5"/>
    <p:sldId id="275" r:id="rId6"/>
    <p:sldId id="261" r:id="rId7"/>
    <p:sldId id="276" r:id="rId8"/>
    <p:sldId id="263" r:id="rId9"/>
    <p:sldId id="265" r:id="rId10"/>
    <p:sldId id="266" r:id="rId11"/>
    <p:sldId id="267" r:id="rId12"/>
    <p:sldId id="262" r:id="rId13"/>
    <p:sldId id="277" r:id="rId14"/>
    <p:sldId id="279" r:id="rId15"/>
    <p:sldId id="280" r:id="rId16"/>
    <p:sldId id="281" r:id="rId17"/>
    <p:sldId id="282" r:id="rId18"/>
    <p:sldId id="278" r:id="rId19"/>
    <p:sldId id="268" r:id="rId20"/>
    <p:sldId id="272" r:id="rId21"/>
    <p:sldId id="283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74A3-BF9A-A842-AA2E-03FEDE70239D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52AF2-DB6A-D643-942B-EAA45736CE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EC6E8-5BB3-AB4F-A46D-E2F9BC3DD32D}" type="datetimeFigureOut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5559-DEBA-0141-AC7B-6F8224C2F7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Don’t need to decide to store knowledge of an experience</a:t>
            </a:r>
          </a:p>
          <a:p>
            <a:pPr lvl="0"/>
            <a:r>
              <a:rPr lang="en-US" dirty="0" smtClean="0"/>
              <a:t>Also can’t prevent memories from forming, even if they’re unpleasant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5559-DEBA-0141-AC7B-6F8224C2F7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smiley 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5559-DEBA-0141-AC7B-6F8224C2F7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worry early on is that all of these things would be really easy to learn and there wouldn’t be any interesting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55559-DEBA-0141-AC7B-6F8224C2F77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98DD-5353-7E45-8E9F-740B7030E1AB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F4CF-5FA4-3248-B9A7-9A5054A87098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CB5D-DC0A-E140-A9DB-67544B5F44D4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4BC-E2A2-C24F-81D3-DC1BA1B6D17A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37B2-6EDE-984B-BF37-C0B7441DDEFA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DD1-09AC-144D-A0BE-FD2274503524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A91F-C9F1-FB43-A9CF-252BEDD949F4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E2A4-FEB2-C243-BB2C-9BB8C37FA4CA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3340-FA18-234B-BE0F-290CF74DA734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7CD7-B1C9-4348-BBB8-DF157D29D966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DFF8-106B-8740-8263-94419BC396EC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AB85-191A-B14F-84DD-C9682D422A76}" type="datetime1">
              <a:rPr lang="en-US" smtClean="0"/>
              <a:pPr/>
              <a:t>6/14/11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21302-08A5-6645-B2C0-5C2B2B08F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Use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Gorski &amp; John Laird</a:t>
            </a:r>
          </a:p>
          <a:p>
            <a:r>
              <a:rPr lang="en-US" dirty="0" smtClean="0"/>
              <a:t>Soar Workshop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Interactive TMaze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21608" y="1479598"/>
            <a:ext cx="27619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/>
              <a:t>+1</a:t>
            </a:r>
            <a:endParaRPr lang="en-US" sz="20000" dirty="0"/>
          </a:p>
        </p:txBody>
      </p:sp>
      <p:sp>
        <p:nvSpPr>
          <p:cNvPr id="9" name="TextBox 8"/>
          <p:cNvSpPr txBox="1"/>
          <p:nvPr/>
        </p:nvSpPr>
        <p:spPr>
          <a:xfrm>
            <a:off x="7249462" y="3138811"/>
            <a:ext cx="9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(reward)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61" y="-1"/>
            <a:ext cx="5985967" cy="6898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7503" y="4048070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37503" y="2604800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4208345" y="3579916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65155" y="2885871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395971" y="2887459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62065" y="2150284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8246" y="5416426"/>
            <a:ext cx="617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 how much knowledge is needed to perform this task?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</a:t>
            </a:r>
            <a:r>
              <a:rPr lang="en-US" dirty="0" err="1" smtClean="0"/>
              <a:t>TMazes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3195" y="3312483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3195" y="1869213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204037" y="2844329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60847" y="2150284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91663" y="2151872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7757" y="1414697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41064" y="141469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Temporal Delay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77658" y="3531472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77658" y="181608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04140" y="2530149"/>
            <a:ext cx="27432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04140" y="2794541"/>
            <a:ext cx="27432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04140" y="3068861"/>
            <a:ext cx="27432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448411" y="187215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69739" y="2554680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7144881" y="2554680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2367" y="141763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Dependent Actions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870561" y="3055359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23886" y="3038902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18348" y="3757204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 flipV="1">
            <a:off x="6593490" y="3757204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71673" y="3744246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V="1">
            <a:off x="7746815" y="3744246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49185" y="616256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br>
              <a:rPr lang="en-US" dirty="0" smtClean="0"/>
            </a:br>
            <a:r>
              <a:rPr lang="en-US" dirty="0" smtClean="0"/>
              <a:t>X/Y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149185" y="471929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120027" y="5694410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37960" y="4796214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385407" y="4794625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5387" y="4264778"/>
            <a:ext cx="232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Concurrent Knowledge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393800" y="5182084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37960" y="5183673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5393" y="6247748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 B W X Y Z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4295393" y="4804478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4266235" y="5779594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23045" y="5085549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453861" y="5087137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01419" y="4359815"/>
            <a:ext cx="196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Amt. of Knowledge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473899" y="6247748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473899" y="4804478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rot="5400000" flipH="1" flipV="1">
            <a:off x="7444741" y="5779594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201551" y="5085549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6632367" y="5087137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75862" y="4349962"/>
            <a:ext cx="21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Knowledge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023045" y="2147108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3453861" y="2148696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Working Memory Models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457200" y="3934347"/>
            <a:ext cx="4038600" cy="2191816"/>
          </a:xfrm>
        </p:spPr>
        <p:txBody>
          <a:bodyPr>
            <a:normAutofit/>
          </a:bodyPr>
          <a:lstStyle/>
          <a:p>
            <a:r>
              <a:rPr lang="en-US" dirty="0" smtClean="0"/>
              <a:t>Internal action toggles between memory states</a:t>
            </a:r>
          </a:p>
          <a:p>
            <a:r>
              <a:rPr lang="en-US" dirty="0" smtClean="0"/>
              <a:t>Less expressive</a:t>
            </a:r>
          </a:p>
          <a:p>
            <a:r>
              <a:rPr lang="en-US" dirty="0" smtClean="0"/>
              <a:t>Ungrounded knowledge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648200" y="3934347"/>
            <a:ext cx="4038600" cy="2191816"/>
          </a:xfrm>
        </p:spPr>
        <p:txBody>
          <a:bodyPr>
            <a:normAutofit/>
          </a:bodyPr>
          <a:lstStyle/>
          <a:p>
            <a:r>
              <a:rPr lang="en-US" dirty="0" smtClean="0"/>
              <a:t>Internal action stores  current observation</a:t>
            </a:r>
          </a:p>
          <a:p>
            <a:r>
              <a:rPr lang="en-US" dirty="0" smtClean="0"/>
              <a:t>More expressive</a:t>
            </a:r>
          </a:p>
          <a:p>
            <a:r>
              <a:rPr lang="en-US" dirty="0" smtClean="0"/>
              <a:t>Grounded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79067" y="2173932"/>
            <a:ext cx="1280160" cy="1277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59446" y="2173932"/>
            <a:ext cx="1280160" cy="1277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10550" y="1554620"/>
            <a:ext cx="165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Bit memory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039606" y="2812772"/>
            <a:ext cx="1039461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69196" y="2445028"/>
            <a:ext cx="7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084556" y="2175520"/>
            <a:ext cx="1280160" cy="1277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115610" y="2171452"/>
            <a:ext cx="1280160" cy="128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8705" y="1554620"/>
            <a:ext cx="1544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Gated WM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3" idx="1"/>
            <a:endCxn id="12" idx="3"/>
          </p:cNvCxnSpPr>
          <p:nvPr/>
        </p:nvCxnSpPr>
        <p:spPr>
          <a:xfrm rot="10800000" flipV="1">
            <a:off x="6364716" y="2811532"/>
            <a:ext cx="750894" cy="2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50547" y="2412762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33195" y="3963063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33195" y="2519793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204037" y="3494909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0847" y="2800864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91663" y="2802452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7757" y="2065277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TMaze</a:t>
            </a:r>
            <a:endParaRPr lang="en-US" dirty="0"/>
          </a:p>
        </p:txBody>
      </p:sp>
      <p:pic>
        <p:nvPicPr>
          <p:cNvPr id="13" name="Picture 12" descr="wmVb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74" y="1520239"/>
            <a:ext cx="5790457" cy="4342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 Memory &amp;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27384" cy="4525963"/>
          </a:xfrm>
        </p:spPr>
        <p:txBody>
          <a:bodyPr/>
          <a:lstStyle/>
          <a:p>
            <a:r>
              <a:rPr lang="en-US" dirty="0" smtClean="0"/>
              <a:t>Methodology:</a:t>
            </a:r>
          </a:p>
          <a:p>
            <a:pPr lvl="1"/>
            <a:r>
              <a:rPr lang="en-US" dirty="0" smtClean="0"/>
              <a:t>Modify memory to attribute blame</a:t>
            </a:r>
          </a:p>
          <a:p>
            <a:r>
              <a:rPr lang="en-US" dirty="0" smtClean="0"/>
              <a:t>Interfering behavior in choice location</a:t>
            </a:r>
          </a:p>
          <a:p>
            <a:r>
              <a:rPr lang="en-US" dirty="0" smtClean="0"/>
              <a:t>Doesn’t manifest with GWM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Content Placeholder 4" descr="moreReduceAmbiguity.png"/>
          <p:cNvPicPr>
            <a:picLocks noChangeAspect="1"/>
          </p:cNvPicPr>
          <p:nvPr/>
        </p:nvPicPr>
        <p:blipFill>
          <a:blip r:embed="rId2"/>
          <a:srcRect l="-18187" r="-18187"/>
          <a:stretch>
            <a:fillRect/>
          </a:stretch>
        </p:blipFill>
        <p:spPr>
          <a:xfrm>
            <a:off x="3840829" y="2044622"/>
            <a:ext cx="5914607" cy="3252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Diagram: Bit Memory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7895" y="3644762"/>
            <a:ext cx="5733288" cy="7315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808780" y="5041727"/>
            <a:ext cx="5733288" cy="7315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7735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07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79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Zapf Dingbats"/>
                <a:cs typeface="Zapf Dingbat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00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2536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7996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8904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76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48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3781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9417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4877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9944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516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088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7742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3378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08838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7110801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68001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5201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Zapf Dingbats"/>
                <a:cs typeface="Zapf Dingbats"/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34105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09741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8025201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7703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275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847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Zapf Dingbats"/>
                <a:cs typeface="Zapf Dingbat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3670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9306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84766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49776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348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920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00973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376609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892069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7107571" y="5252995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64771" y="5252995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21971" y="5252995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Zapf Dingbats"/>
                <a:cs typeface="Zapf Dingbats"/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30875" y="5041727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7506511" y="5041727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021971" y="5041727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28840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412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984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07321" y="5023996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282957" y="5023996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798417" y="5023996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2143045" y="2318679"/>
            <a:ext cx="7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729849" y="1547139"/>
            <a:ext cx="180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STATES</a:t>
            </a:r>
            <a:endParaRPr lang="en-US" dirty="0"/>
          </a:p>
        </p:txBody>
      </p:sp>
      <p:cxnSp>
        <p:nvCxnSpPr>
          <p:cNvPr id="57" name="Straight Arrow Connector 56"/>
          <p:cNvCxnSpPr>
            <a:endCxn id="17" idx="0"/>
          </p:cNvCxnSpPr>
          <p:nvPr/>
        </p:nvCxnSpPr>
        <p:spPr>
          <a:xfrm rot="10800000" flipV="1">
            <a:off x="3582659" y="1916471"/>
            <a:ext cx="669729" cy="3228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0"/>
          </p:cNvCxnSpPr>
          <p:nvPr/>
        </p:nvCxnSpPr>
        <p:spPr>
          <a:xfrm>
            <a:off x="4974439" y="1916471"/>
            <a:ext cx="712180" cy="3228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53" idx="0"/>
          </p:cNvCxnSpPr>
          <p:nvPr/>
        </p:nvCxnSpPr>
        <p:spPr>
          <a:xfrm rot="5400000">
            <a:off x="2518124" y="3965842"/>
            <a:ext cx="2116229" cy="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2"/>
          </p:cNvCxnSpPr>
          <p:nvPr/>
        </p:nvCxnSpPr>
        <p:spPr>
          <a:xfrm rot="16200000" flipH="1">
            <a:off x="5321425" y="3266579"/>
            <a:ext cx="724006" cy="6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542257" y="3100750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61208" y="3100750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rot="16200000" flipH="1">
            <a:off x="1122068" y="3258903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448476" y="3091459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65" name="Straight Arrow Connector 64"/>
          <p:cNvCxnSpPr>
            <a:endCxn id="47" idx="0"/>
          </p:cNvCxnSpPr>
          <p:nvPr/>
        </p:nvCxnSpPr>
        <p:spPr>
          <a:xfrm rot="16200000" flipH="1">
            <a:off x="6726816" y="3968790"/>
            <a:ext cx="2133961" cy="11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753821" y="3100751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31" idx="2"/>
          </p:cNvCxnSpPr>
          <p:nvPr/>
        </p:nvCxnSpPr>
        <p:spPr>
          <a:xfrm rot="5400000">
            <a:off x="444857" y="4501749"/>
            <a:ext cx="755617" cy="35260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</p:cNvCxnSpPr>
          <p:nvPr/>
        </p:nvCxnSpPr>
        <p:spPr>
          <a:xfrm rot="5400000">
            <a:off x="1090319" y="4658401"/>
            <a:ext cx="724006" cy="768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30432" y="4493226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86028" y="4493226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2" y="5055857"/>
            <a:ext cx="319033" cy="31903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06" y="5055857"/>
            <a:ext cx="320040" cy="305155"/>
          </a:xfrm>
          <a:prstGeom prst="rect">
            <a:avLst/>
          </a:prstGeom>
        </p:spPr>
      </p:pic>
      <p:cxnSp>
        <p:nvCxnSpPr>
          <p:cNvPr id="73" name="Straight Arrow Connector 72"/>
          <p:cNvCxnSpPr>
            <a:endCxn id="77" idx="0"/>
          </p:cNvCxnSpPr>
          <p:nvPr/>
        </p:nvCxnSpPr>
        <p:spPr>
          <a:xfrm rot="5400000">
            <a:off x="2840362" y="5915600"/>
            <a:ext cx="709877" cy="30475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78" idx="0"/>
          </p:cNvCxnSpPr>
          <p:nvPr/>
        </p:nvCxnSpPr>
        <p:spPr>
          <a:xfrm rot="16200000" flipH="1">
            <a:off x="3597350" y="5927412"/>
            <a:ext cx="723756" cy="29501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92564" y="5906025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33462" y="5906025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03" y="6422918"/>
            <a:ext cx="319033" cy="319033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14" y="6436796"/>
            <a:ext cx="320040" cy="305155"/>
          </a:xfrm>
          <a:prstGeom prst="rect">
            <a:avLst/>
          </a:prstGeom>
        </p:spPr>
      </p:pic>
      <p:cxnSp>
        <p:nvCxnSpPr>
          <p:cNvPr id="79" name="Straight Arrow Connector 78"/>
          <p:cNvCxnSpPr>
            <a:endCxn id="83" idx="0"/>
          </p:cNvCxnSpPr>
          <p:nvPr/>
        </p:nvCxnSpPr>
        <p:spPr>
          <a:xfrm rot="5400000">
            <a:off x="7075812" y="5933898"/>
            <a:ext cx="724009" cy="28229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84" idx="0"/>
          </p:cNvCxnSpPr>
          <p:nvPr/>
        </p:nvCxnSpPr>
        <p:spPr>
          <a:xfrm rot="16200000" flipH="1">
            <a:off x="7832251" y="5923799"/>
            <a:ext cx="724009" cy="30249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923850" y="5906027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64748" y="5906027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48" y="6437051"/>
            <a:ext cx="320040" cy="30515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985" y="6437051"/>
            <a:ext cx="319033" cy="319033"/>
          </a:xfrm>
          <a:prstGeom prst="rect">
            <a:avLst/>
          </a:prstGeom>
        </p:spPr>
      </p:pic>
      <p:cxnSp>
        <p:nvCxnSpPr>
          <p:cNvPr id="85" name="Straight Arrow Connector 84"/>
          <p:cNvCxnSpPr>
            <a:endCxn id="52" idx="1"/>
          </p:cNvCxnSpPr>
          <p:nvPr/>
        </p:nvCxnSpPr>
        <p:spPr>
          <a:xfrm rot="16200000" flipH="1">
            <a:off x="2099596" y="4339381"/>
            <a:ext cx="846865" cy="7685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3"/>
            <a:endCxn id="13" idx="1"/>
          </p:cNvCxnSpPr>
          <p:nvPr/>
        </p:nvCxnSpPr>
        <p:spPr>
          <a:xfrm>
            <a:off x="2145196" y="2679167"/>
            <a:ext cx="745281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362808" y="2318679"/>
            <a:ext cx="7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364959" y="2679167"/>
            <a:ext cx="745281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62753" y="4493226"/>
            <a:ext cx="7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  <a:endParaRPr lang="en-US" dirty="0"/>
          </a:p>
        </p:txBody>
      </p:sp>
      <p:cxnSp>
        <p:nvCxnSpPr>
          <p:cNvPr id="90" name="Straight Arrow Connector 89"/>
          <p:cNvCxnSpPr>
            <a:endCxn id="46" idx="1"/>
          </p:cNvCxnSpPr>
          <p:nvPr/>
        </p:nvCxnSpPr>
        <p:spPr>
          <a:xfrm rot="16200000" flipH="1">
            <a:off x="6304544" y="4338507"/>
            <a:ext cx="864596" cy="7880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09589" y="4493226"/>
            <a:ext cx="7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toggle</a:t>
            </a:r>
            <a:endParaRPr lang="en-US" dirty="0"/>
          </a:p>
        </p:txBody>
      </p:sp>
      <p:cxnSp>
        <p:nvCxnSpPr>
          <p:cNvPr id="92" name="Straight Arrow Connector 91"/>
          <p:cNvCxnSpPr/>
          <p:nvPr/>
        </p:nvCxnSpPr>
        <p:spPr>
          <a:xfrm rot="5400000">
            <a:off x="4651386" y="4501751"/>
            <a:ext cx="755617" cy="35260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5296848" y="4658403"/>
            <a:ext cx="724006" cy="768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536961" y="4493228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092557" y="4493228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34" y="5041726"/>
            <a:ext cx="319033" cy="319033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73" y="5041727"/>
            <a:ext cx="320040" cy="305155"/>
          </a:xfrm>
          <a:prstGeom prst="rect">
            <a:avLst/>
          </a:prstGeom>
        </p:spPr>
      </p:pic>
      <p:cxnSp>
        <p:nvCxnSpPr>
          <p:cNvPr id="98" name="Straight Arrow Connector 97"/>
          <p:cNvCxnSpPr>
            <a:stCxn id="56" idx="1"/>
            <a:endCxn id="11" idx="0"/>
          </p:cNvCxnSpPr>
          <p:nvPr/>
        </p:nvCxnSpPr>
        <p:spPr>
          <a:xfrm rot="10800000" flipV="1">
            <a:off x="1465777" y="1731805"/>
            <a:ext cx="2264072" cy="5074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6" idx="3"/>
            <a:endCxn id="29" idx="0"/>
          </p:cNvCxnSpPr>
          <p:nvPr/>
        </p:nvCxnSpPr>
        <p:spPr>
          <a:xfrm>
            <a:off x="5531018" y="1731805"/>
            <a:ext cx="2271964" cy="50749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Diagram: GWM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7639" y="5041727"/>
            <a:ext cx="3610529" cy="7315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797638" y="3659658"/>
            <a:ext cx="3610529" cy="73152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7735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07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79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Zapf Dingbats"/>
                <a:cs typeface="Zapf Dingbats"/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900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2536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7996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8904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76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04877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3781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289417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4877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9944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516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08838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7742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93378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908838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70550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5122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69496" y="2450567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Zapf Dingbats"/>
                <a:cs typeface="Zapf Dingbats"/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8400" y="2239299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454036" y="2239299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69496" y="223929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7703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275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6847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a typeface="Zapf Dingbats"/>
                <a:cs typeface="Zapf Dingbats"/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3670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169306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1684766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2887247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44447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01647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0551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86187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3801647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49776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348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92069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973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6609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892069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0518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5090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66266" y="3843042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Zapf Dingbats"/>
                <a:cs typeface="Zapf Dingbats"/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75170" y="3631774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7450806" y="3631774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7966266" y="363177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55" name="Rectangle 54"/>
          <p:cNvSpPr/>
          <p:nvPr/>
        </p:nvSpPr>
        <p:spPr>
          <a:xfrm>
            <a:off x="28840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12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98417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07321" y="5023996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282957" y="5023996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98417" y="5023996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4974439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431639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88839" y="5235264"/>
            <a:ext cx="4572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97743" y="5023996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true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5373379" y="5023996"/>
            <a:ext cx="58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percept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888839" y="5023996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mem</a:t>
            </a:r>
            <a:endParaRPr lang="en-US" sz="1000" dirty="0"/>
          </a:p>
        </p:txBody>
      </p:sp>
      <p:cxnSp>
        <p:nvCxnSpPr>
          <p:cNvPr id="67" name="Straight Arrow Connector 66"/>
          <p:cNvCxnSpPr>
            <a:stCxn id="13" idx="1"/>
            <a:endCxn id="9" idx="3"/>
          </p:cNvCxnSpPr>
          <p:nvPr/>
        </p:nvCxnSpPr>
        <p:spPr>
          <a:xfrm rot="10800000">
            <a:off x="2145197" y="2679167"/>
            <a:ext cx="7452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232173" y="2318679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21" idx="3"/>
            <a:endCxn id="25" idx="1"/>
          </p:cNvCxnSpPr>
          <p:nvPr/>
        </p:nvCxnSpPr>
        <p:spPr>
          <a:xfrm>
            <a:off x="6366038" y="2679167"/>
            <a:ext cx="6890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729849" y="1547139"/>
            <a:ext cx="180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 STATES</a:t>
            </a:r>
            <a:endParaRPr lang="en-US" dirty="0"/>
          </a:p>
        </p:txBody>
      </p:sp>
      <p:cxnSp>
        <p:nvCxnSpPr>
          <p:cNvPr id="71" name="Straight Arrow Connector 70"/>
          <p:cNvCxnSpPr>
            <a:endCxn id="17" idx="0"/>
          </p:cNvCxnSpPr>
          <p:nvPr/>
        </p:nvCxnSpPr>
        <p:spPr>
          <a:xfrm rot="10800000" flipV="1">
            <a:off x="3582659" y="1916471"/>
            <a:ext cx="669729" cy="3228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3" idx="0"/>
          </p:cNvCxnSpPr>
          <p:nvPr/>
        </p:nvCxnSpPr>
        <p:spPr>
          <a:xfrm>
            <a:off x="4974439" y="1916471"/>
            <a:ext cx="712180" cy="3228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08168" y="2318679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14" idx="2"/>
            <a:endCxn id="41" idx="0"/>
          </p:cNvCxnSpPr>
          <p:nvPr/>
        </p:nvCxnSpPr>
        <p:spPr>
          <a:xfrm rot="16200000" flipH="1">
            <a:off x="3215849" y="3268194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2"/>
          </p:cNvCxnSpPr>
          <p:nvPr/>
        </p:nvCxnSpPr>
        <p:spPr>
          <a:xfrm rot="16200000" flipH="1">
            <a:off x="5321425" y="3266579"/>
            <a:ext cx="724006" cy="6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42257" y="3100750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61208" y="3100750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1122068" y="3258903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448476" y="3091459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H="1">
            <a:off x="7338285" y="3268195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664693" y="3100751"/>
            <a:ext cx="4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3193169" y="4660670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19577" y="4493226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5300780" y="4651379"/>
            <a:ext cx="724007" cy="31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627188" y="4483935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50" idx="2"/>
            <a:endCxn id="66" idx="0"/>
          </p:cNvCxnSpPr>
          <p:nvPr/>
        </p:nvCxnSpPr>
        <p:spPr>
          <a:xfrm rot="5400000">
            <a:off x="6564868" y="3851198"/>
            <a:ext cx="723754" cy="1621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2" idx="2"/>
            <a:endCxn id="58" idx="0"/>
          </p:cNvCxnSpPr>
          <p:nvPr/>
        </p:nvCxnSpPr>
        <p:spPr>
          <a:xfrm rot="16200000" flipH="1">
            <a:off x="1920745" y="3835663"/>
            <a:ext cx="723754" cy="165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776747" y="4504566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972874" y="4493226"/>
            <a:ext cx="5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31" idx="2"/>
          </p:cNvCxnSpPr>
          <p:nvPr/>
        </p:nvCxnSpPr>
        <p:spPr>
          <a:xfrm rot="5400000">
            <a:off x="347264" y="4372546"/>
            <a:ext cx="724007" cy="57939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6200000" flipH="1">
            <a:off x="976018" y="4551790"/>
            <a:ext cx="724007" cy="220910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3768" y="4493226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646" y="4493226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08" y="5041727"/>
            <a:ext cx="319033" cy="319033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24" y="5023997"/>
            <a:ext cx="320040" cy="305155"/>
          </a:xfrm>
          <a:prstGeom prst="rect">
            <a:avLst/>
          </a:prstGeom>
        </p:spPr>
      </p:pic>
      <p:cxnSp>
        <p:nvCxnSpPr>
          <p:cNvPr id="96" name="Straight Arrow Connector 95"/>
          <p:cNvCxnSpPr>
            <a:endCxn id="100" idx="0"/>
          </p:cNvCxnSpPr>
          <p:nvPr/>
        </p:nvCxnSpPr>
        <p:spPr>
          <a:xfrm rot="5400000">
            <a:off x="2840362" y="5915600"/>
            <a:ext cx="709877" cy="30475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101" idx="0"/>
          </p:cNvCxnSpPr>
          <p:nvPr/>
        </p:nvCxnSpPr>
        <p:spPr>
          <a:xfrm rot="16200000" flipH="1">
            <a:off x="3597350" y="5927412"/>
            <a:ext cx="723756" cy="29501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92564" y="5906025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933462" y="5906025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403" y="6422918"/>
            <a:ext cx="319033" cy="319033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14" y="6436796"/>
            <a:ext cx="320040" cy="305155"/>
          </a:xfrm>
          <a:prstGeom prst="rect">
            <a:avLst/>
          </a:prstGeom>
        </p:spPr>
      </p:pic>
      <p:cxnSp>
        <p:nvCxnSpPr>
          <p:cNvPr id="102" name="Straight Arrow Connector 101"/>
          <p:cNvCxnSpPr>
            <a:endCxn id="106" idx="0"/>
          </p:cNvCxnSpPr>
          <p:nvPr/>
        </p:nvCxnSpPr>
        <p:spPr>
          <a:xfrm rot="5400000">
            <a:off x="4913603" y="5933895"/>
            <a:ext cx="724009" cy="282296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07" idx="0"/>
          </p:cNvCxnSpPr>
          <p:nvPr/>
        </p:nvCxnSpPr>
        <p:spPr>
          <a:xfrm rot="16200000" flipH="1">
            <a:off x="5670042" y="5923796"/>
            <a:ext cx="724009" cy="302493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761641" y="5906024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002539" y="5906024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39" y="6437048"/>
            <a:ext cx="320040" cy="305155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776" y="6437048"/>
            <a:ext cx="319033" cy="319033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86" y="5024249"/>
            <a:ext cx="320040" cy="305155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888" y="5041727"/>
            <a:ext cx="319033" cy="319033"/>
          </a:xfrm>
          <a:prstGeom prst="rect">
            <a:avLst/>
          </a:prstGeom>
        </p:spPr>
      </p:pic>
      <p:cxnSp>
        <p:nvCxnSpPr>
          <p:cNvPr id="110" name="Straight Arrow Connector 109"/>
          <p:cNvCxnSpPr>
            <a:endCxn id="108" idx="0"/>
          </p:cNvCxnSpPr>
          <p:nvPr/>
        </p:nvCxnSpPr>
        <p:spPr>
          <a:xfrm rot="5400000">
            <a:off x="7456337" y="4514319"/>
            <a:ext cx="733300" cy="286561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51" idx="2"/>
            <a:endCxn id="109" idx="0"/>
          </p:cNvCxnSpPr>
          <p:nvPr/>
        </p:nvCxnSpPr>
        <p:spPr>
          <a:xfrm rot="16200000" flipH="1">
            <a:off x="8088893" y="4406214"/>
            <a:ext cx="741485" cy="52953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783026" y="4493226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54256" y="4483935"/>
            <a:ext cx="62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Dependent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12121" y="214200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33449" y="2824530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1008591" y="2824530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077" y="168748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Dependent Actions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34271" y="3325209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87596" y="3308752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82058" y="4027054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57200" y="4027054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5383" y="4014096"/>
            <a:ext cx="428467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10525" y="4014096"/>
            <a:ext cx="380971" cy="38055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Num_Dependent_A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13" y="1404680"/>
            <a:ext cx="5659987" cy="4244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machine learning intuition is often wrong (and yours probably is, too!)</a:t>
            </a:r>
          </a:p>
          <a:p>
            <a:r>
              <a:rPr lang="en-US" dirty="0" smtClean="0"/>
              <a:t>Chicken &amp; Egg Problem</a:t>
            </a:r>
          </a:p>
          <a:p>
            <a:r>
              <a:rPr lang="en-US" dirty="0" smtClean="0"/>
              <a:t>State ambiguity is very problematic to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98823" y="1727196"/>
            <a:ext cx="3160342" cy="45024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Agent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&amp; Learning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01475" y="3288423"/>
            <a:ext cx="2216532" cy="11724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26821" y="1727196"/>
            <a:ext cx="3459979" cy="4502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Environment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59165" y="2834101"/>
            <a:ext cx="1467656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759165" y="5046575"/>
            <a:ext cx="1467656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4000" y="2419684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6697" y="45385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4000" y="5137507"/>
            <a:ext cx="84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 &amp; Egg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1257"/>
          </a:xfrm>
        </p:spPr>
        <p:txBody>
          <a:bodyPr>
            <a:normAutofit/>
          </a:bodyPr>
          <a:lstStyle/>
          <a:p>
            <a:r>
              <a:rPr lang="en-US" dirty="0" smtClean="0"/>
              <a:t>Prospective uses of memory are hard</a:t>
            </a:r>
          </a:p>
          <a:p>
            <a:r>
              <a:rPr lang="en-US" dirty="0" smtClean="0"/>
              <a:t>Case study: bit memory &amp; </a:t>
            </a:r>
            <a:r>
              <a:rPr lang="en-US" dirty="0" err="1" smtClean="0"/>
              <a:t>TMazes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6242" y="3498134"/>
            <a:ext cx="685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534" y="304361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memory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676314"/>
            <a:ext cx="8229600" cy="680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Endemic across memory models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9979" y="494140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A/B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59979" y="3498134"/>
            <a:ext cx="54864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430821" y="4473250"/>
            <a:ext cx="608407" cy="1587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87631" y="3779205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618447" y="3780793"/>
            <a:ext cx="612648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84541" y="3043618"/>
            <a:ext cx="129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</a:t>
            </a:r>
            <a:r>
              <a:rPr lang="en-US" dirty="0" err="1" smtClean="0"/>
              <a:t>TMaze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77881" y="3043618"/>
            <a:ext cx="3308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Chicken &amp; Egg Problem:</a:t>
            </a:r>
          </a:p>
          <a:p>
            <a:pPr>
              <a:buFont typeface="Arial"/>
              <a:buChar char="•"/>
            </a:pPr>
            <a:r>
              <a:rPr lang="en-US" dirty="0" smtClean="0"/>
              <a:t> Must learn an association</a:t>
            </a:r>
            <a:br>
              <a:rPr lang="en-US" dirty="0" smtClean="0"/>
            </a:br>
            <a:r>
              <a:rPr lang="en-US" dirty="0" smtClean="0"/>
              <a:t>   between 1 &amp; 0 and A &amp; B</a:t>
            </a:r>
          </a:p>
          <a:p>
            <a:pPr>
              <a:buFont typeface="Arial"/>
              <a:buChar char="•"/>
            </a:pPr>
            <a:r>
              <a:rPr lang="en-US" dirty="0" smtClean="0"/>
              <a:t> Must learn an association</a:t>
            </a:r>
            <a:br>
              <a:rPr lang="en-US" dirty="0" smtClean="0"/>
            </a:br>
            <a:r>
              <a:rPr lang="en-US" dirty="0" smtClean="0"/>
              <a:t>   between 1 &amp; 0 and left &amp; right</a:t>
            </a:r>
          </a:p>
          <a:p>
            <a:pPr>
              <a:buFont typeface="Arial"/>
              <a:buChar char="•"/>
            </a:pPr>
            <a:r>
              <a:rPr lang="en-US" dirty="0" smtClean="0"/>
              <a:t> To be effective, can’t self-</a:t>
            </a:r>
            <a:br>
              <a:rPr lang="en-US" dirty="0" smtClean="0"/>
            </a:br>
            <a:r>
              <a:rPr lang="en-US" dirty="0" smtClean="0"/>
              <a:t>   interfere with memory in C!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natively supports learning internal acts.</a:t>
            </a:r>
          </a:p>
          <a:p>
            <a:r>
              <a:rPr lang="en-US" dirty="0" smtClean="0"/>
              <a:t>Next step: learning to use Soar’s memories</a:t>
            </a:r>
          </a:p>
          <a:p>
            <a:r>
              <a:rPr lang="en-US" dirty="0" smtClean="0"/>
              <a:t>Learning alongside hand-coded procedural knowledge is potentially strong approach</a:t>
            </a:r>
          </a:p>
          <a:p>
            <a:r>
              <a:rPr lang="en-US" dirty="0" smtClean="0"/>
              <a:t>Soar got the WM model right</a:t>
            </a:r>
          </a:p>
          <a:p>
            <a:r>
              <a:rPr lang="en-US" dirty="0" smtClean="0"/>
              <a:t>RL will never be a magic bullet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&amp; Coal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Nearly finished!</a:t>
            </a:r>
          </a:p>
          <a:p>
            <a:r>
              <a:rPr lang="en-US" dirty="0" smtClean="0"/>
              <a:t>Better understanding of RL + memory, and thus Soar 9</a:t>
            </a:r>
          </a:p>
          <a:p>
            <a:r>
              <a:rPr lang="en-US" dirty="0" smtClean="0"/>
              <a:t>Parameterized, empirical evaluations of RL gaining traction</a:t>
            </a:r>
          </a:p>
          <a:p>
            <a:r>
              <a:rPr lang="en-US" dirty="0" smtClean="0"/>
              <a:t>Optimality not only metric of 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Not quite finished!</a:t>
            </a:r>
          </a:p>
          <a:p>
            <a:r>
              <a:rPr lang="en-US" dirty="0" smtClean="0"/>
              <a:t>Qualitative results, but no closed form results yet</a:t>
            </a:r>
          </a:p>
          <a:p>
            <a:r>
              <a:rPr lang="en-US" dirty="0" smtClean="0"/>
              <a:t>No recent results for long term memories</a:t>
            </a:r>
          </a:p>
          <a:p>
            <a:r>
              <a:rPr lang="en-US" dirty="0" smtClean="0"/>
              <a:t>Not immediately applicable to Soar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98823" y="1727196"/>
            <a:ext cx="3160342" cy="45024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Agent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Actions, Internal &amp; External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26821" y="1727196"/>
            <a:ext cx="3459979" cy="4502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Environment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59165" y="2834101"/>
            <a:ext cx="1467656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759165" y="5046575"/>
            <a:ext cx="1467656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4000" y="2419684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6697" y="45385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64000" y="5137507"/>
            <a:ext cx="84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3430" y="2419684"/>
            <a:ext cx="267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{go left, go right, eat food,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bid 5 5s, pick a flower}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800000">
            <a:off x="1783265" y="4742611"/>
            <a:ext cx="764452" cy="531276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47717" y="4807401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09001" y="5529791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{store, retrieve, maintain}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101475" y="3288423"/>
            <a:ext cx="2216532" cy="11724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Actions Over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actions are deliberate or automatic</a:t>
            </a:r>
          </a:p>
          <a:p>
            <a:r>
              <a:rPr lang="en-US" dirty="0" smtClean="0"/>
              <a:t>Automatic actions are in the background</a:t>
            </a:r>
          </a:p>
          <a:p>
            <a:pPr lvl="1"/>
            <a:r>
              <a:rPr lang="en-US" dirty="0" smtClean="0"/>
              <a:t>Architectural and always happen</a:t>
            </a:r>
          </a:p>
          <a:p>
            <a:pPr lvl="1"/>
            <a:r>
              <a:rPr lang="en-US" dirty="0" smtClean="0"/>
              <a:t>Ex: storage to episodic memory</a:t>
            </a:r>
          </a:p>
          <a:p>
            <a:r>
              <a:rPr lang="en-US" dirty="0" smtClean="0"/>
              <a:t>Deliberate actions are in the foreground</a:t>
            </a:r>
          </a:p>
          <a:p>
            <a:pPr lvl="1"/>
            <a:r>
              <a:rPr lang="en-US" dirty="0" smtClean="0"/>
              <a:t>Procedural knowledge and cognitive</a:t>
            </a:r>
          </a:p>
          <a:p>
            <a:pPr lvl="1"/>
            <a:r>
              <a:rPr lang="en-US" dirty="0" smtClean="0"/>
              <a:t>Ex: storage to working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727196"/>
            <a:ext cx="4191661" cy="45024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Agent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Reinforcement Learning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16519" y="1727196"/>
            <a:ext cx="2570282" cy="45024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Environment</a:t>
            </a:r>
            <a:endParaRPr lang="en-US" sz="3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48863" y="3404253"/>
            <a:ext cx="1467656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250461" y="5046576"/>
            <a:ext cx="398402" cy="1589"/>
          </a:xfrm>
          <a:prstGeom prst="straightConnector1">
            <a:avLst/>
          </a:prstGeom>
          <a:ln w="635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698" y="2905638"/>
            <a:ext cx="76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6395" y="453859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698" y="5137507"/>
            <a:ext cx="84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2714" y="3024363"/>
            <a:ext cx="1347723" cy="2435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501034" y="4680667"/>
            <a:ext cx="1749427" cy="826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</a:t>
            </a:r>
          </a:p>
          <a:p>
            <a:pPr algn="ctr"/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501034" y="3024363"/>
            <a:ext cx="1749427" cy="826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 Selection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726395" y="5044988"/>
            <a:ext cx="1390124" cy="1588"/>
          </a:xfrm>
          <a:prstGeom prst="straightConnector1">
            <a:avLst/>
          </a:prstGeom>
          <a:ln w="635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50460" y="3405841"/>
            <a:ext cx="398401" cy="1588"/>
          </a:xfrm>
          <a:prstGeom prst="straightConnector1">
            <a:avLst/>
          </a:prstGeom>
          <a:ln w="63500"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2971965" y="4265601"/>
            <a:ext cx="830132" cy="1588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060438" y="3404253"/>
            <a:ext cx="440597" cy="3176"/>
          </a:xfrm>
          <a:prstGeom prst="straightConnector1">
            <a:avLst/>
          </a:prstGeom>
          <a:ln w="635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060437" y="5137507"/>
            <a:ext cx="440597" cy="3176"/>
          </a:xfrm>
          <a:prstGeom prst="straightConnector1">
            <a:avLst/>
          </a:prstGeom>
          <a:ln w="63500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framework, not using Soar</a:t>
            </a:r>
          </a:p>
          <a:p>
            <a:r>
              <a:rPr lang="en-US" dirty="0" smtClean="0"/>
              <a:t>Simple memory models</a:t>
            </a:r>
          </a:p>
          <a:p>
            <a:r>
              <a:rPr lang="en-US" dirty="0" smtClean="0"/>
              <a:t>Simple tasks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to Use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Question: </a:t>
            </a:r>
          </a:p>
          <a:p>
            <a:pPr lvl="1"/>
            <a:r>
              <a:rPr lang="en-US" dirty="0" smtClean="0"/>
              <a:t>When can agents learn to use memory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Idea: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nvestigate dynamics of memory and environment </a:t>
            </a:r>
            <a:r>
              <a:rPr lang="en-US" dirty="0" smtClean="0"/>
              <a:t>independently</a:t>
            </a:r>
          </a:p>
          <a:p>
            <a:r>
              <a:rPr lang="en-US" dirty="0" smtClean="0"/>
              <a:t>Need:</a:t>
            </a:r>
          </a:p>
          <a:p>
            <a:pPr lvl="1"/>
            <a:r>
              <a:rPr lang="en-US" dirty="0" smtClean="0"/>
              <a:t>Simple, parameterized task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Interactive TMaze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6431" y="1296007"/>
            <a:ext cx="49435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/>
              <a:t>LEFT</a:t>
            </a:r>
            <a:endParaRPr lang="en-US" sz="20000" dirty="0"/>
          </a:p>
        </p:txBody>
      </p:sp>
      <p:sp>
        <p:nvSpPr>
          <p:cNvPr id="9" name="TextBox 8"/>
          <p:cNvSpPr txBox="1"/>
          <p:nvPr/>
        </p:nvSpPr>
        <p:spPr>
          <a:xfrm>
            <a:off x="7249462" y="2883474"/>
            <a:ext cx="143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(observation)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08808" y="5390360"/>
            <a:ext cx="2153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{forward}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9462" y="5545260"/>
            <a:ext cx="152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(avail. actions)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Interactive TMaze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954" y="1298424"/>
            <a:ext cx="78289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/>
              <a:t>DECIDE</a:t>
            </a:r>
            <a:endParaRPr lang="en-US" sz="20000" dirty="0"/>
          </a:p>
        </p:txBody>
      </p:sp>
      <p:sp>
        <p:nvSpPr>
          <p:cNvPr id="9" name="TextBox 8"/>
          <p:cNvSpPr txBox="1"/>
          <p:nvPr/>
        </p:nvSpPr>
        <p:spPr>
          <a:xfrm>
            <a:off x="7249462" y="4099191"/>
            <a:ext cx="143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(observation)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9416" y="5390360"/>
            <a:ext cx="241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{left, right}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9462" y="5545260"/>
            <a:ext cx="152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(avail. actions)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21302-08A5-6645-B2C0-5C2B2B08F2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10022</TotalTime>
  <Words>771</Words>
  <Application>Microsoft Macintosh PowerPoint</Application>
  <PresentationFormat>On-screen Show (4:3)</PresentationFormat>
  <Paragraphs>352</Paragraphs>
  <Slides>22</Slides>
  <Notes>3</Notes>
  <HiddenSlides>1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Learning To Use Memory</vt:lpstr>
      <vt:lpstr>Memory &amp; Learning</vt:lpstr>
      <vt:lpstr>Actions, Internal &amp; External</vt:lpstr>
      <vt:lpstr>Internal Actions Over Memory</vt:lpstr>
      <vt:lpstr>Internal Reinforcement Learning</vt:lpstr>
      <vt:lpstr>Assumptions</vt:lpstr>
      <vt:lpstr>Learning to Use Memory</vt:lpstr>
      <vt:lpstr>An Interactive TMaze</vt:lpstr>
      <vt:lpstr>An Interactive TMaze</vt:lpstr>
      <vt:lpstr>An Interactive TMaze</vt:lpstr>
      <vt:lpstr>TMaze</vt:lpstr>
      <vt:lpstr>Parameterized TMazes</vt:lpstr>
      <vt:lpstr>Two Working Memory Models</vt:lpstr>
      <vt:lpstr>TMaze</vt:lpstr>
      <vt:lpstr>Bit Memory &amp; TMaze</vt:lpstr>
      <vt:lpstr>State Diagram: Bit Memory TMaze</vt:lpstr>
      <vt:lpstr>State Diagram: GWM TMaze</vt:lpstr>
      <vt:lpstr>Number of Dependent Actions</vt:lpstr>
      <vt:lpstr>What We’ve Learned</vt:lpstr>
      <vt:lpstr>Chicken &amp; Egg Problem</vt:lpstr>
      <vt:lpstr>Implications for Soar</vt:lpstr>
      <vt:lpstr>Nuggets &amp; Coal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Gorski</dc:creator>
  <cp:lastModifiedBy>Nicholas Gorski</cp:lastModifiedBy>
  <cp:revision>21</cp:revision>
  <dcterms:created xsi:type="dcterms:W3CDTF">2011-06-14T20:09:01Z</dcterms:created>
  <dcterms:modified xsi:type="dcterms:W3CDTF">2011-06-16T15:00:15Z</dcterms:modified>
</cp:coreProperties>
</file>