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80" r:id="rId3"/>
    <p:sldId id="274" r:id="rId4"/>
    <p:sldId id="257" r:id="rId5"/>
    <p:sldId id="264" r:id="rId6"/>
    <p:sldId id="266" r:id="rId7"/>
    <p:sldId id="265" r:id="rId8"/>
    <p:sldId id="284" r:id="rId9"/>
    <p:sldId id="269" r:id="rId10"/>
    <p:sldId id="276" r:id="rId11"/>
    <p:sldId id="285" r:id="rId12"/>
    <p:sldId id="267" r:id="rId13"/>
    <p:sldId id="260" r:id="rId14"/>
    <p:sldId id="268" r:id="rId15"/>
    <p:sldId id="270" r:id="rId16"/>
    <p:sldId id="261" r:id="rId17"/>
    <p:sldId id="288" r:id="rId18"/>
    <p:sldId id="286" r:id="rId19"/>
    <p:sldId id="277" r:id="rId20"/>
    <p:sldId id="278" r:id="rId21"/>
    <p:sldId id="279" r:id="rId22"/>
    <p:sldId id="262" r:id="rId23"/>
    <p:sldId id="272" r:id="rId24"/>
    <p:sldId id="283"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8"/>
    <p:restoredTop sz="95118"/>
  </p:normalViewPr>
  <p:slideViewPr>
    <p:cSldViewPr snapToGrid="0">
      <p:cViewPr varScale="1">
        <p:scale>
          <a:sx n="132" d="100"/>
          <a:sy n="132" d="100"/>
        </p:scale>
        <p:origin x="184" y="6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4:15:31.694"/>
    </inkml:context>
    <inkml:brush xml:id="br0">
      <inkml:brushProperty name="width" value="0.05" units="cm"/>
      <inkml:brushProperty name="height" value="0.05" units="cm"/>
      <inkml:brushProperty name="color" value="#66CC00"/>
    </inkml:brush>
  </inkml:definitions>
  <inkml:trace contextRef="#ctx0" brushRef="#br0">1 0 24575,'15'0'0,"-4"0"0,4 0 0,-2 0 0,-1 0 0,-1 0 0,-3 0 0,-1 0 0,0 0 0,1 0 0,-1 0 0,0 0 0,0 0 0,0 0 0,0 0 0,1 0 0,3 0 0,-2 0 0,2 0 0,-4 0 0,1 0 0,-1 0 0,1 0 0,-1 0 0,0 3 0,-3 1 0,3 0 0,-3-1 0,3-3 0,0 3 0,0-2 0,1 3 0,-1-4 0,0 0 0,1 0 0,-1 0 0,0 0 0,1 0 0,-5 3 0,1 0 0,-4 4 0,0 0 0,0 1 0,-4-1 0,3 0 0,-2 0 0,0 1 0,-1-1 0,-1 0 0,2 0 0,0 0 0,2 0 0,-5 0 0,5 0 0,-2 0 0,0 0 0,2 0 0,-2 0 0,3 0 0,-3-3 0,2 2 0,-3-2 0,4 3 0,0 0 0,0 0 0,0 0 0,0 0 0,0-1 0,0 1 0,-3-3 0,3 2 0,-4-2 0,4 3 0,-3-3 0,2 2 0,-2-2 0,0 0 0,2 3 0,-6-7 0,7 7 0,-3-3 0,-1 0 0,4 2 0,-3-2 0,-1 3 0,4 0 0,-3 0 0,-1-3 0,4 2 0,-3-2 0,3-1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4:15:38.625"/>
    </inkml:context>
    <inkml:brush xml:id="br0">
      <inkml:brushProperty name="width" value="0.05" units="cm"/>
      <inkml:brushProperty name="height" value="0.05" units="cm"/>
      <inkml:brushProperty name="color" value="#E71224"/>
    </inkml:brush>
  </inkml:definitions>
  <inkml:trace contextRef="#ctx0" brushRef="#br0">1 96 24575,'10'-4'0,"2"0"0,0-4 0,-1 0 0,-3 4 0,-1 1 0,1-1 0,-1 4 0,0-4 0,1 4 0,-1 0 0,0-3 0,0 2 0,1-5 0,-1 5 0,0-6 0,5 3 0,-4-4 0,8 0 0,-8 4 0,3-3 0,-3 6 0,-1-2 0,1 0 0,-4 5 0,-4-5 0,-1 9 0,-5-5 0,5 6 0,-2-3 0,3 3 0,-4-3 0,3 2 0,-2-2 0,3 3 0,-3 0 0,2 0 0,-2 0 0,3 1 0,0-1 0,0 0 0,0 0 0,0 0 0,0 0 0,0 0 0,0 0 0,0 0 0,0 0 0,0 0 0,0 0 0,0-1 0,0 1 0,0 0 0,0 0 0,0 0 0,0 0 0,0 0 0,0 0 0,0 0 0,0-1 0,0 1 0,0 0 0,0 0 0,0 0 0,0 0 0,0 0 0,3 0 0,-2 0 0,2 0 0,-3 0 0,0 0 0,3-3 0,-2 2 0,2-3 0,-3 1 0,0-1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3T14:55:55.403"/>
    </inkml:context>
    <inkml:brush xml:id="br0">
      <inkml:brushProperty name="width" value="0.05" units="cm"/>
      <inkml:brushProperty name="height" value="0.05" units="cm"/>
      <inkml:brushProperty name="color" value="#1639DD"/>
    </inkml:brush>
  </inkml:definitions>
  <inkml:trace contextRef="#ctx0" brushRef="#br0">0 146 24575,'28'-10'0,"18"-8"0,-10-1 0,7-2 0,-30 12 0,-1 6 0,-3-3 0,0 6 0,-4-3 0,-2 1 0,2-2 0,-1-1 0,1-1 0,1-3 0,0 2 0,0-2 0,0 3 0,0 3 0,-1-2 0,-1 6 0,-2 0 0,-2 4 0,0 1 0,0 0 0,0-1 0,0 1 0,0 0 0,0-1 0,0 1 0,0 0 0,0 0 0,0 3 0,0-3 0,0 6 0,0-6 0,0 6 0,0-3 0,0 4 0,0-3 0,0 5 0,0-1 0,0 6 0,3 1 0,1 0 0,2-1 0,1 1 0,0-1 0,-3-3 0,2 0 0,-5-8 0,4 0 0,-4-3 0,1 0 0,-2-1 0,0 1 0,0 0 0,3-3 0,-2 2 0,1-2 0,-2 3 0,0-1 0,0 1 0,2-1 0,-1 1 0,2-3 0,-3-1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BAADFD-7531-574D-8FEC-099D0E73ED1B}" type="datetimeFigureOut">
              <a:rPr lang="en-US" smtClean="0"/>
              <a:t>6/4/24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616E0-C05E-A543-B04C-6FE504405BB0}" type="slidenum">
              <a:rPr lang="en-US" smtClean="0"/>
              <a:t>‹#›</a:t>
            </a:fld>
            <a:endParaRPr lang="en-US"/>
          </a:p>
        </p:txBody>
      </p:sp>
    </p:spTree>
    <p:extLst>
      <p:ext uri="{BB962C8B-B14F-4D97-AF65-F5344CB8AC3E}">
        <p14:creationId xmlns:p14="http://schemas.microsoft.com/office/powerpoint/2010/main" val="1456287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616E0-C05E-A543-B04C-6FE504405BB0}" type="slidenum">
              <a:rPr lang="en-US" smtClean="0"/>
              <a:t>1</a:t>
            </a:fld>
            <a:endParaRPr lang="en-US"/>
          </a:p>
        </p:txBody>
      </p:sp>
    </p:spTree>
    <p:extLst>
      <p:ext uri="{BB962C8B-B14F-4D97-AF65-F5344CB8AC3E}">
        <p14:creationId xmlns:p14="http://schemas.microsoft.com/office/powerpoint/2010/main" val="57496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0D0D0D"/>
                </a:solidFill>
                <a:effectLst/>
                <a:latin typeface="Söhne"/>
              </a:rPr>
              <a:t>LLMs learn from </a:t>
            </a:r>
            <a:r>
              <a:rPr lang="en-US" sz="1200" dirty="0">
                <a:solidFill>
                  <a:srgbClr val="0D0D0D"/>
                </a:solidFill>
                <a:latin typeface="Söhne"/>
              </a:rPr>
              <a:t>very large </a:t>
            </a:r>
            <a:r>
              <a:rPr lang="en-US" sz="1200" b="0" i="0" dirty="0">
                <a:solidFill>
                  <a:srgbClr val="0D0D0D"/>
                </a:solidFill>
                <a:effectLst/>
                <a:latin typeface="Söhne"/>
              </a:rPr>
              <a:t> amounts of data to make predictions and decisions. But they tend to use shortcuts and can</a:t>
            </a:r>
            <a:r>
              <a:rPr lang="en-US" sz="1200" dirty="0">
                <a:solidFill>
                  <a:srgbClr val="0D0D0D"/>
                </a:solidFill>
                <a:latin typeface="Söhne"/>
              </a:rPr>
              <a:t>not</a:t>
            </a:r>
            <a:r>
              <a:rPr lang="en-US" sz="1200" b="0" i="0" dirty="0">
                <a:solidFill>
                  <a:srgbClr val="0D0D0D"/>
                </a:solidFill>
                <a:effectLst/>
                <a:latin typeface="Söhne"/>
              </a:rPr>
              <a:t> remember past interactions, which limits their ability to improve over time unlike humans</a:t>
            </a:r>
          </a:p>
          <a:p>
            <a:r>
              <a:rPr lang="en-US" i="0" dirty="0">
                <a:solidFill>
                  <a:srgbClr val="0D0D0D"/>
                </a:solidFill>
                <a:effectLst/>
                <a:latin typeface="Söhne"/>
              </a:rPr>
              <a:t>Decision-Making in the Era of Industry 4.0: Complex and Challenging</a:t>
            </a:r>
          </a:p>
          <a:p>
            <a:r>
              <a:rPr lang="en-US" dirty="0"/>
              <a:t>When using a language model as a tool to assist in this domain-specific decision-making, which presents two issues:</a:t>
            </a:r>
          </a:p>
          <a:p>
            <a:pPr lvl="1"/>
            <a:r>
              <a:rPr lang="en-US" dirty="0"/>
              <a:t>The responses are often incorrect and lack contextual relevance.</a:t>
            </a:r>
          </a:p>
          <a:p>
            <a:pPr lvl="1"/>
            <a:r>
              <a:rPr lang="en-US" dirty="0"/>
              <a:t>There is a lack of human behavior resonance; the answers to calls across different prompts are not related to each other. The language model is stateless and does not show any traces of learning or improvement across calls.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0D0D0D"/>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B75616E0-C05E-A543-B04C-6FE504405BB0}" type="slidenum">
              <a:rPr lang="en-US" smtClean="0"/>
              <a:t>3</a:t>
            </a:fld>
            <a:endParaRPr lang="en-US"/>
          </a:p>
        </p:txBody>
      </p:sp>
    </p:spTree>
    <p:extLst>
      <p:ext uri="{BB962C8B-B14F-4D97-AF65-F5344CB8AC3E}">
        <p14:creationId xmlns:p14="http://schemas.microsoft.com/office/powerpoint/2010/main" val="145164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616E0-C05E-A543-B04C-6FE504405BB0}" type="slidenum">
              <a:rPr lang="en-US" smtClean="0"/>
              <a:t>4</a:t>
            </a:fld>
            <a:endParaRPr lang="en-US"/>
          </a:p>
        </p:txBody>
      </p:sp>
    </p:spTree>
    <p:extLst>
      <p:ext uri="{BB962C8B-B14F-4D97-AF65-F5344CB8AC3E}">
        <p14:creationId xmlns:p14="http://schemas.microsoft.com/office/powerpoint/2010/main" val="3681831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through quickly. Using a cognitive architecture, because if we weren’t we wouldn’t be here… This figure depicts the core cognitive components of ACT-R, other modules exist. Central to the functioning of the architecture are the procedural and declarative modules (implementing procedural and declarative memory respectively). The procedural module uses productions to encode memory about actions. They can query the buffers manage by other modules and inspect chunks. The declarative module uses chunks (a collection of slot/key value pairings) to implement factual memory</a:t>
            </a:r>
            <a:r>
              <a:rPr lang="en-US" b="1" dirty="0"/>
              <a:t>. </a:t>
            </a:r>
            <a:r>
              <a:rPr lang="en-US" b="0" dirty="0"/>
              <a:t>The motor system depicted is ACT-R (now part of the current ACT-R standard), developed by Mike Byrne. It adds modules to manage perception (visual and auditory), motor control, and speech. Those modules can parse the screen of applications written in AGI (ACT-R GUI Interface). They provide a great mechanism for making models that use special interfaces, but are poorly equipped to working with native interfaces (“in the wild”).</a:t>
            </a:r>
            <a:endParaRPr lang="en-US" dirty="0"/>
          </a:p>
          <a:p>
            <a:endParaRPr lang="en-US" dirty="0"/>
          </a:p>
          <a:p>
            <a:r>
              <a:rPr lang="en-US" dirty="0"/>
              <a:t>For more see Anderson;</a:t>
            </a:r>
            <a:r>
              <a:rPr lang="en-US" baseline="0" dirty="0"/>
              <a:t> Ritter, Tehranchi, &amp; Oury. Use figs from papers frank sent. http://acs.ist.psu.edu/papers/ritterTOip.pdf</a:t>
            </a:r>
          </a:p>
          <a:p>
            <a:r>
              <a:rPr lang="en-US" baseline="0" dirty="0"/>
              <a:t>acs.ist.psu.edu/papers/ritterTO19.pdf</a:t>
            </a:r>
          </a:p>
          <a:p>
            <a:endParaRPr lang="en-US" dirty="0"/>
          </a:p>
        </p:txBody>
      </p:sp>
      <p:sp>
        <p:nvSpPr>
          <p:cNvPr id="4" name="Slide Number Placeholder 3"/>
          <p:cNvSpPr>
            <a:spLocks noGrp="1"/>
          </p:cNvSpPr>
          <p:nvPr>
            <p:ph type="sldNum" sz="quarter" idx="5"/>
          </p:nvPr>
        </p:nvSpPr>
        <p:spPr/>
        <p:txBody>
          <a:bodyPr/>
          <a:lstStyle/>
          <a:p>
            <a:fld id="{5C808A69-8F3E-4599-B2EE-E7A283377000}" type="slidenum">
              <a:rPr lang="en-US" smtClean="0"/>
              <a:t>6</a:t>
            </a:fld>
            <a:endParaRPr lang="en-US"/>
          </a:p>
        </p:txBody>
      </p:sp>
    </p:spTree>
    <p:extLst>
      <p:ext uri="{BB962C8B-B14F-4D97-AF65-F5344CB8AC3E}">
        <p14:creationId xmlns:p14="http://schemas.microsoft.com/office/powerpoint/2010/main" val="2834318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0F78-1C4F-212F-6B3B-27A1F13DDF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71C294-E912-FCA0-4B05-17D84DB434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65283F-ACC8-B70D-D574-4DBC5D6740B2}"/>
              </a:ext>
            </a:extLst>
          </p:cNvPr>
          <p:cNvSpPr>
            <a:spLocks noGrp="1"/>
          </p:cNvSpPr>
          <p:nvPr>
            <p:ph type="dt" sz="half" idx="10"/>
          </p:nvPr>
        </p:nvSpPr>
        <p:spPr/>
        <p:txBody>
          <a:bodyPr/>
          <a:lstStyle/>
          <a:p>
            <a:fld id="{43318670-8A97-9A4C-AA8F-7CCCCCF08AEF}" type="datetime1">
              <a:rPr lang="en-US" smtClean="0"/>
              <a:t>6/4/24</a:t>
            </a:fld>
            <a:endParaRPr lang="en-US"/>
          </a:p>
        </p:txBody>
      </p:sp>
      <p:sp>
        <p:nvSpPr>
          <p:cNvPr id="5" name="Footer Placeholder 4">
            <a:extLst>
              <a:ext uri="{FF2B5EF4-FFF2-40B4-BE49-F238E27FC236}">
                <a16:creationId xmlns:a16="http://schemas.microsoft.com/office/drawing/2014/main" id="{E0CCB9F5-B14E-7CF4-99EA-DCFD5E595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DB97B-FBFA-739C-75C9-6E887216556F}"/>
              </a:ext>
            </a:extLst>
          </p:cNvPr>
          <p:cNvSpPr>
            <a:spLocks noGrp="1"/>
          </p:cNvSpPr>
          <p:nvPr>
            <p:ph type="sldNum" sz="quarter" idx="12"/>
          </p:nvPr>
        </p:nvSpPr>
        <p:spPr/>
        <p:txBody>
          <a:bodyPr/>
          <a:lstStyle/>
          <a:p>
            <a:fld id="{88767044-049E-5A43-89FC-A98C98DD9E2B}" type="slidenum">
              <a:rPr lang="en-US" smtClean="0"/>
              <a:t>‹#›</a:t>
            </a:fld>
            <a:endParaRPr lang="en-US"/>
          </a:p>
        </p:txBody>
      </p:sp>
    </p:spTree>
    <p:extLst>
      <p:ext uri="{BB962C8B-B14F-4D97-AF65-F5344CB8AC3E}">
        <p14:creationId xmlns:p14="http://schemas.microsoft.com/office/powerpoint/2010/main" val="34786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6DD5-555B-878B-B5F4-F357846A52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09DB76-1BD5-086A-B0C6-3E4CBBFF40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0EF10-5F0B-E084-7EC6-FBFFE84750E5}"/>
              </a:ext>
            </a:extLst>
          </p:cNvPr>
          <p:cNvSpPr>
            <a:spLocks noGrp="1"/>
          </p:cNvSpPr>
          <p:nvPr>
            <p:ph type="dt" sz="half" idx="10"/>
          </p:nvPr>
        </p:nvSpPr>
        <p:spPr/>
        <p:txBody>
          <a:bodyPr/>
          <a:lstStyle/>
          <a:p>
            <a:fld id="{6EE228DE-9A4B-7549-8CC2-8459C06424F4}" type="datetime1">
              <a:rPr lang="en-US" smtClean="0"/>
              <a:t>6/4/24</a:t>
            </a:fld>
            <a:endParaRPr lang="en-US"/>
          </a:p>
        </p:txBody>
      </p:sp>
      <p:sp>
        <p:nvSpPr>
          <p:cNvPr id="5" name="Footer Placeholder 4">
            <a:extLst>
              <a:ext uri="{FF2B5EF4-FFF2-40B4-BE49-F238E27FC236}">
                <a16:creationId xmlns:a16="http://schemas.microsoft.com/office/drawing/2014/main" id="{D21BF593-D404-5213-F1D1-4CB06E95C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73EF5F-C96A-55EA-4057-CC0102A5DD70}"/>
              </a:ext>
            </a:extLst>
          </p:cNvPr>
          <p:cNvSpPr>
            <a:spLocks noGrp="1"/>
          </p:cNvSpPr>
          <p:nvPr>
            <p:ph type="sldNum" sz="quarter" idx="12"/>
          </p:nvPr>
        </p:nvSpPr>
        <p:spPr/>
        <p:txBody>
          <a:bodyPr/>
          <a:lstStyle/>
          <a:p>
            <a:fld id="{88767044-049E-5A43-89FC-A98C98DD9E2B}" type="slidenum">
              <a:rPr lang="en-US" smtClean="0"/>
              <a:t>‹#›</a:t>
            </a:fld>
            <a:endParaRPr lang="en-US"/>
          </a:p>
        </p:txBody>
      </p:sp>
    </p:spTree>
    <p:extLst>
      <p:ext uri="{BB962C8B-B14F-4D97-AF65-F5344CB8AC3E}">
        <p14:creationId xmlns:p14="http://schemas.microsoft.com/office/powerpoint/2010/main" val="151861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61EBF7-ACA6-5ACA-5528-25F0804416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FD2AAD-ED1F-CD33-70FD-DD305344B7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257ECA-4528-8049-59D4-C752CFAD447B}"/>
              </a:ext>
            </a:extLst>
          </p:cNvPr>
          <p:cNvSpPr>
            <a:spLocks noGrp="1"/>
          </p:cNvSpPr>
          <p:nvPr>
            <p:ph type="dt" sz="half" idx="10"/>
          </p:nvPr>
        </p:nvSpPr>
        <p:spPr/>
        <p:txBody>
          <a:bodyPr/>
          <a:lstStyle/>
          <a:p>
            <a:fld id="{4E642908-C9F0-1B44-A1E6-FD01FE020FA2}" type="datetime1">
              <a:rPr lang="en-US" smtClean="0"/>
              <a:t>6/4/24</a:t>
            </a:fld>
            <a:endParaRPr lang="en-US"/>
          </a:p>
        </p:txBody>
      </p:sp>
      <p:sp>
        <p:nvSpPr>
          <p:cNvPr id="5" name="Footer Placeholder 4">
            <a:extLst>
              <a:ext uri="{FF2B5EF4-FFF2-40B4-BE49-F238E27FC236}">
                <a16:creationId xmlns:a16="http://schemas.microsoft.com/office/drawing/2014/main" id="{136B917C-0A71-9D4E-C50C-B5821EB7D3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9DCFD-B612-3709-F094-55F9C96F975A}"/>
              </a:ext>
            </a:extLst>
          </p:cNvPr>
          <p:cNvSpPr>
            <a:spLocks noGrp="1"/>
          </p:cNvSpPr>
          <p:nvPr>
            <p:ph type="sldNum" sz="quarter" idx="12"/>
          </p:nvPr>
        </p:nvSpPr>
        <p:spPr/>
        <p:txBody>
          <a:bodyPr/>
          <a:lstStyle/>
          <a:p>
            <a:fld id="{88767044-049E-5A43-89FC-A98C98DD9E2B}" type="slidenum">
              <a:rPr lang="en-US" smtClean="0"/>
              <a:t>‹#›</a:t>
            </a:fld>
            <a:endParaRPr lang="en-US"/>
          </a:p>
        </p:txBody>
      </p:sp>
    </p:spTree>
    <p:extLst>
      <p:ext uri="{BB962C8B-B14F-4D97-AF65-F5344CB8AC3E}">
        <p14:creationId xmlns:p14="http://schemas.microsoft.com/office/powerpoint/2010/main" val="141025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D536-86A1-AA1F-AC9D-8C9099AF9C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47CA51-9B0E-F59D-4541-56A7CE9E47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C23469-C0CF-C1A2-53E8-528BD58A40A1}"/>
              </a:ext>
            </a:extLst>
          </p:cNvPr>
          <p:cNvSpPr>
            <a:spLocks noGrp="1"/>
          </p:cNvSpPr>
          <p:nvPr>
            <p:ph type="dt" sz="half" idx="10"/>
          </p:nvPr>
        </p:nvSpPr>
        <p:spPr/>
        <p:txBody>
          <a:bodyPr/>
          <a:lstStyle/>
          <a:p>
            <a:fld id="{F03DA550-276D-BD44-A286-60F061409E2D}" type="datetime1">
              <a:rPr lang="en-US" smtClean="0"/>
              <a:t>6/4/24</a:t>
            </a:fld>
            <a:endParaRPr lang="en-US"/>
          </a:p>
        </p:txBody>
      </p:sp>
      <p:sp>
        <p:nvSpPr>
          <p:cNvPr id="5" name="Footer Placeholder 4">
            <a:extLst>
              <a:ext uri="{FF2B5EF4-FFF2-40B4-BE49-F238E27FC236}">
                <a16:creationId xmlns:a16="http://schemas.microsoft.com/office/drawing/2014/main" id="{0B3BE804-B8D6-E182-5142-C4A9C3FAE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46E42-B7CD-9A7A-76DA-E1A55FC11A79}"/>
              </a:ext>
            </a:extLst>
          </p:cNvPr>
          <p:cNvSpPr>
            <a:spLocks noGrp="1"/>
          </p:cNvSpPr>
          <p:nvPr>
            <p:ph type="sldNum" sz="quarter" idx="12"/>
          </p:nvPr>
        </p:nvSpPr>
        <p:spPr/>
        <p:txBody>
          <a:bodyPr/>
          <a:lstStyle/>
          <a:p>
            <a:fld id="{88767044-049E-5A43-89FC-A98C98DD9E2B}" type="slidenum">
              <a:rPr lang="en-US" smtClean="0"/>
              <a:t>‹#›</a:t>
            </a:fld>
            <a:endParaRPr lang="en-US"/>
          </a:p>
        </p:txBody>
      </p:sp>
    </p:spTree>
    <p:extLst>
      <p:ext uri="{BB962C8B-B14F-4D97-AF65-F5344CB8AC3E}">
        <p14:creationId xmlns:p14="http://schemas.microsoft.com/office/powerpoint/2010/main" val="2830523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85BB6-D644-BFCB-11DA-94B047E855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835487-BFBB-768C-CF10-EDE63351D2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CB9737-7447-2BDC-C8B1-CBE9AC1DB9DF}"/>
              </a:ext>
            </a:extLst>
          </p:cNvPr>
          <p:cNvSpPr>
            <a:spLocks noGrp="1"/>
          </p:cNvSpPr>
          <p:nvPr>
            <p:ph type="dt" sz="half" idx="10"/>
          </p:nvPr>
        </p:nvSpPr>
        <p:spPr/>
        <p:txBody>
          <a:bodyPr/>
          <a:lstStyle/>
          <a:p>
            <a:fld id="{0DB14BAB-60F1-ED48-A88D-21163DF5F62E}" type="datetime1">
              <a:rPr lang="en-US" smtClean="0"/>
              <a:t>6/4/24</a:t>
            </a:fld>
            <a:endParaRPr lang="en-US"/>
          </a:p>
        </p:txBody>
      </p:sp>
      <p:sp>
        <p:nvSpPr>
          <p:cNvPr id="5" name="Footer Placeholder 4">
            <a:extLst>
              <a:ext uri="{FF2B5EF4-FFF2-40B4-BE49-F238E27FC236}">
                <a16:creationId xmlns:a16="http://schemas.microsoft.com/office/drawing/2014/main" id="{44CE4CAB-4F1F-B581-36B7-41E062AA4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6F6E0-A2D6-A040-E2D7-A650619ACFB6}"/>
              </a:ext>
            </a:extLst>
          </p:cNvPr>
          <p:cNvSpPr>
            <a:spLocks noGrp="1"/>
          </p:cNvSpPr>
          <p:nvPr>
            <p:ph type="sldNum" sz="quarter" idx="12"/>
          </p:nvPr>
        </p:nvSpPr>
        <p:spPr/>
        <p:txBody>
          <a:bodyPr/>
          <a:lstStyle/>
          <a:p>
            <a:fld id="{88767044-049E-5A43-89FC-A98C98DD9E2B}" type="slidenum">
              <a:rPr lang="en-US" smtClean="0"/>
              <a:t>‹#›</a:t>
            </a:fld>
            <a:endParaRPr lang="en-US"/>
          </a:p>
        </p:txBody>
      </p:sp>
    </p:spTree>
    <p:extLst>
      <p:ext uri="{BB962C8B-B14F-4D97-AF65-F5344CB8AC3E}">
        <p14:creationId xmlns:p14="http://schemas.microsoft.com/office/powerpoint/2010/main" val="2996971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12E80-CE40-AC1D-09BD-E3AB151C45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8B58B6-17C5-1FD3-6879-E977390E85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9AC703-0768-35A4-8B24-1C80371D4E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BC2331-5A92-E0CD-1EAD-EE8996DB76C9}"/>
              </a:ext>
            </a:extLst>
          </p:cNvPr>
          <p:cNvSpPr>
            <a:spLocks noGrp="1"/>
          </p:cNvSpPr>
          <p:nvPr>
            <p:ph type="dt" sz="half" idx="10"/>
          </p:nvPr>
        </p:nvSpPr>
        <p:spPr/>
        <p:txBody>
          <a:bodyPr/>
          <a:lstStyle/>
          <a:p>
            <a:fld id="{540A3722-3675-7B49-8C44-F73DA18091F5}" type="datetime1">
              <a:rPr lang="en-US" smtClean="0"/>
              <a:t>6/4/24</a:t>
            </a:fld>
            <a:endParaRPr lang="en-US"/>
          </a:p>
        </p:txBody>
      </p:sp>
      <p:sp>
        <p:nvSpPr>
          <p:cNvPr id="6" name="Footer Placeholder 5">
            <a:extLst>
              <a:ext uri="{FF2B5EF4-FFF2-40B4-BE49-F238E27FC236}">
                <a16:creationId xmlns:a16="http://schemas.microsoft.com/office/drawing/2014/main" id="{67E3FAFD-68FA-23CE-38F5-481F8E6535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C575A-D5F2-3079-0588-2B61FAF66089}"/>
              </a:ext>
            </a:extLst>
          </p:cNvPr>
          <p:cNvSpPr>
            <a:spLocks noGrp="1"/>
          </p:cNvSpPr>
          <p:nvPr>
            <p:ph type="sldNum" sz="quarter" idx="12"/>
          </p:nvPr>
        </p:nvSpPr>
        <p:spPr/>
        <p:txBody>
          <a:bodyPr/>
          <a:lstStyle/>
          <a:p>
            <a:fld id="{88767044-049E-5A43-89FC-A98C98DD9E2B}" type="slidenum">
              <a:rPr lang="en-US" smtClean="0"/>
              <a:t>‹#›</a:t>
            </a:fld>
            <a:endParaRPr lang="en-US"/>
          </a:p>
        </p:txBody>
      </p:sp>
    </p:spTree>
    <p:extLst>
      <p:ext uri="{BB962C8B-B14F-4D97-AF65-F5344CB8AC3E}">
        <p14:creationId xmlns:p14="http://schemas.microsoft.com/office/powerpoint/2010/main" val="1543134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16922-6483-E0DB-9098-8C55470522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F27518-5FDE-F97A-5289-419834AD64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AF13AA-C200-DB67-B8E6-7F0DEAB6B9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F305C5-59C5-849F-FB2A-FE20669EB7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CB0C9B-3D0E-8514-82EF-A5A583DA40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4F185E-20E4-B13A-DC8F-ECB2238DD5EC}"/>
              </a:ext>
            </a:extLst>
          </p:cNvPr>
          <p:cNvSpPr>
            <a:spLocks noGrp="1"/>
          </p:cNvSpPr>
          <p:nvPr>
            <p:ph type="dt" sz="half" idx="10"/>
          </p:nvPr>
        </p:nvSpPr>
        <p:spPr/>
        <p:txBody>
          <a:bodyPr/>
          <a:lstStyle/>
          <a:p>
            <a:fld id="{6287CE7E-BA70-9643-857A-39A8EC2875F8}" type="datetime1">
              <a:rPr lang="en-US" smtClean="0"/>
              <a:t>6/4/24</a:t>
            </a:fld>
            <a:endParaRPr lang="en-US"/>
          </a:p>
        </p:txBody>
      </p:sp>
      <p:sp>
        <p:nvSpPr>
          <p:cNvPr id="8" name="Footer Placeholder 7">
            <a:extLst>
              <a:ext uri="{FF2B5EF4-FFF2-40B4-BE49-F238E27FC236}">
                <a16:creationId xmlns:a16="http://schemas.microsoft.com/office/drawing/2014/main" id="{663E6088-BA33-1EE6-10CA-F938F70804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BBEF7-B5AD-2469-F108-0ADFB7D71D90}"/>
              </a:ext>
            </a:extLst>
          </p:cNvPr>
          <p:cNvSpPr>
            <a:spLocks noGrp="1"/>
          </p:cNvSpPr>
          <p:nvPr>
            <p:ph type="sldNum" sz="quarter" idx="12"/>
          </p:nvPr>
        </p:nvSpPr>
        <p:spPr/>
        <p:txBody>
          <a:bodyPr/>
          <a:lstStyle/>
          <a:p>
            <a:fld id="{88767044-049E-5A43-89FC-A98C98DD9E2B}" type="slidenum">
              <a:rPr lang="en-US" smtClean="0"/>
              <a:t>‹#›</a:t>
            </a:fld>
            <a:endParaRPr lang="en-US"/>
          </a:p>
        </p:txBody>
      </p:sp>
    </p:spTree>
    <p:extLst>
      <p:ext uri="{BB962C8B-B14F-4D97-AF65-F5344CB8AC3E}">
        <p14:creationId xmlns:p14="http://schemas.microsoft.com/office/powerpoint/2010/main" val="174495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3D4F-A761-1F29-B68D-AD40E70090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8CAAB7-D49D-9778-03BA-7247C54E6FBD}"/>
              </a:ext>
            </a:extLst>
          </p:cNvPr>
          <p:cNvSpPr>
            <a:spLocks noGrp="1"/>
          </p:cNvSpPr>
          <p:nvPr>
            <p:ph type="dt" sz="half" idx="10"/>
          </p:nvPr>
        </p:nvSpPr>
        <p:spPr/>
        <p:txBody>
          <a:bodyPr/>
          <a:lstStyle/>
          <a:p>
            <a:fld id="{90602910-784E-0948-9EB9-228CC9AA4F55}" type="datetime1">
              <a:rPr lang="en-US" smtClean="0"/>
              <a:t>6/4/24</a:t>
            </a:fld>
            <a:endParaRPr lang="en-US"/>
          </a:p>
        </p:txBody>
      </p:sp>
      <p:sp>
        <p:nvSpPr>
          <p:cNvPr id="4" name="Footer Placeholder 3">
            <a:extLst>
              <a:ext uri="{FF2B5EF4-FFF2-40B4-BE49-F238E27FC236}">
                <a16:creationId xmlns:a16="http://schemas.microsoft.com/office/drawing/2014/main" id="{CEC3DFA3-748E-D927-7178-660A6078AF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8B6126-D515-19EE-2FFB-E3EF617DF067}"/>
              </a:ext>
            </a:extLst>
          </p:cNvPr>
          <p:cNvSpPr>
            <a:spLocks noGrp="1"/>
          </p:cNvSpPr>
          <p:nvPr>
            <p:ph type="sldNum" sz="quarter" idx="12"/>
          </p:nvPr>
        </p:nvSpPr>
        <p:spPr/>
        <p:txBody>
          <a:bodyPr/>
          <a:lstStyle/>
          <a:p>
            <a:fld id="{88767044-049E-5A43-89FC-A98C98DD9E2B}" type="slidenum">
              <a:rPr lang="en-US" smtClean="0"/>
              <a:t>‹#›</a:t>
            </a:fld>
            <a:endParaRPr lang="en-US"/>
          </a:p>
        </p:txBody>
      </p:sp>
    </p:spTree>
    <p:extLst>
      <p:ext uri="{BB962C8B-B14F-4D97-AF65-F5344CB8AC3E}">
        <p14:creationId xmlns:p14="http://schemas.microsoft.com/office/powerpoint/2010/main" val="389117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A73E10-5A9F-89F8-9FEB-520E4F492E48}"/>
              </a:ext>
            </a:extLst>
          </p:cNvPr>
          <p:cNvSpPr>
            <a:spLocks noGrp="1"/>
          </p:cNvSpPr>
          <p:nvPr>
            <p:ph type="dt" sz="half" idx="10"/>
          </p:nvPr>
        </p:nvSpPr>
        <p:spPr/>
        <p:txBody>
          <a:bodyPr/>
          <a:lstStyle/>
          <a:p>
            <a:fld id="{743FA603-AC4B-2440-B854-486130402FC6}" type="datetime1">
              <a:rPr lang="en-US" smtClean="0"/>
              <a:t>6/4/24</a:t>
            </a:fld>
            <a:endParaRPr lang="en-US"/>
          </a:p>
        </p:txBody>
      </p:sp>
      <p:sp>
        <p:nvSpPr>
          <p:cNvPr id="3" name="Footer Placeholder 2">
            <a:extLst>
              <a:ext uri="{FF2B5EF4-FFF2-40B4-BE49-F238E27FC236}">
                <a16:creationId xmlns:a16="http://schemas.microsoft.com/office/drawing/2014/main" id="{10D92961-8710-406D-00CD-CF9D91B36B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77E550-ADB3-9377-C0C3-52442344BD99}"/>
              </a:ext>
            </a:extLst>
          </p:cNvPr>
          <p:cNvSpPr>
            <a:spLocks noGrp="1"/>
          </p:cNvSpPr>
          <p:nvPr>
            <p:ph type="sldNum" sz="quarter" idx="12"/>
          </p:nvPr>
        </p:nvSpPr>
        <p:spPr/>
        <p:txBody>
          <a:bodyPr/>
          <a:lstStyle/>
          <a:p>
            <a:fld id="{88767044-049E-5A43-89FC-A98C98DD9E2B}" type="slidenum">
              <a:rPr lang="en-US" smtClean="0"/>
              <a:t>‹#›</a:t>
            </a:fld>
            <a:endParaRPr lang="en-US"/>
          </a:p>
        </p:txBody>
      </p:sp>
    </p:spTree>
    <p:extLst>
      <p:ext uri="{BB962C8B-B14F-4D97-AF65-F5344CB8AC3E}">
        <p14:creationId xmlns:p14="http://schemas.microsoft.com/office/powerpoint/2010/main" val="3149318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F900-755C-9C60-4F90-A64C8F870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5AA30B-F915-3573-31FE-D1A91797B7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F446EE-66CD-16E7-D5AC-757E7DD49A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ACBF8-DD34-1023-161D-95C4C1458127}"/>
              </a:ext>
            </a:extLst>
          </p:cNvPr>
          <p:cNvSpPr>
            <a:spLocks noGrp="1"/>
          </p:cNvSpPr>
          <p:nvPr>
            <p:ph type="dt" sz="half" idx="10"/>
          </p:nvPr>
        </p:nvSpPr>
        <p:spPr/>
        <p:txBody>
          <a:bodyPr/>
          <a:lstStyle/>
          <a:p>
            <a:fld id="{5873B4D8-842A-4E4A-9E12-A29AF3A6D342}" type="datetime1">
              <a:rPr lang="en-US" smtClean="0"/>
              <a:t>6/4/24</a:t>
            </a:fld>
            <a:endParaRPr lang="en-US"/>
          </a:p>
        </p:txBody>
      </p:sp>
      <p:sp>
        <p:nvSpPr>
          <p:cNvPr id="6" name="Footer Placeholder 5">
            <a:extLst>
              <a:ext uri="{FF2B5EF4-FFF2-40B4-BE49-F238E27FC236}">
                <a16:creationId xmlns:a16="http://schemas.microsoft.com/office/drawing/2014/main" id="{595FF4DC-4D75-235F-9C5C-B8ECC7AC9D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37E4AF-184F-733E-12BE-759E48E63C2B}"/>
              </a:ext>
            </a:extLst>
          </p:cNvPr>
          <p:cNvSpPr>
            <a:spLocks noGrp="1"/>
          </p:cNvSpPr>
          <p:nvPr>
            <p:ph type="sldNum" sz="quarter" idx="12"/>
          </p:nvPr>
        </p:nvSpPr>
        <p:spPr/>
        <p:txBody>
          <a:bodyPr/>
          <a:lstStyle/>
          <a:p>
            <a:fld id="{88767044-049E-5A43-89FC-A98C98DD9E2B}" type="slidenum">
              <a:rPr lang="en-US" smtClean="0"/>
              <a:t>‹#›</a:t>
            </a:fld>
            <a:endParaRPr lang="en-US"/>
          </a:p>
        </p:txBody>
      </p:sp>
    </p:spTree>
    <p:extLst>
      <p:ext uri="{BB962C8B-B14F-4D97-AF65-F5344CB8AC3E}">
        <p14:creationId xmlns:p14="http://schemas.microsoft.com/office/powerpoint/2010/main" val="1153432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D82A0-B579-0EF6-4C34-A37CF36764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C0CD09-ED5B-B904-1683-8E22B4C9F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342505B-F7FC-961B-9632-97B2A1DCF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B32AB5-DD1D-92AF-4A5D-BECC48216C4F}"/>
              </a:ext>
            </a:extLst>
          </p:cNvPr>
          <p:cNvSpPr>
            <a:spLocks noGrp="1"/>
          </p:cNvSpPr>
          <p:nvPr>
            <p:ph type="dt" sz="half" idx="10"/>
          </p:nvPr>
        </p:nvSpPr>
        <p:spPr/>
        <p:txBody>
          <a:bodyPr/>
          <a:lstStyle/>
          <a:p>
            <a:fld id="{737B16D9-0E1E-244D-B26C-677F13334B02}" type="datetime1">
              <a:rPr lang="en-US" smtClean="0"/>
              <a:t>6/4/24</a:t>
            </a:fld>
            <a:endParaRPr lang="en-US"/>
          </a:p>
        </p:txBody>
      </p:sp>
      <p:sp>
        <p:nvSpPr>
          <p:cNvPr id="6" name="Footer Placeholder 5">
            <a:extLst>
              <a:ext uri="{FF2B5EF4-FFF2-40B4-BE49-F238E27FC236}">
                <a16:creationId xmlns:a16="http://schemas.microsoft.com/office/drawing/2014/main" id="{AF6245AA-8F9E-BF4D-DE85-401FAA0F15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5CA127-615E-3FC8-0EE9-842B8D427F5B}"/>
              </a:ext>
            </a:extLst>
          </p:cNvPr>
          <p:cNvSpPr>
            <a:spLocks noGrp="1"/>
          </p:cNvSpPr>
          <p:nvPr>
            <p:ph type="sldNum" sz="quarter" idx="12"/>
          </p:nvPr>
        </p:nvSpPr>
        <p:spPr/>
        <p:txBody>
          <a:bodyPr/>
          <a:lstStyle/>
          <a:p>
            <a:fld id="{88767044-049E-5A43-89FC-A98C98DD9E2B}" type="slidenum">
              <a:rPr lang="en-US" smtClean="0"/>
              <a:t>‹#›</a:t>
            </a:fld>
            <a:endParaRPr lang="en-US"/>
          </a:p>
        </p:txBody>
      </p:sp>
    </p:spTree>
    <p:extLst>
      <p:ext uri="{BB962C8B-B14F-4D97-AF65-F5344CB8AC3E}">
        <p14:creationId xmlns:p14="http://schemas.microsoft.com/office/powerpoint/2010/main" val="424298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E06A9D-219B-086C-ADC3-3D78271BF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7706AF-1B60-418D-04C0-A1EF3391F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CED4A-900E-6942-49B5-C051AF4513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AF0148-AD92-6441-87A4-93CE25CD1C24}" type="datetime1">
              <a:rPr lang="en-US" smtClean="0"/>
              <a:t>6/4/24</a:t>
            </a:fld>
            <a:endParaRPr lang="en-US"/>
          </a:p>
        </p:txBody>
      </p:sp>
      <p:sp>
        <p:nvSpPr>
          <p:cNvPr id="5" name="Footer Placeholder 4">
            <a:extLst>
              <a:ext uri="{FF2B5EF4-FFF2-40B4-BE49-F238E27FC236}">
                <a16:creationId xmlns:a16="http://schemas.microsoft.com/office/drawing/2014/main" id="{106DEF3A-9E83-3408-953A-86A6219FC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74AA19-F868-6D7E-BE36-029862B9BD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767044-049E-5A43-89FC-A98C98DD9E2B}" type="slidenum">
              <a:rPr lang="en-US" smtClean="0"/>
              <a:t>‹#›</a:t>
            </a:fld>
            <a:endParaRPr lang="en-US"/>
          </a:p>
        </p:txBody>
      </p:sp>
    </p:spTree>
    <p:extLst>
      <p:ext uri="{BB962C8B-B14F-4D97-AF65-F5344CB8AC3E}">
        <p14:creationId xmlns:p14="http://schemas.microsoft.com/office/powerpoint/2010/main" val="3285077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customXml" Target="../ink/ink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40FE-5399-A05E-9E0A-E83139BE594B}"/>
              </a:ext>
            </a:extLst>
          </p:cNvPr>
          <p:cNvSpPr>
            <a:spLocks noGrp="1"/>
          </p:cNvSpPr>
          <p:nvPr>
            <p:ph type="ctrTitle"/>
          </p:nvPr>
        </p:nvSpPr>
        <p:spPr>
          <a:xfrm>
            <a:off x="1565189" y="1266567"/>
            <a:ext cx="9144000" cy="2387600"/>
          </a:xfrm>
        </p:spPr>
        <p:txBody>
          <a:bodyPr>
            <a:noAutofit/>
          </a:bodyPr>
          <a:lstStyle/>
          <a:p>
            <a:r>
              <a:rPr lang="en-US" sz="4400" b="1" dirty="0"/>
              <a:t>LLAMA-ACT-R: Use Neuro-Symbolic Architecture (ACT-R) for LLM Decision Making in Manufacturing</a:t>
            </a:r>
          </a:p>
        </p:txBody>
      </p:sp>
      <p:sp>
        <p:nvSpPr>
          <p:cNvPr id="3" name="Subtitle 2">
            <a:extLst>
              <a:ext uri="{FF2B5EF4-FFF2-40B4-BE49-F238E27FC236}">
                <a16:creationId xmlns:a16="http://schemas.microsoft.com/office/drawing/2014/main" id="{381C6514-D1B9-6118-0DD0-84A800006E3B}"/>
              </a:ext>
            </a:extLst>
          </p:cNvPr>
          <p:cNvSpPr>
            <a:spLocks noGrp="1"/>
          </p:cNvSpPr>
          <p:nvPr>
            <p:ph type="subTitle" idx="1"/>
          </p:nvPr>
        </p:nvSpPr>
        <p:spPr>
          <a:xfrm>
            <a:off x="1847879" y="3724500"/>
            <a:ext cx="9144000" cy="1655762"/>
          </a:xfrm>
        </p:spPr>
        <p:txBody>
          <a:bodyPr>
            <a:normAutofit/>
          </a:bodyPr>
          <a:lstStyle/>
          <a:p>
            <a:r>
              <a:rPr lang="en-US" dirty="0"/>
              <a:t>Siyu Wu</a:t>
            </a:r>
          </a:p>
          <a:p>
            <a:r>
              <a:rPr lang="en-US" dirty="0"/>
              <a:t>Soar Workshop 2024</a:t>
            </a:r>
          </a:p>
        </p:txBody>
      </p:sp>
      <p:pic>
        <p:nvPicPr>
          <p:cNvPr id="5" name="Picture 4" descr="A diagram of a task&#10;&#10;Description automatically generated">
            <a:extLst>
              <a:ext uri="{FF2B5EF4-FFF2-40B4-BE49-F238E27FC236}">
                <a16:creationId xmlns:a16="http://schemas.microsoft.com/office/drawing/2014/main" id="{6AFDA4E8-7B30-8136-F2CB-A91729F768A6}"/>
              </a:ext>
            </a:extLst>
          </p:cNvPr>
          <p:cNvPicPr>
            <a:picLocks noChangeAspect="1"/>
          </p:cNvPicPr>
          <p:nvPr/>
        </p:nvPicPr>
        <p:blipFill>
          <a:blip r:embed="rId3"/>
          <a:stretch>
            <a:fillRect/>
          </a:stretch>
        </p:blipFill>
        <p:spPr>
          <a:xfrm>
            <a:off x="7848678" y="4310319"/>
            <a:ext cx="4159168" cy="2280552"/>
          </a:xfrm>
          <a:prstGeom prst="rect">
            <a:avLst/>
          </a:prstGeom>
        </p:spPr>
      </p:pic>
      <p:pic>
        <p:nvPicPr>
          <p:cNvPr id="9" name="Picture 8" descr="A diagram of a process&#10;&#10;Description automatically generated">
            <a:extLst>
              <a:ext uri="{FF2B5EF4-FFF2-40B4-BE49-F238E27FC236}">
                <a16:creationId xmlns:a16="http://schemas.microsoft.com/office/drawing/2014/main" id="{E318B567-38D0-5B1C-4215-273E4DF67CF4}"/>
              </a:ext>
            </a:extLst>
          </p:cNvPr>
          <p:cNvPicPr>
            <a:picLocks noChangeAspect="1"/>
          </p:cNvPicPr>
          <p:nvPr/>
        </p:nvPicPr>
        <p:blipFill>
          <a:blip r:embed="rId4"/>
          <a:stretch>
            <a:fillRect/>
          </a:stretch>
        </p:blipFill>
        <p:spPr>
          <a:xfrm>
            <a:off x="243310" y="3724500"/>
            <a:ext cx="3943749" cy="2957812"/>
          </a:xfrm>
          <a:prstGeom prst="rect">
            <a:avLst/>
          </a:prstGeom>
        </p:spPr>
      </p:pic>
      <p:pic>
        <p:nvPicPr>
          <p:cNvPr id="13" name="Picture 12" descr="A red and black text&#10;&#10;Description automatically generated">
            <a:extLst>
              <a:ext uri="{FF2B5EF4-FFF2-40B4-BE49-F238E27FC236}">
                <a16:creationId xmlns:a16="http://schemas.microsoft.com/office/drawing/2014/main" id="{59FCBA37-C56F-26C2-057E-AF00B4784879}"/>
              </a:ext>
            </a:extLst>
          </p:cNvPr>
          <p:cNvPicPr>
            <a:picLocks noChangeAspect="1"/>
          </p:cNvPicPr>
          <p:nvPr/>
        </p:nvPicPr>
        <p:blipFill>
          <a:blip r:embed="rId5"/>
          <a:stretch>
            <a:fillRect/>
          </a:stretch>
        </p:blipFill>
        <p:spPr>
          <a:xfrm>
            <a:off x="7702672" y="107138"/>
            <a:ext cx="4159168" cy="1392883"/>
          </a:xfrm>
          <a:prstGeom prst="rect">
            <a:avLst/>
          </a:prstGeom>
        </p:spPr>
      </p:pic>
      <p:pic>
        <p:nvPicPr>
          <p:cNvPr id="16" name="Picture 15">
            <a:extLst>
              <a:ext uri="{FF2B5EF4-FFF2-40B4-BE49-F238E27FC236}">
                <a16:creationId xmlns:a16="http://schemas.microsoft.com/office/drawing/2014/main" id="{AADE779E-FA4B-C54D-7FEA-2ECB5CA280D4}"/>
              </a:ext>
            </a:extLst>
          </p:cNvPr>
          <p:cNvPicPr>
            <a:picLocks noChangeAspect="1"/>
          </p:cNvPicPr>
          <p:nvPr/>
        </p:nvPicPr>
        <p:blipFill>
          <a:blip r:embed="rId6"/>
          <a:stretch>
            <a:fillRect/>
          </a:stretch>
        </p:blipFill>
        <p:spPr>
          <a:xfrm>
            <a:off x="0" y="10579"/>
            <a:ext cx="5017860" cy="1783389"/>
          </a:xfrm>
          <a:prstGeom prst="rect">
            <a:avLst/>
          </a:prstGeom>
        </p:spPr>
      </p:pic>
      <p:pic>
        <p:nvPicPr>
          <p:cNvPr id="18" name="Picture 17" descr="A factory with many cars&#10;&#10;Description automatically generated with medium confidence">
            <a:extLst>
              <a:ext uri="{FF2B5EF4-FFF2-40B4-BE49-F238E27FC236}">
                <a16:creationId xmlns:a16="http://schemas.microsoft.com/office/drawing/2014/main" id="{F132E6A4-BAB0-CB85-FAB9-ACC73D8327B9}"/>
              </a:ext>
            </a:extLst>
          </p:cNvPr>
          <p:cNvPicPr>
            <a:picLocks noChangeAspect="1"/>
          </p:cNvPicPr>
          <p:nvPr/>
        </p:nvPicPr>
        <p:blipFill>
          <a:blip r:embed="rId7"/>
          <a:stretch>
            <a:fillRect/>
          </a:stretch>
        </p:blipFill>
        <p:spPr>
          <a:xfrm>
            <a:off x="4446269" y="4589172"/>
            <a:ext cx="3143199" cy="2093140"/>
          </a:xfrm>
          <a:prstGeom prst="rect">
            <a:avLst/>
          </a:prstGeom>
        </p:spPr>
      </p:pic>
      <p:sp>
        <p:nvSpPr>
          <p:cNvPr id="4" name="Slide Number Placeholder 3">
            <a:extLst>
              <a:ext uri="{FF2B5EF4-FFF2-40B4-BE49-F238E27FC236}">
                <a16:creationId xmlns:a16="http://schemas.microsoft.com/office/drawing/2014/main" id="{A62505D2-02E2-9EDD-ECCF-FC9FC0D33EE2}"/>
              </a:ext>
            </a:extLst>
          </p:cNvPr>
          <p:cNvSpPr>
            <a:spLocks noGrp="1"/>
          </p:cNvSpPr>
          <p:nvPr>
            <p:ph type="sldNum" sz="quarter" idx="12"/>
          </p:nvPr>
        </p:nvSpPr>
        <p:spPr/>
        <p:txBody>
          <a:bodyPr/>
          <a:lstStyle/>
          <a:p>
            <a:fld id="{88767044-049E-5A43-89FC-A98C98DD9E2B}" type="slidenum">
              <a:rPr lang="en-US" smtClean="0"/>
              <a:t>1</a:t>
            </a:fld>
            <a:endParaRPr lang="en-US"/>
          </a:p>
        </p:txBody>
      </p:sp>
    </p:spTree>
    <p:extLst>
      <p:ext uri="{BB962C8B-B14F-4D97-AF65-F5344CB8AC3E}">
        <p14:creationId xmlns:p14="http://schemas.microsoft.com/office/powerpoint/2010/main" val="78040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93D9-63BC-0D35-B26E-DB322AB63CFF}"/>
              </a:ext>
            </a:extLst>
          </p:cNvPr>
          <p:cNvSpPr>
            <a:spLocks noGrp="1"/>
          </p:cNvSpPr>
          <p:nvPr>
            <p:ph type="title"/>
          </p:nvPr>
        </p:nvSpPr>
        <p:spPr/>
        <p:txBody>
          <a:bodyPr/>
          <a:lstStyle/>
          <a:p>
            <a:r>
              <a:rPr lang="en-US" dirty="0"/>
              <a:t>Proposed Contribution</a:t>
            </a:r>
          </a:p>
        </p:txBody>
      </p:sp>
      <p:sp>
        <p:nvSpPr>
          <p:cNvPr id="3" name="Content Placeholder 2">
            <a:extLst>
              <a:ext uri="{FF2B5EF4-FFF2-40B4-BE49-F238E27FC236}">
                <a16:creationId xmlns:a16="http://schemas.microsoft.com/office/drawing/2014/main" id="{2E81D039-8C80-B558-2B0F-94799AFC9902}"/>
              </a:ext>
            </a:extLst>
          </p:cNvPr>
          <p:cNvSpPr>
            <a:spLocks noGrp="1"/>
          </p:cNvSpPr>
          <p:nvPr>
            <p:ph idx="1"/>
          </p:nvPr>
        </p:nvSpPr>
        <p:spPr/>
        <p:txBody>
          <a:bodyPr>
            <a:normAutofit/>
          </a:bodyPr>
          <a:lstStyle/>
          <a:p>
            <a:pPr marL="0" indent="0">
              <a:buNone/>
            </a:pPr>
            <a:r>
              <a:rPr lang="en-US" dirty="0"/>
              <a:t>Fine-tuned language model predicts human decisions and offers learning insights, overcoming limitations of previous work by </a:t>
            </a:r>
            <a:r>
              <a:rPr lang="en-US" dirty="0" err="1"/>
              <a:t>Binz</a:t>
            </a:r>
            <a:r>
              <a:rPr lang="en-US" dirty="0"/>
              <a:t> &amp; Schulz (2024) for broader task application.</a:t>
            </a:r>
          </a:p>
        </p:txBody>
      </p:sp>
      <p:sp>
        <p:nvSpPr>
          <p:cNvPr id="4" name="Slide Number Placeholder 3">
            <a:extLst>
              <a:ext uri="{FF2B5EF4-FFF2-40B4-BE49-F238E27FC236}">
                <a16:creationId xmlns:a16="http://schemas.microsoft.com/office/drawing/2014/main" id="{25879BE2-9955-FA31-6A49-BF4E56B3146B}"/>
              </a:ext>
            </a:extLst>
          </p:cNvPr>
          <p:cNvSpPr>
            <a:spLocks noGrp="1"/>
          </p:cNvSpPr>
          <p:nvPr>
            <p:ph type="sldNum" sz="quarter" idx="12"/>
          </p:nvPr>
        </p:nvSpPr>
        <p:spPr/>
        <p:txBody>
          <a:bodyPr/>
          <a:lstStyle/>
          <a:p>
            <a:fld id="{88767044-049E-5A43-89FC-A98C98DD9E2B}" type="slidenum">
              <a:rPr lang="en-US" smtClean="0"/>
              <a:t>10</a:t>
            </a:fld>
            <a:endParaRPr lang="en-US"/>
          </a:p>
        </p:txBody>
      </p:sp>
    </p:spTree>
    <p:extLst>
      <p:ext uri="{BB962C8B-B14F-4D97-AF65-F5344CB8AC3E}">
        <p14:creationId xmlns:p14="http://schemas.microsoft.com/office/powerpoint/2010/main" val="3956741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00587-3414-0D26-BC9F-1B8FC8B57A92}"/>
              </a:ext>
            </a:extLst>
          </p:cNvPr>
          <p:cNvSpPr>
            <a:spLocks noGrp="1"/>
          </p:cNvSpPr>
          <p:nvPr>
            <p:ph type="title"/>
          </p:nvPr>
        </p:nvSpPr>
        <p:spPr/>
        <p:txBody>
          <a:bodyPr/>
          <a:lstStyle/>
          <a:p>
            <a:r>
              <a:rPr lang="en-US" dirty="0"/>
              <a:t>A USE CASE: VSM-ACT-R</a:t>
            </a:r>
          </a:p>
        </p:txBody>
      </p:sp>
      <p:sp>
        <p:nvSpPr>
          <p:cNvPr id="3" name="Content Placeholder 2">
            <a:extLst>
              <a:ext uri="{FF2B5EF4-FFF2-40B4-BE49-F238E27FC236}">
                <a16:creationId xmlns:a16="http://schemas.microsoft.com/office/drawing/2014/main" id="{43B1EAB6-84CA-4FF7-C718-DBF6B04D6533}"/>
              </a:ext>
            </a:extLst>
          </p:cNvPr>
          <p:cNvSpPr>
            <a:spLocks noGrp="1"/>
          </p:cNvSpPr>
          <p:nvPr>
            <p:ph idx="1"/>
          </p:nvPr>
        </p:nvSpPr>
        <p:spPr/>
        <p:txBody>
          <a:bodyPr/>
          <a:lstStyle/>
          <a:p>
            <a:pPr marL="514350" indent="-514350">
              <a:buFont typeface="+mj-lt"/>
              <a:buAutoNum type="arabicPeriod"/>
            </a:pPr>
            <a:r>
              <a:rPr lang="en-US" b="1" dirty="0">
                <a:solidFill>
                  <a:srgbClr val="0D0D0D"/>
                </a:solidFill>
                <a:latin typeface="Söhne"/>
              </a:rPr>
              <a:t>Using</a:t>
            </a:r>
            <a:r>
              <a:rPr lang="en-US" b="1" i="0" dirty="0">
                <a:solidFill>
                  <a:srgbClr val="0D0D0D"/>
                </a:solidFill>
                <a:effectLst/>
                <a:latin typeface="Söhne"/>
              </a:rPr>
              <a:t> Cognitive Architecture to Model Levels of Human Decision-Making Behaviors for Enhanced Production Efficiency</a:t>
            </a:r>
            <a:r>
              <a:rPr lang="en-US" b="0" i="0" dirty="0">
                <a:solidFill>
                  <a:srgbClr val="0D0D0D"/>
                </a:solidFill>
                <a:effectLst/>
                <a:latin typeface="Söhne"/>
              </a:rPr>
              <a:t>: This approach integrates CAs to simulate and model levels of decision-making processes in manufacturing (production line), encompassing error generation, learning, and strategy optimization.</a:t>
            </a:r>
          </a:p>
        </p:txBody>
      </p:sp>
      <p:sp>
        <p:nvSpPr>
          <p:cNvPr id="4" name="Slide Number Placeholder 3">
            <a:extLst>
              <a:ext uri="{FF2B5EF4-FFF2-40B4-BE49-F238E27FC236}">
                <a16:creationId xmlns:a16="http://schemas.microsoft.com/office/drawing/2014/main" id="{DC1FBA9B-D260-B243-D25A-1C5892145DA5}"/>
              </a:ext>
            </a:extLst>
          </p:cNvPr>
          <p:cNvSpPr>
            <a:spLocks noGrp="1"/>
          </p:cNvSpPr>
          <p:nvPr>
            <p:ph type="sldNum" sz="quarter" idx="12"/>
          </p:nvPr>
        </p:nvSpPr>
        <p:spPr/>
        <p:txBody>
          <a:bodyPr/>
          <a:lstStyle/>
          <a:p>
            <a:fld id="{88767044-049E-5A43-89FC-A98C98DD9E2B}" type="slidenum">
              <a:rPr lang="en-US" smtClean="0"/>
              <a:t>11</a:t>
            </a:fld>
            <a:endParaRPr lang="en-US"/>
          </a:p>
        </p:txBody>
      </p:sp>
    </p:spTree>
    <p:extLst>
      <p:ext uri="{BB962C8B-B14F-4D97-AF65-F5344CB8AC3E}">
        <p14:creationId xmlns:p14="http://schemas.microsoft.com/office/powerpoint/2010/main" val="1119677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D354-3BD5-98A1-8C5F-B8A6CD6AA833}"/>
              </a:ext>
            </a:extLst>
          </p:cNvPr>
          <p:cNvSpPr>
            <a:spLocks noGrp="1"/>
          </p:cNvSpPr>
          <p:nvPr>
            <p:ph type="title"/>
          </p:nvPr>
        </p:nvSpPr>
        <p:spPr/>
        <p:txBody>
          <a:bodyPr/>
          <a:lstStyle/>
          <a:p>
            <a:r>
              <a:rPr lang="en-US" dirty="0"/>
              <a:t>Value Stream Map</a:t>
            </a:r>
          </a:p>
        </p:txBody>
      </p:sp>
      <p:pic>
        <p:nvPicPr>
          <p:cNvPr id="4" name="Picture 3" descr="A diagram of a production control system&#10;&#10;Description automatically generated">
            <a:extLst>
              <a:ext uri="{FF2B5EF4-FFF2-40B4-BE49-F238E27FC236}">
                <a16:creationId xmlns:a16="http://schemas.microsoft.com/office/drawing/2014/main" id="{3E5DE26A-3072-95E5-6EDB-B9721B8A760F}"/>
              </a:ext>
            </a:extLst>
          </p:cNvPr>
          <p:cNvPicPr>
            <a:picLocks noChangeAspect="1"/>
          </p:cNvPicPr>
          <p:nvPr/>
        </p:nvPicPr>
        <p:blipFill>
          <a:blip r:embed="rId2"/>
          <a:stretch>
            <a:fillRect/>
          </a:stretch>
        </p:blipFill>
        <p:spPr>
          <a:xfrm>
            <a:off x="1015999" y="1390649"/>
            <a:ext cx="9537701" cy="5186125"/>
          </a:xfrm>
          <a:prstGeom prst="rect">
            <a:avLst/>
          </a:prstGeom>
        </p:spPr>
      </p:pic>
      <p:sp>
        <p:nvSpPr>
          <p:cNvPr id="5" name="Slide Number Placeholder 4">
            <a:extLst>
              <a:ext uri="{FF2B5EF4-FFF2-40B4-BE49-F238E27FC236}">
                <a16:creationId xmlns:a16="http://schemas.microsoft.com/office/drawing/2014/main" id="{506C78C5-8C80-0F57-9272-460EAFE72155}"/>
              </a:ext>
            </a:extLst>
          </p:cNvPr>
          <p:cNvSpPr>
            <a:spLocks noGrp="1"/>
          </p:cNvSpPr>
          <p:nvPr>
            <p:ph type="sldNum" sz="quarter" idx="12"/>
          </p:nvPr>
        </p:nvSpPr>
        <p:spPr/>
        <p:txBody>
          <a:bodyPr/>
          <a:lstStyle/>
          <a:p>
            <a:fld id="{88767044-049E-5A43-89FC-A98C98DD9E2B}" type="slidenum">
              <a:rPr lang="en-US" smtClean="0"/>
              <a:t>12</a:t>
            </a:fld>
            <a:endParaRPr lang="en-US"/>
          </a:p>
        </p:txBody>
      </p:sp>
    </p:spTree>
    <p:extLst>
      <p:ext uri="{BB962C8B-B14F-4D97-AF65-F5344CB8AC3E}">
        <p14:creationId xmlns:p14="http://schemas.microsoft.com/office/powerpoint/2010/main" val="3447784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24139-908B-9B12-C284-444330AA7626}"/>
              </a:ext>
            </a:extLst>
          </p:cNvPr>
          <p:cNvSpPr>
            <a:spLocks noGrp="1"/>
          </p:cNvSpPr>
          <p:nvPr>
            <p:ph type="title"/>
          </p:nvPr>
        </p:nvSpPr>
        <p:spPr/>
        <p:txBody>
          <a:bodyPr/>
          <a:lstStyle/>
          <a:p>
            <a:r>
              <a:rPr lang="en-US" dirty="0"/>
              <a:t>Process</a:t>
            </a:r>
          </a:p>
        </p:txBody>
      </p:sp>
      <p:sp>
        <p:nvSpPr>
          <p:cNvPr id="3" name="Content Placeholder 2">
            <a:extLst>
              <a:ext uri="{FF2B5EF4-FFF2-40B4-BE49-F238E27FC236}">
                <a16:creationId xmlns:a16="http://schemas.microsoft.com/office/drawing/2014/main" id="{3179164F-AC49-6FE1-CBDF-2B237C2701D8}"/>
              </a:ext>
            </a:extLst>
          </p:cNvPr>
          <p:cNvSpPr>
            <a:spLocks noGrp="1"/>
          </p:cNvSpPr>
          <p:nvPr>
            <p:ph idx="1"/>
          </p:nvPr>
        </p:nvSpPr>
        <p:spPr/>
        <p:txBody>
          <a:bodyPr/>
          <a:lstStyle/>
          <a:p>
            <a:pPr marL="514350" indent="-514350">
              <a:buFont typeface="+mj-lt"/>
              <a:buAutoNum type="arabicPeriod"/>
            </a:pPr>
            <a:r>
              <a:rPr lang="en-US" dirty="0"/>
              <a:t>Defining divisions of efficiency sectors using Value Stream Map.</a:t>
            </a:r>
          </a:p>
          <a:p>
            <a:pPr marL="514350" indent="-514350">
              <a:buFont typeface="+mj-lt"/>
              <a:buAutoNum type="arabicPeriod"/>
            </a:pPr>
            <a:r>
              <a:rPr lang="en-US" dirty="0"/>
              <a:t>Establishing constraints on production line efficiency and abstract domain centered decision-making problem.</a:t>
            </a:r>
          </a:p>
          <a:p>
            <a:pPr marL="514350" indent="-514350">
              <a:buFont typeface="+mj-lt"/>
              <a:buAutoNum type="arabicPeriod"/>
            </a:pPr>
            <a:r>
              <a:rPr lang="en-US" dirty="0"/>
              <a:t>Employing a human-centered approach to model various levels of decision-making using ACT-R.</a:t>
            </a:r>
          </a:p>
          <a:p>
            <a:pPr marL="514350" indent="-514350">
              <a:buFont typeface="+mj-lt"/>
              <a:buAutoNum type="arabicPeriod"/>
            </a:pPr>
            <a:r>
              <a:rPr lang="en-US" dirty="0"/>
              <a:t>Testing and tuning the model to mimic human learning and error-making for novice, intermediate and expert.</a:t>
            </a:r>
          </a:p>
        </p:txBody>
      </p:sp>
      <p:sp>
        <p:nvSpPr>
          <p:cNvPr id="4" name="Slide Number Placeholder 3">
            <a:extLst>
              <a:ext uri="{FF2B5EF4-FFF2-40B4-BE49-F238E27FC236}">
                <a16:creationId xmlns:a16="http://schemas.microsoft.com/office/drawing/2014/main" id="{D07A7BB5-9C0C-2225-F9C7-512626F7F894}"/>
              </a:ext>
            </a:extLst>
          </p:cNvPr>
          <p:cNvSpPr>
            <a:spLocks noGrp="1"/>
          </p:cNvSpPr>
          <p:nvPr>
            <p:ph type="sldNum" sz="quarter" idx="12"/>
          </p:nvPr>
        </p:nvSpPr>
        <p:spPr/>
        <p:txBody>
          <a:bodyPr/>
          <a:lstStyle/>
          <a:p>
            <a:fld id="{88767044-049E-5A43-89FC-A98C98DD9E2B}" type="slidenum">
              <a:rPr lang="en-US" smtClean="0"/>
              <a:t>13</a:t>
            </a:fld>
            <a:endParaRPr lang="en-US"/>
          </a:p>
        </p:txBody>
      </p:sp>
    </p:spTree>
    <p:extLst>
      <p:ext uri="{BB962C8B-B14F-4D97-AF65-F5344CB8AC3E}">
        <p14:creationId xmlns:p14="http://schemas.microsoft.com/office/powerpoint/2010/main" val="237410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F92D-0B1B-DF7D-654B-81F7F42B313C}"/>
              </a:ext>
            </a:extLst>
          </p:cNvPr>
          <p:cNvSpPr>
            <a:spLocks noGrp="1"/>
          </p:cNvSpPr>
          <p:nvPr>
            <p:ph type="title"/>
          </p:nvPr>
        </p:nvSpPr>
        <p:spPr/>
        <p:txBody>
          <a:bodyPr/>
          <a:lstStyle/>
          <a:p>
            <a:r>
              <a:rPr lang="en-US" dirty="0"/>
              <a:t>Decision-making problem abstraction and formulation</a:t>
            </a:r>
          </a:p>
        </p:txBody>
      </p:sp>
      <p:sp>
        <p:nvSpPr>
          <p:cNvPr id="3" name="Content Placeholder 2">
            <a:extLst>
              <a:ext uri="{FF2B5EF4-FFF2-40B4-BE49-F238E27FC236}">
                <a16:creationId xmlns:a16="http://schemas.microsoft.com/office/drawing/2014/main" id="{DC57A53B-2BB4-BAC6-5724-A734A0F28628}"/>
              </a:ext>
            </a:extLst>
          </p:cNvPr>
          <p:cNvSpPr>
            <a:spLocks noGrp="1"/>
          </p:cNvSpPr>
          <p:nvPr>
            <p:ph idx="1"/>
          </p:nvPr>
        </p:nvSpPr>
        <p:spPr/>
        <p:txBody>
          <a:bodyPr>
            <a:normAutofit lnSpcReduction="10000"/>
          </a:bodyPr>
          <a:lstStyle/>
          <a:p>
            <a:pPr marL="0" indent="0" rtl="0">
              <a:spcBef>
                <a:spcPts val="0"/>
              </a:spcBef>
              <a:spcAft>
                <a:spcPts val="0"/>
              </a:spcAft>
              <a:buNone/>
            </a:pPr>
            <a:endParaRPr lang="en-US" sz="2400" b="0" i="0" u="none" strike="noStrike" dirty="0">
              <a:solidFill>
                <a:srgbClr val="1F1F1F"/>
              </a:solidFill>
              <a:effectLst/>
              <a:latin typeface="Calibri" panose="020F0502020204030204" pitchFamily="34" charset="0"/>
            </a:endParaRPr>
          </a:p>
          <a:p>
            <a:pPr marL="0" indent="0" rtl="0">
              <a:spcBef>
                <a:spcPts val="0"/>
              </a:spcBef>
              <a:spcAft>
                <a:spcPts val="0"/>
              </a:spcAft>
              <a:buNone/>
            </a:pPr>
            <a:r>
              <a:rPr lang="en-US" sz="2400" b="0" i="0" u="none" strike="noStrike" dirty="0">
                <a:solidFill>
                  <a:srgbClr val="1F1F1F"/>
                </a:solidFill>
                <a:effectLst/>
                <a:latin typeface="Calibri" panose="020F0502020204030204" pitchFamily="34" charset="0"/>
              </a:rPr>
              <a:t>With a focus on maintaining stable output as the target for the Bosch plant and by examining the structure of the Value Stream Map (VSM), we develop a decision-making problem that balances increasing time efficiency on the assembly line with maintaining stable output.</a:t>
            </a:r>
          </a:p>
          <a:p>
            <a:pPr marL="0" indent="0" rtl="0">
              <a:spcBef>
                <a:spcPts val="0"/>
              </a:spcBef>
              <a:spcAft>
                <a:spcPts val="0"/>
              </a:spcAft>
              <a:buNone/>
            </a:pPr>
            <a:endParaRPr lang="en-US" sz="2400" b="0" dirty="0">
              <a:effectLst/>
            </a:endParaRPr>
          </a:p>
          <a:p>
            <a:pPr marL="0" indent="0" rtl="0">
              <a:spcBef>
                <a:spcPts val="0"/>
              </a:spcBef>
              <a:spcAft>
                <a:spcPts val="0"/>
              </a:spcAft>
              <a:buNone/>
            </a:pPr>
            <a:r>
              <a:rPr lang="en-US" b="0" dirty="0">
                <a:effectLst/>
              </a:rPr>
              <a:t>“</a:t>
            </a:r>
            <a:r>
              <a:rPr lang="en-US" sz="2800" b="0" i="0" u="none" strike="noStrike" dirty="0">
                <a:solidFill>
                  <a:srgbClr val="1F1F1F"/>
                </a:solidFill>
                <a:effectLst/>
                <a:latin typeface="Calibri" panose="020F0502020204030204" pitchFamily="34" charset="0"/>
              </a:rPr>
              <a:t>Our manufacturing line has two sections with potential defect sources: pre-assembly and assembly. Pre-assembly takes 40 seconds with an OEE (Overall Equipment Effectiveness) rate of 88%, while assembly takes 44 seconds with an OEE rate of 80.1%. To reduce total assembly time by 4 seconds, we need to identify which section can be shortened with minimal defect increase. There are two options: reduce pre-assembly time or reduce assembly time.”</a:t>
            </a:r>
            <a:endParaRPr lang="en-US" b="0" dirty="0">
              <a:effectLst/>
            </a:endParaRPr>
          </a:p>
        </p:txBody>
      </p:sp>
      <p:sp>
        <p:nvSpPr>
          <p:cNvPr id="4" name="Slide Number Placeholder 3">
            <a:extLst>
              <a:ext uri="{FF2B5EF4-FFF2-40B4-BE49-F238E27FC236}">
                <a16:creationId xmlns:a16="http://schemas.microsoft.com/office/drawing/2014/main" id="{6F4F3656-E692-F2AE-7BD5-6393DB3CFEEE}"/>
              </a:ext>
            </a:extLst>
          </p:cNvPr>
          <p:cNvSpPr>
            <a:spLocks noGrp="1"/>
          </p:cNvSpPr>
          <p:nvPr>
            <p:ph type="sldNum" sz="quarter" idx="12"/>
          </p:nvPr>
        </p:nvSpPr>
        <p:spPr/>
        <p:txBody>
          <a:bodyPr/>
          <a:lstStyle/>
          <a:p>
            <a:fld id="{88767044-049E-5A43-89FC-A98C98DD9E2B}" type="slidenum">
              <a:rPr lang="en-US" smtClean="0"/>
              <a:t>14</a:t>
            </a:fld>
            <a:endParaRPr lang="en-US"/>
          </a:p>
        </p:txBody>
      </p:sp>
    </p:spTree>
    <p:extLst>
      <p:ext uri="{BB962C8B-B14F-4D97-AF65-F5344CB8AC3E}">
        <p14:creationId xmlns:p14="http://schemas.microsoft.com/office/powerpoint/2010/main" val="2123103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C638-EDC2-32DB-A7F3-96558B8528C9}"/>
              </a:ext>
            </a:extLst>
          </p:cNvPr>
          <p:cNvSpPr>
            <a:spLocks noGrp="1"/>
          </p:cNvSpPr>
          <p:nvPr>
            <p:ph type="title"/>
          </p:nvPr>
        </p:nvSpPr>
        <p:spPr>
          <a:xfrm>
            <a:off x="1037968" y="86497"/>
            <a:ext cx="10301416" cy="1555418"/>
          </a:xfrm>
        </p:spPr>
        <p:txBody>
          <a:bodyPr>
            <a:normAutofit/>
          </a:bodyPr>
          <a:lstStyle/>
          <a:p>
            <a:r>
              <a:rPr lang="en-US" dirty="0"/>
              <a:t>Used human-centered approach to develop different expertise levels of decision-making</a:t>
            </a:r>
          </a:p>
        </p:txBody>
      </p:sp>
      <p:sp>
        <p:nvSpPr>
          <p:cNvPr id="3" name="Content Placeholder 2">
            <a:extLst>
              <a:ext uri="{FF2B5EF4-FFF2-40B4-BE49-F238E27FC236}">
                <a16:creationId xmlns:a16="http://schemas.microsoft.com/office/drawing/2014/main" id="{2FF022DF-7F81-6E29-D5B9-4767C5F2A5D6}"/>
              </a:ext>
            </a:extLst>
          </p:cNvPr>
          <p:cNvSpPr>
            <a:spLocks noGrp="1"/>
          </p:cNvSpPr>
          <p:nvPr>
            <p:ph idx="1"/>
          </p:nvPr>
        </p:nvSpPr>
        <p:spPr/>
        <p:txBody>
          <a:bodyPr>
            <a:normAutofit/>
          </a:bodyPr>
          <a:lstStyle/>
          <a:p>
            <a:pPr marL="514350" indent="-514350">
              <a:buFont typeface="+mj-lt"/>
              <a:buAutoNum type="arabicPeriod"/>
            </a:pPr>
            <a:r>
              <a:rPr lang="en-US" dirty="0"/>
              <a:t>The process begins by interviewing plant managers at Bosch USA to understand the complex decision-making challenges they face daily.</a:t>
            </a:r>
          </a:p>
          <a:p>
            <a:pPr marL="514350" indent="-514350">
              <a:buFont typeface="+mj-lt"/>
              <a:buAutoNum type="arabicPeriod"/>
            </a:pPr>
            <a:r>
              <a:rPr lang="en-US" dirty="0"/>
              <a:t>Their insights, combined with a VSM tailored to their specific plant system, are used to enhance production time efficiency at a Bosch plant.</a:t>
            </a:r>
          </a:p>
          <a:p>
            <a:pPr marL="514350" indent="-514350">
              <a:buFont typeface="+mj-lt"/>
              <a:buAutoNum type="arabicPeriod"/>
            </a:pPr>
            <a:r>
              <a:rPr lang="en-US" dirty="0"/>
              <a:t>The model possesses capabilities across a variety of production efficiency decision-making rationales. It can perform tasks using decision-making algorithms observed from human subjects and incorporate personas representing a range of expertise levels, from novice to expert.</a:t>
            </a:r>
          </a:p>
        </p:txBody>
      </p:sp>
      <p:sp>
        <p:nvSpPr>
          <p:cNvPr id="4" name="Slide Number Placeholder 3">
            <a:extLst>
              <a:ext uri="{FF2B5EF4-FFF2-40B4-BE49-F238E27FC236}">
                <a16:creationId xmlns:a16="http://schemas.microsoft.com/office/drawing/2014/main" id="{2257B8A9-B231-A748-B871-F0BF26832D7C}"/>
              </a:ext>
            </a:extLst>
          </p:cNvPr>
          <p:cNvSpPr>
            <a:spLocks noGrp="1"/>
          </p:cNvSpPr>
          <p:nvPr>
            <p:ph type="sldNum" sz="quarter" idx="12"/>
          </p:nvPr>
        </p:nvSpPr>
        <p:spPr/>
        <p:txBody>
          <a:bodyPr/>
          <a:lstStyle/>
          <a:p>
            <a:fld id="{88767044-049E-5A43-89FC-A98C98DD9E2B}" type="slidenum">
              <a:rPr lang="en-US" smtClean="0"/>
              <a:t>15</a:t>
            </a:fld>
            <a:endParaRPr lang="en-US"/>
          </a:p>
        </p:txBody>
      </p:sp>
    </p:spTree>
    <p:extLst>
      <p:ext uri="{BB962C8B-B14F-4D97-AF65-F5344CB8AC3E}">
        <p14:creationId xmlns:p14="http://schemas.microsoft.com/office/powerpoint/2010/main" val="2465141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42832-0F1E-B2BA-D1D8-AC4DD86528B8}"/>
              </a:ext>
            </a:extLst>
          </p:cNvPr>
          <p:cNvSpPr>
            <a:spLocks noGrp="1"/>
          </p:cNvSpPr>
          <p:nvPr>
            <p:ph type="title"/>
          </p:nvPr>
        </p:nvSpPr>
        <p:spPr/>
        <p:txBody>
          <a:bodyPr/>
          <a:lstStyle/>
          <a:p>
            <a:r>
              <a:rPr lang="en-US" dirty="0"/>
              <a:t>Level of Expertise Mechanism in VSM-ACT-R</a:t>
            </a:r>
          </a:p>
        </p:txBody>
      </p:sp>
      <p:pic>
        <p:nvPicPr>
          <p:cNvPr id="5" name="Content Placeholder 4" descr="A diagram of a process&#10;&#10;Description automatically generated">
            <a:extLst>
              <a:ext uri="{FF2B5EF4-FFF2-40B4-BE49-F238E27FC236}">
                <a16:creationId xmlns:a16="http://schemas.microsoft.com/office/drawing/2014/main" id="{45A9DFF4-02F4-A277-5CB8-1BF9BFB39123}"/>
              </a:ext>
            </a:extLst>
          </p:cNvPr>
          <p:cNvPicPr>
            <a:picLocks noGrp="1" noChangeAspect="1"/>
          </p:cNvPicPr>
          <p:nvPr>
            <p:ph idx="1"/>
          </p:nvPr>
        </p:nvPicPr>
        <p:blipFill>
          <a:blip r:embed="rId2"/>
          <a:stretch>
            <a:fillRect/>
          </a:stretch>
        </p:blipFill>
        <p:spPr>
          <a:xfrm>
            <a:off x="2077993" y="1421027"/>
            <a:ext cx="7249298" cy="5436973"/>
          </a:xfr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F52B36C-ECB2-6416-D155-E55C20918D3A}"/>
                  </a:ext>
                </a:extLst>
              </p14:cNvPr>
              <p14:cNvContentPartPr/>
              <p14:nvPr/>
            </p14:nvContentPartPr>
            <p14:xfrm>
              <a:off x="5981338" y="2739062"/>
              <a:ext cx="115560" cy="121680"/>
            </p14:xfrm>
          </p:contentPart>
        </mc:Choice>
        <mc:Fallback xmlns="">
          <p:pic>
            <p:nvPicPr>
              <p:cNvPr id="3" name="Ink 2">
                <a:extLst>
                  <a:ext uri="{FF2B5EF4-FFF2-40B4-BE49-F238E27FC236}">
                    <a16:creationId xmlns:a16="http://schemas.microsoft.com/office/drawing/2014/main" id="{CF52B36C-ECB2-6416-D155-E55C20918D3A}"/>
                  </a:ext>
                </a:extLst>
              </p:cNvPr>
              <p:cNvPicPr/>
              <p:nvPr/>
            </p:nvPicPr>
            <p:blipFill>
              <a:blip r:embed="rId4"/>
              <a:stretch>
                <a:fillRect/>
              </a:stretch>
            </p:blipFill>
            <p:spPr>
              <a:xfrm>
                <a:off x="5972698" y="2730062"/>
                <a:ext cx="1332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B660FCE1-26C0-F200-621D-3E9FCD1EEBA5}"/>
                  </a:ext>
                </a:extLst>
              </p14:cNvPr>
              <p14:cNvContentPartPr/>
              <p14:nvPr/>
            </p14:nvContentPartPr>
            <p14:xfrm>
              <a:off x="6160978" y="2836982"/>
              <a:ext cx="77760" cy="114480"/>
            </p14:xfrm>
          </p:contentPart>
        </mc:Choice>
        <mc:Fallback xmlns="">
          <p:pic>
            <p:nvPicPr>
              <p:cNvPr id="4" name="Ink 3">
                <a:extLst>
                  <a:ext uri="{FF2B5EF4-FFF2-40B4-BE49-F238E27FC236}">
                    <a16:creationId xmlns:a16="http://schemas.microsoft.com/office/drawing/2014/main" id="{B660FCE1-26C0-F200-621D-3E9FCD1EEBA5}"/>
                  </a:ext>
                </a:extLst>
              </p:cNvPr>
              <p:cNvPicPr/>
              <p:nvPr/>
            </p:nvPicPr>
            <p:blipFill>
              <a:blip r:embed="rId6"/>
              <a:stretch>
                <a:fillRect/>
              </a:stretch>
            </p:blipFill>
            <p:spPr>
              <a:xfrm>
                <a:off x="6152338" y="2827982"/>
                <a:ext cx="95400" cy="132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C7221C02-E4C0-F543-CF82-394897DE02F6}"/>
                  </a:ext>
                </a:extLst>
              </p14:cNvPr>
              <p14:cNvContentPartPr/>
              <p14:nvPr/>
            </p14:nvContentPartPr>
            <p14:xfrm>
              <a:off x="6341541" y="2855301"/>
              <a:ext cx="114120" cy="149040"/>
            </p14:xfrm>
          </p:contentPart>
        </mc:Choice>
        <mc:Fallback xmlns="">
          <p:pic>
            <p:nvPicPr>
              <p:cNvPr id="7" name="Ink 6">
                <a:extLst>
                  <a:ext uri="{FF2B5EF4-FFF2-40B4-BE49-F238E27FC236}">
                    <a16:creationId xmlns:a16="http://schemas.microsoft.com/office/drawing/2014/main" id="{C7221C02-E4C0-F543-CF82-394897DE02F6}"/>
                  </a:ext>
                </a:extLst>
              </p:cNvPr>
              <p:cNvPicPr/>
              <p:nvPr/>
            </p:nvPicPr>
            <p:blipFill>
              <a:blip r:embed="rId8"/>
              <a:stretch>
                <a:fillRect/>
              </a:stretch>
            </p:blipFill>
            <p:spPr>
              <a:xfrm>
                <a:off x="6332541" y="2846661"/>
                <a:ext cx="131760" cy="166680"/>
              </a:xfrm>
              <a:prstGeom prst="rect">
                <a:avLst/>
              </a:prstGeom>
            </p:spPr>
          </p:pic>
        </mc:Fallback>
      </mc:AlternateContent>
      <p:sp>
        <p:nvSpPr>
          <p:cNvPr id="6" name="Slide Number Placeholder 5">
            <a:extLst>
              <a:ext uri="{FF2B5EF4-FFF2-40B4-BE49-F238E27FC236}">
                <a16:creationId xmlns:a16="http://schemas.microsoft.com/office/drawing/2014/main" id="{5A8D7A92-7A67-1D29-3791-251CEE2DDAAA}"/>
              </a:ext>
            </a:extLst>
          </p:cNvPr>
          <p:cNvSpPr>
            <a:spLocks noGrp="1"/>
          </p:cNvSpPr>
          <p:nvPr>
            <p:ph type="sldNum" sz="quarter" idx="12"/>
          </p:nvPr>
        </p:nvSpPr>
        <p:spPr/>
        <p:txBody>
          <a:bodyPr/>
          <a:lstStyle/>
          <a:p>
            <a:fld id="{88767044-049E-5A43-89FC-A98C98DD9E2B}" type="slidenum">
              <a:rPr lang="en-US" smtClean="0"/>
              <a:t>16</a:t>
            </a:fld>
            <a:endParaRPr lang="en-US"/>
          </a:p>
        </p:txBody>
      </p:sp>
    </p:spTree>
    <p:extLst>
      <p:ext uri="{BB962C8B-B14F-4D97-AF65-F5344CB8AC3E}">
        <p14:creationId xmlns:p14="http://schemas.microsoft.com/office/powerpoint/2010/main" val="161588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process flow&#10;&#10;Description automatically generated">
            <a:extLst>
              <a:ext uri="{FF2B5EF4-FFF2-40B4-BE49-F238E27FC236}">
                <a16:creationId xmlns:a16="http://schemas.microsoft.com/office/drawing/2014/main" id="{70F46A71-CAEC-B506-BC1C-B74A4639AF1F}"/>
              </a:ext>
            </a:extLst>
          </p:cNvPr>
          <p:cNvPicPr>
            <a:picLocks noGrp="1" noChangeAspect="1"/>
          </p:cNvPicPr>
          <p:nvPr>
            <p:ph idx="1"/>
          </p:nvPr>
        </p:nvPicPr>
        <p:blipFill>
          <a:blip r:embed="rId2"/>
          <a:stretch>
            <a:fillRect/>
          </a:stretch>
        </p:blipFill>
        <p:spPr>
          <a:xfrm>
            <a:off x="172849" y="231422"/>
            <a:ext cx="7686945" cy="6395156"/>
          </a:xfrm>
        </p:spPr>
      </p:pic>
      <p:sp>
        <p:nvSpPr>
          <p:cNvPr id="8" name="TextBox 7">
            <a:extLst>
              <a:ext uri="{FF2B5EF4-FFF2-40B4-BE49-F238E27FC236}">
                <a16:creationId xmlns:a16="http://schemas.microsoft.com/office/drawing/2014/main" id="{ED30EE10-FBD1-B5B6-6150-DABE96FF1D28}"/>
              </a:ext>
            </a:extLst>
          </p:cNvPr>
          <p:cNvSpPr txBox="1"/>
          <p:nvPr/>
        </p:nvSpPr>
        <p:spPr>
          <a:xfrm>
            <a:off x="7631288" y="553156"/>
            <a:ext cx="4252511" cy="369332"/>
          </a:xfrm>
          <a:prstGeom prst="rect">
            <a:avLst/>
          </a:prstGeom>
          <a:noFill/>
        </p:spPr>
        <p:txBody>
          <a:bodyPr wrap="none" rtlCol="0">
            <a:spAutoFit/>
          </a:bodyPr>
          <a:lstStyle/>
          <a:p>
            <a:r>
              <a:rPr lang="en-US" dirty="0"/>
              <a:t>https://</a:t>
            </a:r>
            <a:r>
              <a:rPr lang="en-US" dirty="0" err="1"/>
              <a:t>github.com</a:t>
            </a:r>
            <a:r>
              <a:rPr lang="en-US" dirty="0"/>
              <a:t>/SiyuWu528/VSM-ACT-R</a:t>
            </a:r>
          </a:p>
        </p:txBody>
      </p:sp>
      <p:sp>
        <p:nvSpPr>
          <p:cNvPr id="2" name="Slide Number Placeholder 1">
            <a:extLst>
              <a:ext uri="{FF2B5EF4-FFF2-40B4-BE49-F238E27FC236}">
                <a16:creationId xmlns:a16="http://schemas.microsoft.com/office/drawing/2014/main" id="{23E6D38F-19BD-01AF-99E0-535DEA4BC7D4}"/>
              </a:ext>
            </a:extLst>
          </p:cNvPr>
          <p:cNvSpPr>
            <a:spLocks noGrp="1"/>
          </p:cNvSpPr>
          <p:nvPr>
            <p:ph type="sldNum" sz="quarter" idx="12"/>
          </p:nvPr>
        </p:nvSpPr>
        <p:spPr/>
        <p:txBody>
          <a:bodyPr/>
          <a:lstStyle/>
          <a:p>
            <a:fld id="{88767044-049E-5A43-89FC-A98C98DD9E2B}" type="slidenum">
              <a:rPr lang="en-US" smtClean="0"/>
              <a:t>17</a:t>
            </a:fld>
            <a:endParaRPr lang="en-US"/>
          </a:p>
        </p:txBody>
      </p:sp>
    </p:spTree>
    <p:extLst>
      <p:ext uri="{BB962C8B-B14F-4D97-AF65-F5344CB8AC3E}">
        <p14:creationId xmlns:p14="http://schemas.microsoft.com/office/powerpoint/2010/main" val="2337884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1988-AE41-6781-4D46-4A4C3B9D5F69}"/>
              </a:ext>
            </a:extLst>
          </p:cNvPr>
          <p:cNvSpPr>
            <a:spLocks noGrp="1"/>
          </p:cNvSpPr>
          <p:nvPr>
            <p:ph type="title"/>
          </p:nvPr>
        </p:nvSpPr>
        <p:spPr/>
        <p:txBody>
          <a:bodyPr/>
          <a:lstStyle/>
          <a:p>
            <a:r>
              <a:rPr lang="en-US" dirty="0"/>
              <a:t>Output</a:t>
            </a:r>
          </a:p>
        </p:txBody>
      </p:sp>
      <p:pic>
        <p:nvPicPr>
          <p:cNvPr id="5" name="Content Placeholder 4" descr="A screenshot of a computer program&#10;&#10;Description automatically generated">
            <a:extLst>
              <a:ext uri="{FF2B5EF4-FFF2-40B4-BE49-F238E27FC236}">
                <a16:creationId xmlns:a16="http://schemas.microsoft.com/office/drawing/2014/main" id="{59B6A2ED-6465-F29A-74E6-8E6B13B8EE52}"/>
              </a:ext>
            </a:extLst>
          </p:cNvPr>
          <p:cNvPicPr>
            <a:picLocks noGrp="1" noChangeAspect="1"/>
          </p:cNvPicPr>
          <p:nvPr>
            <p:ph idx="1"/>
          </p:nvPr>
        </p:nvPicPr>
        <p:blipFill>
          <a:blip r:embed="rId2"/>
          <a:stretch>
            <a:fillRect/>
          </a:stretch>
        </p:blipFill>
        <p:spPr>
          <a:xfrm>
            <a:off x="1215938" y="1825625"/>
            <a:ext cx="9760124" cy="4351338"/>
          </a:xfrm>
        </p:spPr>
      </p:pic>
      <p:sp>
        <p:nvSpPr>
          <p:cNvPr id="3" name="Slide Number Placeholder 2">
            <a:extLst>
              <a:ext uri="{FF2B5EF4-FFF2-40B4-BE49-F238E27FC236}">
                <a16:creationId xmlns:a16="http://schemas.microsoft.com/office/drawing/2014/main" id="{7BCD882A-13FE-C32D-23D1-E3DD31406073}"/>
              </a:ext>
            </a:extLst>
          </p:cNvPr>
          <p:cNvSpPr>
            <a:spLocks noGrp="1"/>
          </p:cNvSpPr>
          <p:nvPr>
            <p:ph type="sldNum" sz="quarter" idx="12"/>
          </p:nvPr>
        </p:nvSpPr>
        <p:spPr/>
        <p:txBody>
          <a:bodyPr/>
          <a:lstStyle/>
          <a:p>
            <a:fld id="{88767044-049E-5A43-89FC-A98C98DD9E2B}" type="slidenum">
              <a:rPr lang="en-US" smtClean="0"/>
              <a:t>18</a:t>
            </a:fld>
            <a:endParaRPr lang="en-US"/>
          </a:p>
        </p:txBody>
      </p:sp>
    </p:spTree>
    <p:extLst>
      <p:ext uri="{BB962C8B-B14F-4D97-AF65-F5344CB8AC3E}">
        <p14:creationId xmlns:p14="http://schemas.microsoft.com/office/powerpoint/2010/main" val="3328581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0E171-085E-585A-C1FD-24D082DD9AAE}"/>
              </a:ext>
            </a:extLst>
          </p:cNvPr>
          <p:cNvSpPr>
            <a:spLocks noGrp="1"/>
          </p:cNvSpPr>
          <p:nvPr>
            <p:ph type="title"/>
          </p:nvPr>
        </p:nvSpPr>
        <p:spPr/>
        <p:txBody>
          <a:bodyPr/>
          <a:lstStyle/>
          <a:p>
            <a:r>
              <a:rPr lang="en-US" dirty="0"/>
              <a:t>Learning Rate</a:t>
            </a:r>
          </a:p>
        </p:txBody>
      </p:sp>
      <p:pic>
        <p:nvPicPr>
          <p:cNvPr id="5" name="Content Placeholder 4">
            <a:extLst>
              <a:ext uri="{FF2B5EF4-FFF2-40B4-BE49-F238E27FC236}">
                <a16:creationId xmlns:a16="http://schemas.microsoft.com/office/drawing/2014/main" id="{4E127AAC-E2CF-8801-525A-529F25C4EFB6}"/>
              </a:ext>
            </a:extLst>
          </p:cNvPr>
          <p:cNvPicPr>
            <a:picLocks noGrp="1" noChangeAspect="1"/>
          </p:cNvPicPr>
          <p:nvPr>
            <p:ph idx="1"/>
          </p:nvPr>
        </p:nvPicPr>
        <p:blipFill>
          <a:blip r:embed="rId2"/>
          <a:stretch>
            <a:fillRect/>
          </a:stretch>
        </p:blipFill>
        <p:spPr>
          <a:xfrm>
            <a:off x="1944431" y="1690688"/>
            <a:ext cx="6421384" cy="3831328"/>
          </a:xfrm>
        </p:spPr>
      </p:pic>
      <p:sp>
        <p:nvSpPr>
          <p:cNvPr id="3" name="Slide Number Placeholder 2">
            <a:extLst>
              <a:ext uri="{FF2B5EF4-FFF2-40B4-BE49-F238E27FC236}">
                <a16:creationId xmlns:a16="http://schemas.microsoft.com/office/drawing/2014/main" id="{9761939F-6467-D3E2-12D5-5B11E8D5617E}"/>
              </a:ext>
            </a:extLst>
          </p:cNvPr>
          <p:cNvSpPr>
            <a:spLocks noGrp="1"/>
          </p:cNvSpPr>
          <p:nvPr>
            <p:ph type="sldNum" sz="quarter" idx="12"/>
          </p:nvPr>
        </p:nvSpPr>
        <p:spPr/>
        <p:txBody>
          <a:bodyPr/>
          <a:lstStyle/>
          <a:p>
            <a:fld id="{88767044-049E-5A43-89FC-A98C98DD9E2B}" type="slidenum">
              <a:rPr lang="en-US" smtClean="0"/>
              <a:t>19</a:t>
            </a:fld>
            <a:endParaRPr lang="en-US"/>
          </a:p>
        </p:txBody>
      </p:sp>
    </p:spTree>
    <p:extLst>
      <p:ext uri="{BB962C8B-B14F-4D97-AF65-F5344CB8AC3E}">
        <p14:creationId xmlns:p14="http://schemas.microsoft.com/office/powerpoint/2010/main" val="321780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ABC78-0FA0-CF18-A757-7A218E87DCE4}"/>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1486F69E-821B-FB97-6083-8C445D67B429}"/>
              </a:ext>
            </a:extLst>
          </p:cNvPr>
          <p:cNvSpPr>
            <a:spLocks noGrp="1"/>
          </p:cNvSpPr>
          <p:nvPr>
            <p:ph idx="1"/>
          </p:nvPr>
        </p:nvSpPr>
        <p:spPr/>
        <p:txBody>
          <a:bodyPr>
            <a:normAutofit fontScale="92500" lnSpcReduction="20000"/>
          </a:bodyPr>
          <a:lstStyle/>
          <a:p>
            <a:pPr marL="0" indent="0">
              <a:buNone/>
            </a:pPr>
            <a:r>
              <a:rPr lang="en-GB" sz="2800" dirty="0">
                <a:effectLst/>
              </a:rPr>
              <a:t>🟨</a:t>
            </a:r>
            <a:r>
              <a:rPr lang="en-US" sz="2800" dirty="0">
                <a:effectLst/>
              </a:rPr>
              <a:t> </a:t>
            </a:r>
            <a:r>
              <a:rPr lang="en-US" sz="2800" dirty="0" err="1">
                <a:effectLst/>
              </a:rPr>
              <a:t>Binz</a:t>
            </a:r>
            <a:r>
              <a:rPr lang="en-US" sz="2800" dirty="0">
                <a:effectLst/>
              </a:rPr>
              <a:t>, M., &amp; Schulz, E.(2024) </a:t>
            </a:r>
            <a:r>
              <a:rPr lang="en-US" sz="2800" dirty="0"/>
              <a:t>Turning large language models into cognitive models, ICLR.</a:t>
            </a:r>
          </a:p>
          <a:p>
            <a:pPr marL="0" indent="0">
              <a:buNone/>
            </a:pPr>
            <a:r>
              <a:rPr lang="en-GB" sz="2800" dirty="0">
                <a:effectLst/>
              </a:rPr>
              <a:t>🟨 </a:t>
            </a:r>
            <a:r>
              <a:rPr lang="en-US" sz="2800" dirty="0"/>
              <a:t>Ritter, F. E., </a:t>
            </a:r>
            <a:r>
              <a:rPr lang="en-US" sz="2800" dirty="0" err="1"/>
              <a:t>Tehranchi</a:t>
            </a:r>
            <a:r>
              <a:rPr lang="en-US" sz="2800" dirty="0"/>
              <a:t>, F., &amp; </a:t>
            </a:r>
            <a:r>
              <a:rPr lang="en-US" sz="2800" dirty="0" err="1"/>
              <a:t>Oury</a:t>
            </a:r>
            <a:r>
              <a:rPr lang="en-US" sz="2800" dirty="0"/>
              <a:t>, J. D. (2019). ACT-R: A cognitive architecture for modeling cognition. </a:t>
            </a:r>
            <a:r>
              <a:rPr lang="en-US" sz="2800" i="1" dirty="0"/>
              <a:t>Wiley Interdisciplinary Reviews: Cognitive Science</a:t>
            </a:r>
            <a:r>
              <a:rPr lang="en-US" sz="2800" dirty="0"/>
              <a:t>, 10(3), Paper e1488.</a:t>
            </a:r>
          </a:p>
          <a:p>
            <a:pPr marL="0" indent="0">
              <a:buNone/>
            </a:pPr>
            <a:r>
              <a:rPr lang="en-GB" sz="2800" dirty="0">
                <a:effectLst/>
              </a:rPr>
              <a:t>📘</a:t>
            </a:r>
            <a:r>
              <a:rPr lang="en-US" sz="2800" dirty="0">
                <a:effectLst/>
              </a:rPr>
              <a:t> Wu, S., Bagherzadeh, A., Ritter, F., </a:t>
            </a:r>
            <a:r>
              <a:rPr lang="en-US" sz="2800" dirty="0" err="1">
                <a:effectLst/>
              </a:rPr>
              <a:t>Tehranchi</a:t>
            </a:r>
            <a:r>
              <a:rPr lang="en-US" sz="2800" dirty="0">
                <a:effectLst/>
              </a:rPr>
              <a:t>, F. (2023, Sep) Cognition Models Bake-off: Lessons Learned from Creating Long-Running Cognitive Models. </a:t>
            </a:r>
            <a:r>
              <a:rPr lang="en-US" sz="2800" i="1" dirty="0">
                <a:effectLst/>
              </a:rPr>
              <a:t>Poster in proceedings 16th International Conference on Social Computing, Behavioral-Cultural Modeling &amp; Prediction and Behavior Representation in Modeling and Simulation (SBP-BRIMs)</a:t>
            </a:r>
          </a:p>
          <a:p>
            <a:pPr marL="0" indent="0" algn="l" rtl="0">
              <a:buNone/>
            </a:pPr>
            <a:r>
              <a:rPr lang="en-GB" sz="2800" dirty="0">
                <a:effectLst/>
              </a:rPr>
              <a:t>📘</a:t>
            </a:r>
            <a:r>
              <a:rPr lang="en-US" sz="2800" dirty="0">
                <a:effectLst/>
              </a:rPr>
              <a:t> </a:t>
            </a:r>
            <a:r>
              <a:rPr lang="en-US" dirty="0"/>
              <a:t>Wu, S., Giles, C. L., &amp; Ritter, F. E.(2024) LLAMA-ACT-R, a neuro-symbolic architecture (ACT-R) for LLM decision making. In Poster presented in Annual Ethical AI Symposium. University of Michigan Institute for Data Science.</a:t>
            </a:r>
            <a:endParaRPr lang="en-US" sz="2800" i="1" dirty="0">
              <a:effectLst/>
            </a:endParaRPr>
          </a:p>
          <a:p>
            <a:pPr marL="0" indent="0">
              <a:buNone/>
            </a:pPr>
            <a:endParaRPr lang="en-US" sz="2800" dirty="0"/>
          </a:p>
          <a:p>
            <a:endParaRPr lang="en-US" dirty="0"/>
          </a:p>
        </p:txBody>
      </p:sp>
      <p:sp>
        <p:nvSpPr>
          <p:cNvPr id="4" name="Slide Number Placeholder 3">
            <a:extLst>
              <a:ext uri="{FF2B5EF4-FFF2-40B4-BE49-F238E27FC236}">
                <a16:creationId xmlns:a16="http://schemas.microsoft.com/office/drawing/2014/main" id="{6EEA45E0-6D97-015E-1CBF-1B69D46D2E4B}"/>
              </a:ext>
            </a:extLst>
          </p:cNvPr>
          <p:cNvSpPr>
            <a:spLocks noGrp="1"/>
          </p:cNvSpPr>
          <p:nvPr>
            <p:ph type="sldNum" sz="quarter" idx="12"/>
          </p:nvPr>
        </p:nvSpPr>
        <p:spPr/>
        <p:txBody>
          <a:bodyPr/>
          <a:lstStyle/>
          <a:p>
            <a:fld id="{88767044-049E-5A43-89FC-A98C98DD9E2B}" type="slidenum">
              <a:rPr lang="en-US" smtClean="0"/>
              <a:t>2</a:t>
            </a:fld>
            <a:endParaRPr lang="en-US"/>
          </a:p>
        </p:txBody>
      </p:sp>
    </p:spTree>
    <p:extLst>
      <p:ext uri="{BB962C8B-B14F-4D97-AF65-F5344CB8AC3E}">
        <p14:creationId xmlns:p14="http://schemas.microsoft.com/office/powerpoint/2010/main" val="1419672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C7CC-3395-762D-4492-ADD8C2275A09}"/>
              </a:ext>
            </a:extLst>
          </p:cNvPr>
          <p:cNvSpPr>
            <a:spLocks noGrp="1"/>
          </p:cNvSpPr>
          <p:nvPr>
            <p:ph type="title"/>
          </p:nvPr>
        </p:nvSpPr>
        <p:spPr/>
        <p:txBody>
          <a:bodyPr/>
          <a:lstStyle/>
          <a:p>
            <a:r>
              <a:rPr lang="en-US" dirty="0"/>
              <a:t>Individual Difference</a:t>
            </a:r>
          </a:p>
        </p:txBody>
      </p:sp>
      <p:pic>
        <p:nvPicPr>
          <p:cNvPr id="5" name="Content Placeholder 4" descr="A screenshot of a computer&#10;&#10;Description automatically generated">
            <a:extLst>
              <a:ext uri="{FF2B5EF4-FFF2-40B4-BE49-F238E27FC236}">
                <a16:creationId xmlns:a16="http://schemas.microsoft.com/office/drawing/2014/main" id="{AD3192CD-0102-E322-8281-E5EC9F590F8F}"/>
              </a:ext>
            </a:extLst>
          </p:cNvPr>
          <p:cNvPicPr>
            <a:picLocks noGrp="1" noChangeAspect="1"/>
          </p:cNvPicPr>
          <p:nvPr>
            <p:ph idx="1"/>
          </p:nvPr>
        </p:nvPicPr>
        <p:blipFill>
          <a:blip r:embed="rId2"/>
          <a:stretch>
            <a:fillRect/>
          </a:stretch>
        </p:blipFill>
        <p:spPr>
          <a:xfrm>
            <a:off x="2686050" y="2235994"/>
            <a:ext cx="6819900" cy="3530600"/>
          </a:xfrm>
        </p:spPr>
      </p:pic>
      <p:sp>
        <p:nvSpPr>
          <p:cNvPr id="3" name="Slide Number Placeholder 2">
            <a:extLst>
              <a:ext uri="{FF2B5EF4-FFF2-40B4-BE49-F238E27FC236}">
                <a16:creationId xmlns:a16="http://schemas.microsoft.com/office/drawing/2014/main" id="{6C6DCBBB-0D65-A399-1880-DDE79502C235}"/>
              </a:ext>
            </a:extLst>
          </p:cNvPr>
          <p:cNvSpPr>
            <a:spLocks noGrp="1"/>
          </p:cNvSpPr>
          <p:nvPr>
            <p:ph type="sldNum" sz="quarter" idx="12"/>
          </p:nvPr>
        </p:nvSpPr>
        <p:spPr/>
        <p:txBody>
          <a:bodyPr/>
          <a:lstStyle/>
          <a:p>
            <a:fld id="{88767044-049E-5A43-89FC-A98C98DD9E2B}" type="slidenum">
              <a:rPr lang="en-US" smtClean="0"/>
              <a:t>20</a:t>
            </a:fld>
            <a:endParaRPr lang="en-US"/>
          </a:p>
        </p:txBody>
      </p:sp>
    </p:spTree>
    <p:extLst>
      <p:ext uri="{BB962C8B-B14F-4D97-AF65-F5344CB8AC3E}">
        <p14:creationId xmlns:p14="http://schemas.microsoft.com/office/powerpoint/2010/main" val="1644692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0438-DC16-0921-96B6-78A22EFFDACB}"/>
              </a:ext>
            </a:extLst>
          </p:cNvPr>
          <p:cNvSpPr>
            <a:spLocks noGrp="1"/>
          </p:cNvSpPr>
          <p:nvPr>
            <p:ph type="title"/>
          </p:nvPr>
        </p:nvSpPr>
        <p:spPr/>
        <p:txBody>
          <a:bodyPr/>
          <a:lstStyle/>
          <a:p>
            <a:r>
              <a:rPr lang="en-US" dirty="0"/>
              <a:t>Learning progress</a:t>
            </a:r>
          </a:p>
        </p:txBody>
      </p:sp>
      <p:pic>
        <p:nvPicPr>
          <p:cNvPr id="5" name="Content Placeholder 4" descr="A screenshot of a computer&#10;&#10;Description automatically generated">
            <a:extLst>
              <a:ext uri="{FF2B5EF4-FFF2-40B4-BE49-F238E27FC236}">
                <a16:creationId xmlns:a16="http://schemas.microsoft.com/office/drawing/2014/main" id="{28FA68EB-C117-FDFC-3710-E6BB7C2DF78B}"/>
              </a:ext>
            </a:extLst>
          </p:cNvPr>
          <p:cNvPicPr>
            <a:picLocks noGrp="1" noChangeAspect="1"/>
          </p:cNvPicPr>
          <p:nvPr>
            <p:ph idx="1"/>
          </p:nvPr>
        </p:nvPicPr>
        <p:blipFill>
          <a:blip r:embed="rId2"/>
          <a:stretch>
            <a:fillRect/>
          </a:stretch>
        </p:blipFill>
        <p:spPr>
          <a:xfrm>
            <a:off x="1600200" y="2096294"/>
            <a:ext cx="8991600" cy="3810000"/>
          </a:xfrm>
        </p:spPr>
      </p:pic>
      <p:sp>
        <p:nvSpPr>
          <p:cNvPr id="3" name="Slide Number Placeholder 2">
            <a:extLst>
              <a:ext uri="{FF2B5EF4-FFF2-40B4-BE49-F238E27FC236}">
                <a16:creationId xmlns:a16="http://schemas.microsoft.com/office/drawing/2014/main" id="{4638B334-75F6-21DB-B55D-A2CFDCF2276E}"/>
              </a:ext>
            </a:extLst>
          </p:cNvPr>
          <p:cNvSpPr>
            <a:spLocks noGrp="1"/>
          </p:cNvSpPr>
          <p:nvPr>
            <p:ph type="sldNum" sz="quarter" idx="12"/>
          </p:nvPr>
        </p:nvSpPr>
        <p:spPr/>
        <p:txBody>
          <a:bodyPr/>
          <a:lstStyle/>
          <a:p>
            <a:fld id="{88767044-049E-5A43-89FC-A98C98DD9E2B}" type="slidenum">
              <a:rPr lang="en-US" smtClean="0"/>
              <a:t>21</a:t>
            </a:fld>
            <a:endParaRPr lang="en-US"/>
          </a:p>
        </p:txBody>
      </p:sp>
    </p:spTree>
    <p:extLst>
      <p:ext uri="{BB962C8B-B14F-4D97-AF65-F5344CB8AC3E}">
        <p14:creationId xmlns:p14="http://schemas.microsoft.com/office/powerpoint/2010/main" val="1213349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8510-5492-514C-8814-D91B8FBFCF66}"/>
              </a:ext>
            </a:extLst>
          </p:cNvPr>
          <p:cNvSpPr>
            <a:spLocks noGrp="1"/>
          </p:cNvSpPr>
          <p:nvPr>
            <p:ph type="title"/>
          </p:nvPr>
        </p:nvSpPr>
        <p:spPr/>
        <p:txBody>
          <a:bodyPr/>
          <a:lstStyle/>
          <a:p>
            <a:r>
              <a:rPr lang="en-US" dirty="0"/>
              <a:t>What’s next</a:t>
            </a:r>
          </a:p>
        </p:txBody>
      </p:sp>
      <p:pic>
        <p:nvPicPr>
          <p:cNvPr id="4" name="Content Placeholder 4" descr="A diagram of a task&#10;&#10;Description automatically generated">
            <a:extLst>
              <a:ext uri="{FF2B5EF4-FFF2-40B4-BE49-F238E27FC236}">
                <a16:creationId xmlns:a16="http://schemas.microsoft.com/office/drawing/2014/main" id="{664FA514-84A4-08B9-21A9-8EB91E73B2FF}"/>
              </a:ext>
            </a:extLst>
          </p:cNvPr>
          <p:cNvPicPr>
            <a:picLocks noGrp="1" noChangeAspect="1"/>
          </p:cNvPicPr>
          <p:nvPr>
            <p:ph idx="1"/>
          </p:nvPr>
        </p:nvPicPr>
        <p:blipFill>
          <a:blip r:embed="rId2"/>
          <a:stretch>
            <a:fillRect/>
          </a:stretch>
        </p:blipFill>
        <p:spPr>
          <a:xfrm>
            <a:off x="1422728" y="1605396"/>
            <a:ext cx="8695047" cy="4767662"/>
          </a:xfrm>
        </p:spPr>
      </p:pic>
      <p:sp>
        <p:nvSpPr>
          <p:cNvPr id="3" name="Slide Number Placeholder 2">
            <a:extLst>
              <a:ext uri="{FF2B5EF4-FFF2-40B4-BE49-F238E27FC236}">
                <a16:creationId xmlns:a16="http://schemas.microsoft.com/office/drawing/2014/main" id="{07FBDB8D-F77E-449F-DB38-31F6130A175C}"/>
              </a:ext>
            </a:extLst>
          </p:cNvPr>
          <p:cNvSpPr>
            <a:spLocks noGrp="1"/>
          </p:cNvSpPr>
          <p:nvPr>
            <p:ph type="sldNum" sz="quarter" idx="12"/>
          </p:nvPr>
        </p:nvSpPr>
        <p:spPr/>
        <p:txBody>
          <a:bodyPr/>
          <a:lstStyle/>
          <a:p>
            <a:fld id="{88767044-049E-5A43-89FC-A98C98DD9E2B}" type="slidenum">
              <a:rPr lang="en-US" smtClean="0"/>
              <a:t>22</a:t>
            </a:fld>
            <a:endParaRPr lang="en-US"/>
          </a:p>
        </p:txBody>
      </p:sp>
    </p:spTree>
    <p:extLst>
      <p:ext uri="{BB962C8B-B14F-4D97-AF65-F5344CB8AC3E}">
        <p14:creationId xmlns:p14="http://schemas.microsoft.com/office/powerpoint/2010/main" val="78453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61A47-6567-71A7-C100-E0549E756AFE}"/>
              </a:ext>
            </a:extLst>
          </p:cNvPr>
          <p:cNvSpPr>
            <a:spLocks noGrp="1"/>
          </p:cNvSpPr>
          <p:nvPr>
            <p:ph type="title"/>
          </p:nvPr>
        </p:nvSpPr>
        <p:spPr/>
        <p:txBody>
          <a:bodyPr/>
          <a:lstStyle/>
          <a:p>
            <a:r>
              <a:rPr lang="en-US" dirty="0"/>
              <a:t>Contribution</a:t>
            </a:r>
          </a:p>
        </p:txBody>
      </p:sp>
      <p:sp>
        <p:nvSpPr>
          <p:cNvPr id="3" name="Content Placeholder 2">
            <a:extLst>
              <a:ext uri="{FF2B5EF4-FFF2-40B4-BE49-F238E27FC236}">
                <a16:creationId xmlns:a16="http://schemas.microsoft.com/office/drawing/2014/main" id="{E384C329-BCF2-10B9-C45E-724DD880543D}"/>
              </a:ext>
            </a:extLst>
          </p:cNvPr>
          <p:cNvSpPr>
            <a:spLocks noGrp="1"/>
          </p:cNvSpPr>
          <p:nvPr>
            <p:ph idx="1"/>
          </p:nvPr>
        </p:nvSpPr>
        <p:spPr/>
        <p:txBody>
          <a:bodyPr/>
          <a:lstStyle/>
          <a:p>
            <a:r>
              <a:rPr lang="en-US" dirty="0"/>
              <a:t>The VSM-ACT-R model is a neural-symbolic cognitive model designed to optimize time reduction in the assembly sectors of the production line. </a:t>
            </a:r>
          </a:p>
          <a:p>
            <a:r>
              <a:rPr lang="en-US" dirty="0">
                <a:solidFill>
                  <a:schemeClr val="accent1"/>
                </a:solidFill>
              </a:rPr>
              <a:t>The deployment of LLAMA-ACT-R enables LLMs to become a customized tool for plant decision-makers to request decision-making assistance, as well as a learning tool that mimics the observed learning and error-making in the same domain.</a:t>
            </a:r>
          </a:p>
        </p:txBody>
      </p:sp>
      <p:sp>
        <p:nvSpPr>
          <p:cNvPr id="4" name="Slide Number Placeholder 3">
            <a:extLst>
              <a:ext uri="{FF2B5EF4-FFF2-40B4-BE49-F238E27FC236}">
                <a16:creationId xmlns:a16="http://schemas.microsoft.com/office/drawing/2014/main" id="{3EAAB00C-D95E-5F12-A31E-7887DEA723ED}"/>
              </a:ext>
            </a:extLst>
          </p:cNvPr>
          <p:cNvSpPr>
            <a:spLocks noGrp="1"/>
          </p:cNvSpPr>
          <p:nvPr>
            <p:ph type="sldNum" sz="quarter" idx="12"/>
          </p:nvPr>
        </p:nvSpPr>
        <p:spPr/>
        <p:txBody>
          <a:bodyPr/>
          <a:lstStyle/>
          <a:p>
            <a:fld id="{88767044-049E-5A43-89FC-A98C98DD9E2B}" type="slidenum">
              <a:rPr lang="en-US" smtClean="0"/>
              <a:t>23</a:t>
            </a:fld>
            <a:endParaRPr lang="en-US"/>
          </a:p>
        </p:txBody>
      </p:sp>
    </p:spTree>
    <p:extLst>
      <p:ext uri="{BB962C8B-B14F-4D97-AF65-F5344CB8AC3E}">
        <p14:creationId xmlns:p14="http://schemas.microsoft.com/office/powerpoint/2010/main" val="3128688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3933-EDB7-9DC5-F8F6-7DC0A708410D}"/>
              </a:ext>
            </a:extLst>
          </p:cNvPr>
          <p:cNvSpPr>
            <a:spLocks noGrp="1"/>
          </p:cNvSpPr>
          <p:nvPr>
            <p:ph type="title"/>
          </p:nvPr>
        </p:nvSpPr>
        <p:spPr>
          <a:xfrm>
            <a:off x="6585857" y="669924"/>
            <a:ext cx="4470070" cy="1143041"/>
          </a:xfrm>
        </p:spPr>
        <p:txBody>
          <a:bodyPr/>
          <a:lstStyle/>
          <a:p>
            <a:r>
              <a:rPr lang="en-US" dirty="0"/>
              <a:t>Further work</a:t>
            </a:r>
          </a:p>
        </p:txBody>
      </p:sp>
      <p:sp>
        <p:nvSpPr>
          <p:cNvPr id="3" name="Content Placeholder 2">
            <a:extLst>
              <a:ext uri="{FF2B5EF4-FFF2-40B4-BE49-F238E27FC236}">
                <a16:creationId xmlns:a16="http://schemas.microsoft.com/office/drawing/2014/main" id="{DBEE7E29-E0EF-0746-BF4E-B1343B13A2EC}"/>
              </a:ext>
            </a:extLst>
          </p:cNvPr>
          <p:cNvSpPr>
            <a:spLocks noGrp="1"/>
          </p:cNvSpPr>
          <p:nvPr>
            <p:ph idx="1"/>
          </p:nvPr>
        </p:nvSpPr>
        <p:spPr>
          <a:xfrm>
            <a:off x="6635117" y="1836738"/>
            <a:ext cx="4636325" cy="4351338"/>
          </a:xfrm>
        </p:spPr>
        <p:txBody>
          <a:bodyPr/>
          <a:lstStyle/>
          <a:p>
            <a:r>
              <a:rPr lang="en-US" dirty="0"/>
              <a:t>Data collection </a:t>
            </a:r>
          </a:p>
          <a:p>
            <a:r>
              <a:rPr lang="en-US" dirty="0"/>
              <a:t>Fine tune Llama</a:t>
            </a:r>
          </a:p>
        </p:txBody>
      </p:sp>
      <p:sp>
        <p:nvSpPr>
          <p:cNvPr id="4" name="Title 1">
            <a:extLst>
              <a:ext uri="{FF2B5EF4-FFF2-40B4-BE49-F238E27FC236}">
                <a16:creationId xmlns:a16="http://schemas.microsoft.com/office/drawing/2014/main" id="{D8047410-2475-DA07-EE09-26BA1CC74C3F}"/>
              </a:ext>
            </a:extLst>
          </p:cNvPr>
          <p:cNvSpPr txBox="1">
            <a:spLocks/>
          </p:cNvSpPr>
          <p:nvPr/>
        </p:nvSpPr>
        <p:spPr>
          <a:xfrm>
            <a:off x="6664623" y="2857479"/>
            <a:ext cx="4470070" cy="11430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Coal</a:t>
            </a:r>
          </a:p>
        </p:txBody>
      </p:sp>
      <p:sp>
        <p:nvSpPr>
          <p:cNvPr id="7" name="Content Placeholder 2">
            <a:extLst>
              <a:ext uri="{FF2B5EF4-FFF2-40B4-BE49-F238E27FC236}">
                <a16:creationId xmlns:a16="http://schemas.microsoft.com/office/drawing/2014/main" id="{ACE8B43F-90D0-2993-59E4-31CFC29E1AC6}"/>
              </a:ext>
            </a:extLst>
          </p:cNvPr>
          <p:cNvSpPr txBox="1">
            <a:spLocks/>
          </p:cNvSpPr>
          <p:nvPr/>
        </p:nvSpPr>
        <p:spPr>
          <a:xfrm>
            <a:off x="970514" y="3816744"/>
            <a:ext cx="46363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Leverage CAs strength to build better LLMs through a novel integration strategy.</a:t>
            </a:r>
          </a:p>
        </p:txBody>
      </p:sp>
      <p:sp>
        <p:nvSpPr>
          <p:cNvPr id="9" name="Title 1">
            <a:extLst>
              <a:ext uri="{FF2B5EF4-FFF2-40B4-BE49-F238E27FC236}">
                <a16:creationId xmlns:a16="http://schemas.microsoft.com/office/drawing/2014/main" id="{20F8544A-6CD5-9AD6-3A80-510631A582A6}"/>
              </a:ext>
            </a:extLst>
          </p:cNvPr>
          <p:cNvSpPr txBox="1">
            <a:spLocks/>
          </p:cNvSpPr>
          <p:nvPr/>
        </p:nvSpPr>
        <p:spPr>
          <a:xfrm>
            <a:off x="1143000" y="669925"/>
            <a:ext cx="4470070" cy="11430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Completed</a:t>
            </a:r>
          </a:p>
        </p:txBody>
      </p:sp>
      <p:sp>
        <p:nvSpPr>
          <p:cNvPr id="12" name="Content Placeholder 2">
            <a:extLst>
              <a:ext uri="{FF2B5EF4-FFF2-40B4-BE49-F238E27FC236}">
                <a16:creationId xmlns:a16="http://schemas.microsoft.com/office/drawing/2014/main" id="{5E673E41-FF83-FEB5-B87D-CBE8E4DD3C99}"/>
              </a:ext>
            </a:extLst>
          </p:cNvPr>
          <p:cNvSpPr txBox="1">
            <a:spLocks/>
          </p:cNvSpPr>
          <p:nvPr/>
        </p:nvSpPr>
        <p:spPr>
          <a:xfrm>
            <a:off x="1143000" y="2130425"/>
            <a:ext cx="46363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VSM-ACT-R built</a:t>
            </a:r>
          </a:p>
        </p:txBody>
      </p:sp>
      <p:sp>
        <p:nvSpPr>
          <p:cNvPr id="14" name="Title 1">
            <a:extLst>
              <a:ext uri="{FF2B5EF4-FFF2-40B4-BE49-F238E27FC236}">
                <a16:creationId xmlns:a16="http://schemas.microsoft.com/office/drawing/2014/main" id="{B1B9755C-24AD-D884-70E0-050360474C65}"/>
              </a:ext>
            </a:extLst>
          </p:cNvPr>
          <p:cNvSpPr txBox="1">
            <a:spLocks/>
          </p:cNvSpPr>
          <p:nvPr/>
        </p:nvSpPr>
        <p:spPr>
          <a:xfrm>
            <a:off x="1309255" y="2826103"/>
            <a:ext cx="4470070" cy="11430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Nuggets</a:t>
            </a:r>
          </a:p>
        </p:txBody>
      </p:sp>
      <p:sp>
        <p:nvSpPr>
          <p:cNvPr id="16" name="Content Placeholder 2">
            <a:extLst>
              <a:ext uri="{FF2B5EF4-FFF2-40B4-BE49-F238E27FC236}">
                <a16:creationId xmlns:a16="http://schemas.microsoft.com/office/drawing/2014/main" id="{43174417-B205-6F9C-769D-692DDAD0D906}"/>
              </a:ext>
            </a:extLst>
          </p:cNvPr>
          <p:cNvSpPr txBox="1">
            <a:spLocks/>
          </p:cNvSpPr>
          <p:nvPr/>
        </p:nvSpPr>
        <p:spPr>
          <a:xfrm>
            <a:off x="6517686" y="3969144"/>
            <a:ext cx="46363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 funding after summer</a:t>
            </a:r>
          </a:p>
        </p:txBody>
      </p:sp>
      <p:sp>
        <p:nvSpPr>
          <p:cNvPr id="5" name="Slide Number Placeholder 4">
            <a:extLst>
              <a:ext uri="{FF2B5EF4-FFF2-40B4-BE49-F238E27FC236}">
                <a16:creationId xmlns:a16="http://schemas.microsoft.com/office/drawing/2014/main" id="{12D0E8BB-22A9-90FB-5D61-67765E66A1C4}"/>
              </a:ext>
            </a:extLst>
          </p:cNvPr>
          <p:cNvSpPr>
            <a:spLocks noGrp="1"/>
          </p:cNvSpPr>
          <p:nvPr>
            <p:ph type="sldNum" sz="quarter" idx="12"/>
          </p:nvPr>
        </p:nvSpPr>
        <p:spPr/>
        <p:txBody>
          <a:bodyPr/>
          <a:lstStyle/>
          <a:p>
            <a:fld id="{88767044-049E-5A43-89FC-A98C98DD9E2B}" type="slidenum">
              <a:rPr lang="en-US" smtClean="0"/>
              <a:t>24</a:t>
            </a:fld>
            <a:endParaRPr lang="en-US"/>
          </a:p>
        </p:txBody>
      </p:sp>
    </p:spTree>
    <p:extLst>
      <p:ext uri="{BB962C8B-B14F-4D97-AF65-F5344CB8AC3E}">
        <p14:creationId xmlns:p14="http://schemas.microsoft.com/office/powerpoint/2010/main" val="1925393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878CF-D5BC-4A51-5154-6A6641DC61D8}"/>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1D34AEAF-79DB-B0BC-EB61-EBB85D1F4371}"/>
              </a:ext>
            </a:extLst>
          </p:cNvPr>
          <p:cNvSpPr>
            <a:spLocks noGrp="1"/>
          </p:cNvSpPr>
          <p:nvPr>
            <p:ph idx="1"/>
          </p:nvPr>
        </p:nvSpPr>
        <p:spPr/>
        <p:txBody>
          <a:bodyPr/>
          <a:lstStyle/>
          <a:p>
            <a:r>
              <a:rPr lang="en-US" dirty="0"/>
              <a:t>Dan Bothell for VSM-ACT-R help</a:t>
            </a:r>
          </a:p>
          <a:p>
            <a:r>
              <a:rPr lang="en-US" dirty="0"/>
              <a:t>Thank my collaborators and mentors Frank E Ritter, C Lee Giles, Alessandro </a:t>
            </a:r>
            <a:r>
              <a:rPr lang="en-US" dirty="0" err="1"/>
              <a:t>Oltramari</a:t>
            </a:r>
            <a:r>
              <a:rPr lang="en-US" dirty="0"/>
              <a:t> from PSU and Bosch</a:t>
            </a:r>
          </a:p>
        </p:txBody>
      </p:sp>
      <p:sp>
        <p:nvSpPr>
          <p:cNvPr id="4" name="Slide Number Placeholder 3">
            <a:extLst>
              <a:ext uri="{FF2B5EF4-FFF2-40B4-BE49-F238E27FC236}">
                <a16:creationId xmlns:a16="http://schemas.microsoft.com/office/drawing/2014/main" id="{B04574EF-0A57-7EEB-96F1-B2C40351DFF5}"/>
              </a:ext>
            </a:extLst>
          </p:cNvPr>
          <p:cNvSpPr>
            <a:spLocks noGrp="1"/>
          </p:cNvSpPr>
          <p:nvPr>
            <p:ph type="sldNum" sz="quarter" idx="12"/>
          </p:nvPr>
        </p:nvSpPr>
        <p:spPr/>
        <p:txBody>
          <a:bodyPr/>
          <a:lstStyle/>
          <a:p>
            <a:fld id="{88767044-049E-5A43-89FC-A98C98DD9E2B}" type="slidenum">
              <a:rPr lang="en-US" smtClean="0"/>
              <a:t>25</a:t>
            </a:fld>
            <a:endParaRPr lang="en-US"/>
          </a:p>
        </p:txBody>
      </p:sp>
    </p:spTree>
    <p:extLst>
      <p:ext uri="{BB962C8B-B14F-4D97-AF65-F5344CB8AC3E}">
        <p14:creationId xmlns:p14="http://schemas.microsoft.com/office/powerpoint/2010/main" val="35741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D760C-1C87-C135-EA4E-2D0436DA37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8618923-83E2-99A7-68A7-BE7F6DA07212}"/>
              </a:ext>
            </a:extLst>
          </p:cNvPr>
          <p:cNvSpPr>
            <a:spLocks noGrp="1"/>
          </p:cNvSpPr>
          <p:nvPr>
            <p:ph idx="1"/>
          </p:nvPr>
        </p:nvSpPr>
        <p:spPr/>
        <p:txBody>
          <a:bodyPr>
            <a:normAutofit/>
          </a:bodyPr>
          <a:lstStyle/>
          <a:p>
            <a:pPr marL="514350" indent="-514350">
              <a:buFont typeface="+mj-lt"/>
              <a:buAutoNum type="arabicPeriod"/>
            </a:pPr>
            <a:r>
              <a:rPr lang="en-US" sz="2800" b="0" i="0" dirty="0">
                <a:solidFill>
                  <a:srgbClr val="0D0D0D"/>
                </a:solidFill>
                <a:effectLst/>
                <a:latin typeface="Söhne"/>
              </a:rPr>
              <a:t>LLMs tend to use shortcuts and can</a:t>
            </a:r>
            <a:r>
              <a:rPr lang="en-US" sz="2800" dirty="0">
                <a:solidFill>
                  <a:srgbClr val="0D0D0D"/>
                </a:solidFill>
                <a:latin typeface="Söhne"/>
              </a:rPr>
              <a:t>not</a:t>
            </a:r>
            <a:r>
              <a:rPr lang="en-US" sz="2800" b="0" i="0" dirty="0">
                <a:solidFill>
                  <a:srgbClr val="0D0D0D"/>
                </a:solidFill>
                <a:effectLst/>
                <a:latin typeface="Söhne"/>
              </a:rPr>
              <a:t> remember past interactions. </a:t>
            </a:r>
            <a:r>
              <a:rPr lang="en-US" dirty="0">
                <a:solidFill>
                  <a:srgbClr val="0D0D0D"/>
                </a:solidFill>
                <a:latin typeface="Söhne"/>
              </a:rPr>
              <a:t>L</a:t>
            </a:r>
            <a:r>
              <a:rPr lang="en-US" sz="2800" b="0" i="0" dirty="0">
                <a:solidFill>
                  <a:srgbClr val="0D0D0D"/>
                </a:solidFill>
                <a:effectLst/>
                <a:latin typeface="Söhne"/>
              </a:rPr>
              <a:t>imit their ability to improve over time unlike humans</a:t>
            </a:r>
          </a:p>
          <a:p>
            <a:pPr marL="514350" indent="-514350">
              <a:buFont typeface="+mj-lt"/>
              <a:buAutoNum type="arabicPeriod"/>
            </a:pPr>
            <a:r>
              <a:rPr lang="en-US" i="0" dirty="0">
                <a:solidFill>
                  <a:srgbClr val="0D0D0D"/>
                </a:solidFill>
                <a:effectLst/>
                <a:latin typeface="Söhne"/>
              </a:rPr>
              <a:t>Decision-Making in the Era of Industry 4.0: Complex and Challenging</a:t>
            </a:r>
          </a:p>
          <a:p>
            <a:pPr marL="514350" indent="-514350">
              <a:buFont typeface="+mj-lt"/>
              <a:buAutoNum type="arabicPeriod"/>
            </a:pPr>
            <a:r>
              <a:rPr lang="en-US" dirty="0"/>
              <a:t>Language models in domain-specific decision-making Q&amp;A suffer from:</a:t>
            </a:r>
          </a:p>
          <a:p>
            <a:pPr lvl="1"/>
            <a:r>
              <a:rPr lang="en-US" dirty="0"/>
              <a:t>Inaccurate and irrelevant context.</a:t>
            </a:r>
          </a:p>
          <a:p>
            <a:pPr lvl="1"/>
            <a:r>
              <a:rPr lang="en-US" dirty="0"/>
              <a:t>No memory, leading to inconsistent and unhuman like responses trajectory</a:t>
            </a:r>
          </a:p>
          <a:p>
            <a:endParaRPr lang="en-US" i="0" dirty="0">
              <a:solidFill>
                <a:srgbClr val="0D0D0D"/>
              </a:solidFill>
              <a:effectLst/>
              <a:latin typeface="Söhne"/>
            </a:endParaRPr>
          </a:p>
          <a:p>
            <a:endParaRPr lang="en-US" sz="2800" b="0" i="0" dirty="0">
              <a:solidFill>
                <a:srgbClr val="0D0D0D"/>
              </a:solidFill>
              <a:effectLst/>
              <a:latin typeface="Söhne"/>
            </a:endParaRPr>
          </a:p>
          <a:p>
            <a:endParaRPr lang="en-US" dirty="0"/>
          </a:p>
        </p:txBody>
      </p:sp>
      <p:sp>
        <p:nvSpPr>
          <p:cNvPr id="4" name="Slide Number Placeholder 3">
            <a:extLst>
              <a:ext uri="{FF2B5EF4-FFF2-40B4-BE49-F238E27FC236}">
                <a16:creationId xmlns:a16="http://schemas.microsoft.com/office/drawing/2014/main" id="{1C07509D-AB3D-C05D-B0CD-CF9FFB86574D}"/>
              </a:ext>
            </a:extLst>
          </p:cNvPr>
          <p:cNvSpPr>
            <a:spLocks noGrp="1"/>
          </p:cNvSpPr>
          <p:nvPr>
            <p:ph type="sldNum" sz="quarter" idx="12"/>
          </p:nvPr>
        </p:nvSpPr>
        <p:spPr/>
        <p:txBody>
          <a:bodyPr/>
          <a:lstStyle/>
          <a:p>
            <a:fld id="{88767044-049E-5A43-89FC-A98C98DD9E2B}" type="slidenum">
              <a:rPr lang="en-US" smtClean="0"/>
              <a:t>3</a:t>
            </a:fld>
            <a:endParaRPr lang="en-US"/>
          </a:p>
        </p:txBody>
      </p:sp>
    </p:spTree>
    <p:extLst>
      <p:ext uri="{BB962C8B-B14F-4D97-AF65-F5344CB8AC3E}">
        <p14:creationId xmlns:p14="http://schemas.microsoft.com/office/powerpoint/2010/main" val="57139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A1D6A-AE6E-7721-8526-12ED2396FC65}"/>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F082AAFA-A710-4722-344E-21DF23982B73}"/>
              </a:ext>
            </a:extLst>
          </p:cNvPr>
          <p:cNvSpPr>
            <a:spLocks noGrp="1"/>
          </p:cNvSpPr>
          <p:nvPr>
            <p:ph idx="1"/>
          </p:nvPr>
        </p:nvSpPr>
        <p:spPr/>
        <p:txBody>
          <a:bodyPr>
            <a:normAutofit/>
          </a:bodyPr>
          <a:lstStyle/>
          <a:p>
            <a:pPr marL="914400" lvl="1" indent="-457200">
              <a:buFont typeface="+mj-lt"/>
              <a:buAutoNum type="arabicPeriod"/>
            </a:pPr>
            <a:r>
              <a:rPr lang="en-US" dirty="0">
                <a:solidFill>
                  <a:srgbClr val="0D0D0D"/>
                </a:solidFill>
              </a:rPr>
              <a:t>Using</a:t>
            </a:r>
            <a:r>
              <a:rPr lang="en-US" i="0" dirty="0">
                <a:solidFill>
                  <a:srgbClr val="0D0D0D"/>
                </a:solidFill>
                <a:effectLst/>
              </a:rPr>
              <a:t> Cognitive Architecture to Model Levels of Human Decision-Making Behaviors for Enhanced Production Efficiency</a:t>
            </a:r>
          </a:p>
          <a:p>
            <a:pPr marL="457200" lvl="1" indent="0">
              <a:buNone/>
            </a:pPr>
            <a:endParaRPr lang="en-US" i="0" dirty="0">
              <a:solidFill>
                <a:srgbClr val="0D0D0D"/>
              </a:solidFill>
              <a:effectLst/>
            </a:endParaRPr>
          </a:p>
          <a:p>
            <a:pPr marL="914400" lvl="1" indent="-457200">
              <a:buFont typeface="+mj-lt"/>
              <a:buAutoNum type="arabicPeriod" startAt="2"/>
            </a:pPr>
            <a:r>
              <a:rPr lang="en-US" i="0" dirty="0">
                <a:solidFill>
                  <a:srgbClr val="0D0D0D"/>
                </a:solidFill>
                <a:effectLst/>
              </a:rPr>
              <a:t>LLAMA-ACT-R Framework: Employing Neuro-Symbolic Architecture for LLM Decision-Making</a:t>
            </a:r>
            <a:endParaRPr lang="en-US" dirty="0"/>
          </a:p>
        </p:txBody>
      </p:sp>
      <p:sp>
        <p:nvSpPr>
          <p:cNvPr id="4" name="Slide Number Placeholder 3">
            <a:extLst>
              <a:ext uri="{FF2B5EF4-FFF2-40B4-BE49-F238E27FC236}">
                <a16:creationId xmlns:a16="http://schemas.microsoft.com/office/drawing/2014/main" id="{965B5799-C272-7BC5-F14C-4C4C2343FB6C}"/>
              </a:ext>
            </a:extLst>
          </p:cNvPr>
          <p:cNvSpPr>
            <a:spLocks noGrp="1"/>
          </p:cNvSpPr>
          <p:nvPr>
            <p:ph type="sldNum" sz="quarter" idx="12"/>
          </p:nvPr>
        </p:nvSpPr>
        <p:spPr/>
        <p:txBody>
          <a:bodyPr/>
          <a:lstStyle/>
          <a:p>
            <a:fld id="{88767044-049E-5A43-89FC-A98C98DD9E2B}" type="slidenum">
              <a:rPr lang="en-US" smtClean="0"/>
              <a:t>4</a:t>
            </a:fld>
            <a:endParaRPr lang="en-US"/>
          </a:p>
        </p:txBody>
      </p:sp>
    </p:spTree>
    <p:extLst>
      <p:ext uri="{BB962C8B-B14F-4D97-AF65-F5344CB8AC3E}">
        <p14:creationId xmlns:p14="http://schemas.microsoft.com/office/powerpoint/2010/main" val="2465251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5666A-7E3A-0538-4AC7-73AD4D8D009A}"/>
              </a:ext>
            </a:extLst>
          </p:cNvPr>
          <p:cNvSpPr>
            <a:spLocks noGrp="1"/>
          </p:cNvSpPr>
          <p:nvPr>
            <p:ph type="title"/>
          </p:nvPr>
        </p:nvSpPr>
        <p:spPr/>
        <p:txBody>
          <a:bodyPr/>
          <a:lstStyle/>
          <a:p>
            <a:r>
              <a:rPr lang="en-US" dirty="0"/>
              <a:t>Related Work</a:t>
            </a:r>
          </a:p>
        </p:txBody>
      </p:sp>
      <p:sp>
        <p:nvSpPr>
          <p:cNvPr id="3" name="Content Placeholder 2">
            <a:extLst>
              <a:ext uri="{FF2B5EF4-FFF2-40B4-BE49-F238E27FC236}">
                <a16:creationId xmlns:a16="http://schemas.microsoft.com/office/drawing/2014/main" id="{039060B4-ED38-3BB3-3DFB-F4E8243B88F3}"/>
              </a:ext>
            </a:extLst>
          </p:cNvPr>
          <p:cNvSpPr>
            <a:spLocks noGrp="1"/>
          </p:cNvSpPr>
          <p:nvPr>
            <p:ph idx="1"/>
          </p:nvPr>
        </p:nvSpPr>
        <p:spPr/>
        <p:txBody>
          <a:bodyPr>
            <a:normAutofit/>
          </a:bodyPr>
          <a:lstStyle/>
          <a:p>
            <a:pPr marL="0" indent="0">
              <a:buNone/>
            </a:pPr>
            <a:r>
              <a:rPr lang="en-US" dirty="0">
                <a:solidFill>
                  <a:srgbClr val="0D0D0D"/>
                </a:solidFill>
                <a:latin typeface="Söhne"/>
              </a:rPr>
              <a:t>Use </a:t>
            </a:r>
            <a:r>
              <a:rPr lang="en-US" b="0" i="0" dirty="0">
                <a:solidFill>
                  <a:srgbClr val="0D0D0D"/>
                </a:solidFill>
                <a:effectLst/>
                <a:latin typeface="Söhne"/>
              </a:rPr>
              <a:t>ACT-R model to simulate human behavior, behavior variance, learning, and error-making.</a:t>
            </a:r>
          </a:p>
          <a:p>
            <a:pPr marL="0" indent="0">
              <a:buNone/>
            </a:pPr>
            <a:endParaRPr lang="en-US" dirty="0">
              <a:solidFill>
                <a:srgbClr val="0D0D0D"/>
              </a:solidFill>
              <a:latin typeface="Söhne"/>
            </a:endParaRPr>
          </a:p>
          <a:p>
            <a:pPr marL="0" indent="0">
              <a:buNone/>
            </a:pPr>
            <a:endParaRPr lang="en-US" sz="1800" dirty="0">
              <a:solidFill>
                <a:srgbClr val="0D0D0D"/>
              </a:solidFill>
              <a:latin typeface="Söhne"/>
            </a:endParaRPr>
          </a:p>
          <a:p>
            <a:pPr marL="0" indent="0">
              <a:buNone/>
            </a:pPr>
            <a:endParaRPr lang="en-US" sz="1800" dirty="0">
              <a:solidFill>
                <a:srgbClr val="0D0D0D"/>
              </a:solidFill>
              <a:latin typeface="Söhne"/>
            </a:endParaRPr>
          </a:p>
          <a:p>
            <a:pPr marL="0" indent="0">
              <a:buNone/>
            </a:pPr>
            <a:endParaRPr lang="en-US" sz="1800" dirty="0">
              <a:solidFill>
                <a:srgbClr val="0D0D0D"/>
              </a:solidFill>
              <a:latin typeface="Söhne"/>
            </a:endParaRPr>
          </a:p>
          <a:p>
            <a:pPr marL="0" indent="0">
              <a:buNone/>
            </a:pPr>
            <a:endParaRPr lang="en-US" sz="1800" dirty="0">
              <a:solidFill>
                <a:srgbClr val="0D0D0D"/>
              </a:solidFill>
              <a:latin typeface="Söhne"/>
            </a:endParaRPr>
          </a:p>
          <a:p>
            <a:pPr marL="0" indent="0">
              <a:buNone/>
            </a:pPr>
            <a:r>
              <a:rPr lang="en-GB" sz="1800" dirty="0">
                <a:effectLst/>
              </a:rPr>
              <a:t>📘</a:t>
            </a:r>
            <a:r>
              <a:rPr lang="en-US" sz="1800" dirty="0">
                <a:effectLst/>
              </a:rPr>
              <a:t> Wu, S., Bagherzadeh, A., Ritter, F., </a:t>
            </a:r>
            <a:r>
              <a:rPr lang="en-US" sz="1800" dirty="0" err="1">
                <a:effectLst/>
              </a:rPr>
              <a:t>Tehranchi</a:t>
            </a:r>
            <a:r>
              <a:rPr lang="en-US" sz="1800" dirty="0">
                <a:effectLst/>
              </a:rPr>
              <a:t>, F. (2023, Sep) Cognition Models Bake-off: Lessons Learned from Creating Long-Running Cognitive Models. </a:t>
            </a:r>
            <a:r>
              <a:rPr lang="en-US" sz="1800" i="1" dirty="0">
                <a:effectLst/>
              </a:rPr>
              <a:t>Poster in proceedings 16th International Conference on Social Computing, Behavioral-Cultural Modeling &amp; Prediction and Behavior Representation in Modeling and Simulation (SBP-BRIMs)</a:t>
            </a:r>
          </a:p>
          <a:p>
            <a:pPr marL="0" indent="0">
              <a:buNone/>
            </a:pPr>
            <a:endParaRPr lang="en-US" dirty="0"/>
          </a:p>
        </p:txBody>
      </p:sp>
      <p:sp>
        <p:nvSpPr>
          <p:cNvPr id="4" name="Slide Number Placeholder 3">
            <a:extLst>
              <a:ext uri="{FF2B5EF4-FFF2-40B4-BE49-F238E27FC236}">
                <a16:creationId xmlns:a16="http://schemas.microsoft.com/office/drawing/2014/main" id="{025403F6-DBD7-56C6-2B8C-6953B9095030}"/>
              </a:ext>
            </a:extLst>
          </p:cNvPr>
          <p:cNvSpPr>
            <a:spLocks noGrp="1"/>
          </p:cNvSpPr>
          <p:nvPr>
            <p:ph type="sldNum" sz="quarter" idx="12"/>
          </p:nvPr>
        </p:nvSpPr>
        <p:spPr/>
        <p:txBody>
          <a:bodyPr/>
          <a:lstStyle/>
          <a:p>
            <a:fld id="{88767044-049E-5A43-89FC-A98C98DD9E2B}" type="slidenum">
              <a:rPr lang="en-US" smtClean="0"/>
              <a:t>5</a:t>
            </a:fld>
            <a:endParaRPr lang="en-US"/>
          </a:p>
        </p:txBody>
      </p:sp>
    </p:spTree>
    <p:extLst>
      <p:ext uri="{BB962C8B-B14F-4D97-AF65-F5344CB8AC3E}">
        <p14:creationId xmlns:p14="http://schemas.microsoft.com/office/powerpoint/2010/main" val="1006057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B41AE0-37D6-4FFF-A765-8F3DAA83AC16}"/>
              </a:ext>
            </a:extLst>
          </p:cNvPr>
          <p:cNvPicPr>
            <a:picLocks noChangeAspect="1"/>
          </p:cNvPicPr>
          <p:nvPr/>
        </p:nvPicPr>
        <p:blipFill rotWithShape="1">
          <a:blip r:embed="rId3"/>
          <a:srcRect l="7890" r="6325"/>
          <a:stretch/>
        </p:blipFill>
        <p:spPr>
          <a:xfrm>
            <a:off x="3113314" y="2797628"/>
            <a:ext cx="5965371" cy="3819979"/>
          </a:xfrm>
          <a:prstGeom prst="rect">
            <a:avLst/>
          </a:prstGeom>
        </p:spPr>
      </p:pic>
      <p:sp>
        <p:nvSpPr>
          <p:cNvPr id="2" name="Title 1">
            <a:extLst>
              <a:ext uri="{FF2B5EF4-FFF2-40B4-BE49-F238E27FC236}">
                <a16:creationId xmlns:a16="http://schemas.microsoft.com/office/drawing/2014/main" id="{D515D7B7-07B2-4E85-90C6-F885F8AA6B3F}"/>
              </a:ext>
            </a:extLst>
          </p:cNvPr>
          <p:cNvSpPr>
            <a:spLocks noGrp="1"/>
          </p:cNvSpPr>
          <p:nvPr>
            <p:ph type="title"/>
          </p:nvPr>
        </p:nvSpPr>
        <p:spPr/>
        <p:txBody>
          <a:bodyPr/>
          <a:lstStyle/>
          <a:p>
            <a:r>
              <a:rPr lang="en-US" dirty="0"/>
              <a:t>ACT-R</a:t>
            </a:r>
          </a:p>
        </p:txBody>
      </p:sp>
      <p:sp>
        <p:nvSpPr>
          <p:cNvPr id="3" name="Content Placeholder 2">
            <a:extLst>
              <a:ext uri="{FF2B5EF4-FFF2-40B4-BE49-F238E27FC236}">
                <a16:creationId xmlns:a16="http://schemas.microsoft.com/office/drawing/2014/main" id="{9B3559E4-95B1-4D5A-9868-D56F30CCF9DB}"/>
              </a:ext>
            </a:extLst>
          </p:cNvPr>
          <p:cNvSpPr>
            <a:spLocks noGrp="1"/>
          </p:cNvSpPr>
          <p:nvPr>
            <p:ph idx="1"/>
          </p:nvPr>
        </p:nvSpPr>
        <p:spPr>
          <a:xfrm>
            <a:off x="838200" y="1529297"/>
            <a:ext cx="10515600" cy="4351338"/>
          </a:xfrm>
        </p:spPr>
        <p:txBody>
          <a:bodyPr/>
          <a:lstStyle/>
          <a:p>
            <a:r>
              <a:rPr lang="en-US" dirty="0"/>
              <a:t>Cognitive architecture</a:t>
            </a:r>
          </a:p>
          <a:p>
            <a:r>
              <a:rPr lang="en-US" dirty="0"/>
              <a:t>Modules to implement the fixed mechanisms of cognition</a:t>
            </a:r>
          </a:p>
          <a:p>
            <a:endParaRPr lang="en-US" dirty="0"/>
          </a:p>
        </p:txBody>
      </p:sp>
      <p:sp>
        <p:nvSpPr>
          <p:cNvPr id="4" name="Slide Number Placeholder 3">
            <a:extLst>
              <a:ext uri="{FF2B5EF4-FFF2-40B4-BE49-F238E27FC236}">
                <a16:creationId xmlns:a16="http://schemas.microsoft.com/office/drawing/2014/main" id="{2476DEE8-64E3-447C-928F-F33F33CB9AC0}"/>
              </a:ext>
            </a:extLst>
          </p:cNvPr>
          <p:cNvSpPr>
            <a:spLocks noGrp="1"/>
          </p:cNvSpPr>
          <p:nvPr>
            <p:ph type="sldNum" sz="quarter" idx="12"/>
          </p:nvPr>
        </p:nvSpPr>
        <p:spPr/>
        <p:txBody>
          <a:bodyPr/>
          <a:lstStyle/>
          <a:p>
            <a:fld id="{DB26D77E-946E-4814-92E5-36235EAD743F}" type="slidenum">
              <a:rPr lang="en-US" smtClean="0"/>
              <a:pPr/>
              <a:t>6</a:t>
            </a:fld>
            <a:endParaRPr lang="en-US" dirty="0"/>
          </a:p>
        </p:txBody>
      </p:sp>
      <p:sp>
        <p:nvSpPr>
          <p:cNvPr id="6" name="TextBox 5">
            <a:extLst>
              <a:ext uri="{FF2B5EF4-FFF2-40B4-BE49-F238E27FC236}">
                <a16:creationId xmlns:a16="http://schemas.microsoft.com/office/drawing/2014/main" id="{B462D30B-FC36-44AA-831D-C254A67B3ECA}"/>
              </a:ext>
            </a:extLst>
          </p:cNvPr>
          <p:cNvSpPr txBox="1"/>
          <p:nvPr/>
        </p:nvSpPr>
        <p:spPr>
          <a:xfrm>
            <a:off x="3341914" y="3145971"/>
            <a:ext cx="707572" cy="369332"/>
          </a:xfrm>
          <a:prstGeom prst="rect">
            <a:avLst/>
          </a:prstGeom>
          <a:noFill/>
        </p:spPr>
        <p:txBody>
          <a:bodyPr wrap="square" rtlCol="0">
            <a:spAutoFit/>
          </a:bodyPr>
          <a:lstStyle/>
          <a:p>
            <a:pPr algn="ctr"/>
            <a:r>
              <a:rPr lang="en-US" b="1" dirty="0">
                <a:solidFill>
                  <a:srgbClr val="FF0000"/>
                </a:solidFill>
              </a:rPr>
              <a:t>Core</a:t>
            </a:r>
          </a:p>
        </p:txBody>
      </p:sp>
      <p:sp>
        <p:nvSpPr>
          <p:cNvPr id="7" name="TextBox 6">
            <a:extLst>
              <a:ext uri="{FF2B5EF4-FFF2-40B4-BE49-F238E27FC236}">
                <a16:creationId xmlns:a16="http://schemas.microsoft.com/office/drawing/2014/main" id="{2800CCD2-4E9D-4C3A-B2E3-E85A00AFED6F}"/>
              </a:ext>
            </a:extLst>
          </p:cNvPr>
          <p:cNvSpPr txBox="1"/>
          <p:nvPr/>
        </p:nvSpPr>
        <p:spPr>
          <a:xfrm>
            <a:off x="838199" y="3784287"/>
            <a:ext cx="2046515" cy="923330"/>
          </a:xfrm>
          <a:prstGeom prst="rect">
            <a:avLst/>
          </a:prstGeom>
          <a:noFill/>
        </p:spPr>
        <p:txBody>
          <a:bodyPr wrap="square" rtlCol="0">
            <a:spAutoFit/>
          </a:bodyPr>
          <a:lstStyle/>
          <a:p>
            <a:pPr algn="ctr"/>
            <a:r>
              <a:rPr lang="en-US" dirty="0"/>
              <a:t>Productions, </a:t>
            </a:r>
            <a:br>
              <a:rPr lang="en-US" dirty="0"/>
            </a:br>
            <a:r>
              <a:rPr lang="en-US" dirty="0"/>
              <a:t>if-then rules, actionable memory</a:t>
            </a:r>
          </a:p>
        </p:txBody>
      </p:sp>
      <p:sp>
        <p:nvSpPr>
          <p:cNvPr id="8" name="TextBox 7">
            <a:extLst>
              <a:ext uri="{FF2B5EF4-FFF2-40B4-BE49-F238E27FC236}">
                <a16:creationId xmlns:a16="http://schemas.microsoft.com/office/drawing/2014/main" id="{FE240C35-C80D-45CC-AEC1-A24D4A2AAE6D}"/>
              </a:ext>
            </a:extLst>
          </p:cNvPr>
          <p:cNvSpPr txBox="1"/>
          <p:nvPr/>
        </p:nvSpPr>
        <p:spPr>
          <a:xfrm>
            <a:off x="838199" y="5012290"/>
            <a:ext cx="2046515" cy="923330"/>
          </a:xfrm>
          <a:prstGeom prst="rect">
            <a:avLst/>
          </a:prstGeom>
          <a:noFill/>
        </p:spPr>
        <p:txBody>
          <a:bodyPr wrap="square" rtlCol="0">
            <a:spAutoFit/>
          </a:bodyPr>
          <a:lstStyle/>
          <a:p>
            <a:pPr algn="ctr"/>
            <a:r>
              <a:rPr lang="en-US" dirty="0"/>
              <a:t>Chunks, </a:t>
            </a:r>
          </a:p>
          <a:p>
            <a:pPr algn="ctr"/>
            <a:r>
              <a:rPr lang="en-US" dirty="0"/>
              <a:t>factual memory, </a:t>
            </a:r>
            <a:br>
              <a:rPr lang="en-US" dirty="0"/>
            </a:br>
            <a:r>
              <a:rPr lang="en-US" dirty="0"/>
              <a:t>slot-value pairs</a:t>
            </a:r>
          </a:p>
        </p:txBody>
      </p:sp>
      <p:sp>
        <p:nvSpPr>
          <p:cNvPr id="9" name="TextBox 8">
            <a:extLst>
              <a:ext uri="{FF2B5EF4-FFF2-40B4-BE49-F238E27FC236}">
                <a16:creationId xmlns:a16="http://schemas.microsoft.com/office/drawing/2014/main" id="{53829723-234A-47D6-A5B1-347A5BA39F64}"/>
              </a:ext>
            </a:extLst>
          </p:cNvPr>
          <p:cNvSpPr txBox="1"/>
          <p:nvPr/>
        </p:nvSpPr>
        <p:spPr>
          <a:xfrm>
            <a:off x="9187543" y="0"/>
            <a:ext cx="3080657" cy="1384995"/>
          </a:xfrm>
          <a:prstGeom prst="rect">
            <a:avLst/>
          </a:prstGeom>
          <a:noFill/>
        </p:spPr>
        <p:txBody>
          <a:bodyPr wrap="square" rtlCol="0" anchor="t">
            <a:spAutoFit/>
          </a:bodyPr>
          <a:lstStyle/>
          <a:p>
            <a:r>
              <a:rPr lang="en-US" sz="1200" dirty="0"/>
              <a:t>Image adapted from: Ritter, F. E., Tehranchi, F., &amp; Oury, J. D. (2019). ACT-R: A cognitive architecture for modeling cognition. Wiley Interdisciplinary Reviews: Cognitive Science, 10(3), Paper e1488.</a:t>
            </a:r>
            <a:endParaRPr lang="en-US" dirty="0"/>
          </a:p>
          <a:p>
            <a:r>
              <a:rPr lang="en-US" sz="1200" dirty="0">
                <a:cs typeface="Calibri"/>
              </a:rPr>
              <a:t>http://acs.ist.psu.edu/papers/ritterTOip.pdf</a:t>
            </a:r>
            <a:endParaRPr lang="en-US" sz="1200" dirty="0"/>
          </a:p>
          <a:p>
            <a:r>
              <a:rPr lang="en-US" sz="1200" dirty="0"/>
              <a:t> </a:t>
            </a:r>
          </a:p>
        </p:txBody>
      </p:sp>
      <p:sp>
        <p:nvSpPr>
          <p:cNvPr id="11" name="TextBox 10">
            <a:extLst>
              <a:ext uri="{FF2B5EF4-FFF2-40B4-BE49-F238E27FC236}">
                <a16:creationId xmlns:a16="http://schemas.microsoft.com/office/drawing/2014/main" id="{A7BB38A1-472E-E8C7-3A1F-57D67C0E1C4A}"/>
              </a:ext>
            </a:extLst>
          </p:cNvPr>
          <p:cNvSpPr txBox="1"/>
          <p:nvPr/>
        </p:nvSpPr>
        <p:spPr>
          <a:xfrm>
            <a:off x="9684327" y="4294909"/>
            <a:ext cx="242374" cy="369332"/>
          </a:xfrm>
          <a:prstGeom prst="rect">
            <a:avLst/>
          </a:prstGeom>
          <a:noFill/>
        </p:spPr>
        <p:txBody>
          <a:bodyPr wrap="none" rtlCol="0">
            <a:spAutoFit/>
          </a:bodyPr>
          <a:lstStyle/>
          <a:p>
            <a:r>
              <a:rPr lang="en-US" b="0" i="0" dirty="0">
                <a:solidFill>
                  <a:srgbClr val="000000"/>
                </a:solidFill>
                <a:effectLst/>
                <a:latin typeface="Times" pitchFamily="2" charset="0"/>
              </a:rPr>
              <a:t> </a:t>
            </a:r>
            <a:endParaRPr lang="en-US" dirty="0"/>
          </a:p>
        </p:txBody>
      </p:sp>
      <p:sp>
        <p:nvSpPr>
          <p:cNvPr id="13" name="TextBox 12">
            <a:extLst>
              <a:ext uri="{FF2B5EF4-FFF2-40B4-BE49-F238E27FC236}">
                <a16:creationId xmlns:a16="http://schemas.microsoft.com/office/drawing/2014/main" id="{222C1ED1-3F11-8277-86CA-9AA9C4BC1A6C}"/>
              </a:ext>
            </a:extLst>
          </p:cNvPr>
          <p:cNvSpPr txBox="1"/>
          <p:nvPr/>
        </p:nvSpPr>
        <p:spPr>
          <a:xfrm>
            <a:off x="3068782" y="3244334"/>
            <a:ext cx="6137562" cy="369332"/>
          </a:xfrm>
          <a:prstGeom prst="rect">
            <a:avLst/>
          </a:prstGeom>
          <a:noFill/>
        </p:spPr>
        <p:txBody>
          <a:bodyPr wrap="square">
            <a:spAutoFit/>
          </a:bodyPr>
          <a:lstStyle/>
          <a:p>
            <a:r>
              <a:rPr lang="en-US" b="0" i="0" dirty="0">
                <a:solidFill>
                  <a:srgbClr val="000000"/>
                </a:solidFill>
                <a:effectLst/>
                <a:latin typeface="Times" pitchFamily="2" charset="0"/>
              </a:rPr>
              <a:t> </a:t>
            </a:r>
            <a:endParaRPr lang="en-US" dirty="0"/>
          </a:p>
        </p:txBody>
      </p:sp>
      <p:sp>
        <p:nvSpPr>
          <p:cNvPr id="15" name="TextBox 14">
            <a:extLst>
              <a:ext uri="{FF2B5EF4-FFF2-40B4-BE49-F238E27FC236}">
                <a16:creationId xmlns:a16="http://schemas.microsoft.com/office/drawing/2014/main" id="{F7F9E49D-1F46-6722-E2EB-DA40D9CFC957}"/>
              </a:ext>
            </a:extLst>
          </p:cNvPr>
          <p:cNvSpPr txBox="1"/>
          <p:nvPr/>
        </p:nvSpPr>
        <p:spPr>
          <a:xfrm>
            <a:off x="3068782" y="3244334"/>
            <a:ext cx="6137562" cy="369332"/>
          </a:xfrm>
          <a:prstGeom prst="rect">
            <a:avLst/>
          </a:prstGeom>
          <a:noFill/>
        </p:spPr>
        <p:txBody>
          <a:bodyPr wrap="square">
            <a:spAutoFit/>
          </a:bodyPr>
          <a:lstStyle/>
          <a:p>
            <a:r>
              <a:rPr lang="en-US" b="0" i="0" dirty="0">
                <a:solidFill>
                  <a:srgbClr val="000000"/>
                </a:solidFill>
                <a:effectLst/>
                <a:latin typeface="Times" pitchFamily="2" charset="0"/>
              </a:rPr>
              <a:t> </a:t>
            </a:r>
            <a:endParaRPr lang="en-US" dirty="0"/>
          </a:p>
        </p:txBody>
      </p:sp>
      <p:sp>
        <p:nvSpPr>
          <p:cNvPr id="16" name="Rounded Rectangle 15">
            <a:extLst>
              <a:ext uri="{FF2B5EF4-FFF2-40B4-BE49-F238E27FC236}">
                <a16:creationId xmlns:a16="http://schemas.microsoft.com/office/drawing/2014/main" id="{2722784E-A0F6-A6E7-4EE5-72A80E9514C7}"/>
              </a:ext>
            </a:extLst>
          </p:cNvPr>
          <p:cNvSpPr/>
          <p:nvPr/>
        </p:nvSpPr>
        <p:spPr>
          <a:xfrm>
            <a:off x="9545779" y="4935486"/>
            <a:ext cx="1266263" cy="1660400"/>
          </a:xfrm>
          <a:prstGeom prst="roundRect">
            <a:avLst/>
          </a:prstGeom>
          <a:solidFill>
            <a:srgbClr val="00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FFEB"/>
              </a:solidFill>
            </a:endParaRPr>
          </a:p>
        </p:txBody>
      </p:sp>
      <p:sp>
        <p:nvSpPr>
          <p:cNvPr id="17" name="Rounded Rectangle 16">
            <a:extLst>
              <a:ext uri="{FF2B5EF4-FFF2-40B4-BE49-F238E27FC236}">
                <a16:creationId xmlns:a16="http://schemas.microsoft.com/office/drawing/2014/main" id="{1AC4BAAD-2209-1243-A91A-2D52F52E704E}"/>
              </a:ext>
            </a:extLst>
          </p:cNvPr>
          <p:cNvSpPr/>
          <p:nvPr/>
        </p:nvSpPr>
        <p:spPr>
          <a:xfrm>
            <a:off x="9543973" y="3093320"/>
            <a:ext cx="1266263" cy="1660400"/>
          </a:xfrm>
          <a:prstGeom prst="roundRect">
            <a:avLst/>
          </a:prstGeom>
          <a:solidFill>
            <a:srgbClr val="00FF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FFEB"/>
              </a:solidFill>
            </a:endParaRPr>
          </a:p>
        </p:txBody>
      </p:sp>
      <p:sp>
        <p:nvSpPr>
          <p:cNvPr id="18" name="TextBox 17">
            <a:extLst>
              <a:ext uri="{FF2B5EF4-FFF2-40B4-BE49-F238E27FC236}">
                <a16:creationId xmlns:a16="http://schemas.microsoft.com/office/drawing/2014/main" id="{19BBC724-0BB3-DA99-1174-56B734732517}"/>
              </a:ext>
            </a:extLst>
          </p:cNvPr>
          <p:cNvSpPr txBox="1"/>
          <p:nvPr/>
        </p:nvSpPr>
        <p:spPr>
          <a:xfrm>
            <a:off x="9545780" y="3651814"/>
            <a:ext cx="1414781" cy="338554"/>
          </a:xfrm>
          <a:prstGeom prst="rect">
            <a:avLst/>
          </a:prstGeom>
          <a:noFill/>
        </p:spPr>
        <p:txBody>
          <a:bodyPr wrap="square" rtlCol="0">
            <a:spAutoFit/>
          </a:bodyPr>
          <a:lstStyle/>
          <a:p>
            <a:r>
              <a:rPr lang="en-US" sz="1600" dirty="0"/>
              <a:t>Unmodified</a:t>
            </a:r>
          </a:p>
        </p:txBody>
      </p:sp>
      <p:sp>
        <p:nvSpPr>
          <p:cNvPr id="19" name="TextBox 18">
            <a:extLst>
              <a:ext uri="{FF2B5EF4-FFF2-40B4-BE49-F238E27FC236}">
                <a16:creationId xmlns:a16="http://schemas.microsoft.com/office/drawing/2014/main" id="{A9414D50-54BD-B2DA-6583-91B7BA90028E}"/>
              </a:ext>
            </a:extLst>
          </p:cNvPr>
          <p:cNvSpPr txBox="1"/>
          <p:nvPr/>
        </p:nvSpPr>
        <p:spPr>
          <a:xfrm>
            <a:off x="9621981" y="5510260"/>
            <a:ext cx="1485921" cy="338554"/>
          </a:xfrm>
          <a:prstGeom prst="rect">
            <a:avLst/>
          </a:prstGeom>
          <a:noFill/>
        </p:spPr>
        <p:txBody>
          <a:bodyPr wrap="square" rtlCol="0">
            <a:spAutoFit/>
          </a:bodyPr>
          <a:lstStyle/>
          <a:p>
            <a:r>
              <a:rPr lang="en-US" sz="1600" dirty="0"/>
              <a:t> Modified</a:t>
            </a:r>
          </a:p>
        </p:txBody>
      </p:sp>
      <p:sp>
        <p:nvSpPr>
          <p:cNvPr id="20" name="Left Brace 19">
            <a:extLst>
              <a:ext uri="{FF2B5EF4-FFF2-40B4-BE49-F238E27FC236}">
                <a16:creationId xmlns:a16="http://schemas.microsoft.com/office/drawing/2014/main" id="{1F6B62F9-DEC0-83B3-5F77-BF752056B6C5}"/>
              </a:ext>
            </a:extLst>
          </p:cNvPr>
          <p:cNvSpPr/>
          <p:nvPr/>
        </p:nvSpPr>
        <p:spPr>
          <a:xfrm>
            <a:off x="9107059" y="3808421"/>
            <a:ext cx="426943" cy="2040394"/>
          </a:xfrm>
          <a:prstGeom prst="leftBrace">
            <a:avLst>
              <a:gd name="adj1" fmla="val 7177"/>
              <a:gd name="adj2" fmla="val 53792"/>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303712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EF23-B4FA-0EF9-0B84-D2E35C312F9A}"/>
              </a:ext>
            </a:extLst>
          </p:cNvPr>
          <p:cNvSpPr>
            <a:spLocks noGrp="1"/>
          </p:cNvSpPr>
          <p:nvPr>
            <p:ph type="title"/>
          </p:nvPr>
        </p:nvSpPr>
        <p:spPr/>
        <p:txBody>
          <a:bodyPr/>
          <a:lstStyle/>
          <a:p>
            <a:r>
              <a:rPr lang="en-US" dirty="0"/>
              <a:t>Feature Extraction of Open-source Large Language Models for Behavioral Science</a:t>
            </a:r>
          </a:p>
        </p:txBody>
      </p:sp>
      <p:sp>
        <p:nvSpPr>
          <p:cNvPr id="3" name="Content Placeholder 2">
            <a:extLst>
              <a:ext uri="{FF2B5EF4-FFF2-40B4-BE49-F238E27FC236}">
                <a16:creationId xmlns:a16="http://schemas.microsoft.com/office/drawing/2014/main" id="{48B11C4F-0FE1-E831-BFBA-78C18D44FA55}"/>
              </a:ext>
            </a:extLst>
          </p:cNvPr>
          <p:cNvSpPr>
            <a:spLocks noGrp="1"/>
          </p:cNvSpPr>
          <p:nvPr>
            <p:ph idx="1"/>
          </p:nvPr>
        </p:nvSpPr>
        <p:spPr>
          <a:xfrm>
            <a:off x="838200" y="2141537"/>
            <a:ext cx="10515600" cy="4351338"/>
          </a:xfrm>
        </p:spPr>
        <p:txBody>
          <a:bodyPr>
            <a:normAutofit/>
          </a:bodyPr>
          <a:lstStyle/>
          <a:p>
            <a:pPr marL="0" indent="0">
              <a:buNone/>
            </a:pPr>
            <a:r>
              <a:rPr lang="en-US" dirty="0"/>
              <a:t>Passing text input through an openly accessible LLM and capturing the resulting final embeddings. These embeddings capture both the content and context within the prompts, offering the least information loss for further analysis.</a:t>
            </a:r>
          </a:p>
          <a:p>
            <a:pPr marL="0" indent="0">
              <a:buNone/>
            </a:pPr>
            <a:endParaRPr lang="en-US" dirty="0"/>
          </a:p>
          <a:p>
            <a:pPr marL="0" indent="0">
              <a:buNone/>
            </a:pPr>
            <a:endParaRPr lang="en-US" dirty="0"/>
          </a:p>
          <a:p>
            <a:pPr marL="0" indent="0">
              <a:buNone/>
            </a:pPr>
            <a:endParaRPr lang="en-US" sz="2000" dirty="0"/>
          </a:p>
          <a:p>
            <a:pPr marL="0" indent="0">
              <a:buNone/>
            </a:pPr>
            <a:r>
              <a:rPr lang="en-GB" sz="2000" dirty="0">
                <a:effectLst/>
              </a:rPr>
              <a:t>🟨</a:t>
            </a:r>
            <a:r>
              <a:rPr lang="en-US" sz="2000" dirty="0">
                <a:effectLst/>
              </a:rPr>
              <a:t> </a:t>
            </a:r>
            <a:r>
              <a:rPr lang="en-US" sz="2000" dirty="0" err="1">
                <a:effectLst/>
              </a:rPr>
              <a:t>Binz</a:t>
            </a:r>
            <a:r>
              <a:rPr lang="en-US" sz="2000" dirty="0">
                <a:effectLst/>
              </a:rPr>
              <a:t>, M., &amp; Schulz, E. (2024) </a:t>
            </a:r>
            <a:r>
              <a:rPr lang="en-US" sz="2000" dirty="0"/>
              <a:t>Turning large language models into cognitive models, ICLR.</a:t>
            </a:r>
          </a:p>
        </p:txBody>
      </p:sp>
      <p:sp>
        <p:nvSpPr>
          <p:cNvPr id="4" name="Slide Number Placeholder 3">
            <a:extLst>
              <a:ext uri="{FF2B5EF4-FFF2-40B4-BE49-F238E27FC236}">
                <a16:creationId xmlns:a16="http://schemas.microsoft.com/office/drawing/2014/main" id="{813D9224-4362-D31B-5A2F-219B26314258}"/>
              </a:ext>
            </a:extLst>
          </p:cNvPr>
          <p:cNvSpPr>
            <a:spLocks noGrp="1"/>
          </p:cNvSpPr>
          <p:nvPr>
            <p:ph type="sldNum" sz="quarter" idx="12"/>
          </p:nvPr>
        </p:nvSpPr>
        <p:spPr/>
        <p:txBody>
          <a:bodyPr/>
          <a:lstStyle/>
          <a:p>
            <a:fld id="{88767044-049E-5A43-89FC-A98C98DD9E2B}" type="slidenum">
              <a:rPr lang="en-US" smtClean="0"/>
              <a:t>7</a:t>
            </a:fld>
            <a:endParaRPr lang="en-US"/>
          </a:p>
        </p:txBody>
      </p:sp>
    </p:spTree>
    <p:extLst>
      <p:ext uri="{BB962C8B-B14F-4D97-AF65-F5344CB8AC3E}">
        <p14:creationId xmlns:p14="http://schemas.microsoft.com/office/powerpoint/2010/main" val="3367986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1C37743-9B63-7F0B-0088-A688D9222D40}"/>
              </a:ext>
            </a:extLst>
          </p:cNvPr>
          <p:cNvSpPr>
            <a:spLocks noGrp="1"/>
          </p:cNvSpPr>
          <p:nvPr>
            <p:ph type="title"/>
          </p:nvPr>
        </p:nvSpPr>
        <p:spPr>
          <a:xfrm>
            <a:off x="838200" y="365125"/>
            <a:ext cx="10515600" cy="1325563"/>
          </a:xfrm>
        </p:spPr>
        <p:txBody>
          <a:bodyPr/>
          <a:lstStyle/>
          <a:p>
            <a:r>
              <a:rPr lang="en-US" dirty="0"/>
              <a:t>Schema of LLAMA-ACT-R</a:t>
            </a:r>
          </a:p>
        </p:txBody>
      </p:sp>
      <p:sp>
        <p:nvSpPr>
          <p:cNvPr id="3" name="Content Placeholder 2">
            <a:extLst>
              <a:ext uri="{FF2B5EF4-FFF2-40B4-BE49-F238E27FC236}">
                <a16:creationId xmlns:a16="http://schemas.microsoft.com/office/drawing/2014/main" id="{1C983C09-53C1-D70D-8379-175439E99DBB}"/>
              </a:ext>
            </a:extLst>
          </p:cNvPr>
          <p:cNvSpPr>
            <a:spLocks noGrp="1"/>
          </p:cNvSpPr>
          <p:nvPr>
            <p:ph idx="1"/>
          </p:nvPr>
        </p:nvSpPr>
        <p:spPr/>
        <p:txBody>
          <a:bodyPr/>
          <a:lstStyle/>
          <a:p>
            <a:pPr marL="514350" indent="-514350">
              <a:buFont typeface="+mj-lt"/>
              <a:buAutoNum type="arabicPeriod"/>
            </a:pPr>
            <a:r>
              <a:rPr lang="en-US" dirty="0"/>
              <a:t>ACT-R Model Create and Setup</a:t>
            </a:r>
          </a:p>
          <a:p>
            <a:pPr marL="514350" indent="-514350">
              <a:buFont typeface="+mj-lt"/>
              <a:buAutoNum type="arabicPeriod"/>
            </a:pPr>
            <a:r>
              <a:rPr lang="en-US" dirty="0"/>
              <a:t>LLAMA-ACT-R </a:t>
            </a:r>
          </a:p>
        </p:txBody>
      </p:sp>
      <p:sp>
        <p:nvSpPr>
          <p:cNvPr id="2" name="Slide Number Placeholder 1">
            <a:extLst>
              <a:ext uri="{FF2B5EF4-FFF2-40B4-BE49-F238E27FC236}">
                <a16:creationId xmlns:a16="http://schemas.microsoft.com/office/drawing/2014/main" id="{DBAFE49B-109C-258B-B7B0-35A72BD14DA5}"/>
              </a:ext>
            </a:extLst>
          </p:cNvPr>
          <p:cNvSpPr>
            <a:spLocks noGrp="1"/>
          </p:cNvSpPr>
          <p:nvPr>
            <p:ph type="sldNum" sz="quarter" idx="12"/>
          </p:nvPr>
        </p:nvSpPr>
        <p:spPr/>
        <p:txBody>
          <a:bodyPr/>
          <a:lstStyle/>
          <a:p>
            <a:fld id="{88767044-049E-5A43-89FC-A98C98DD9E2B}" type="slidenum">
              <a:rPr lang="en-US" smtClean="0"/>
              <a:t>8</a:t>
            </a:fld>
            <a:endParaRPr lang="en-US"/>
          </a:p>
        </p:txBody>
      </p:sp>
    </p:spTree>
    <p:extLst>
      <p:ext uri="{BB962C8B-B14F-4D97-AF65-F5344CB8AC3E}">
        <p14:creationId xmlns:p14="http://schemas.microsoft.com/office/powerpoint/2010/main" val="390900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task&#10;&#10;Description automatically generated">
            <a:extLst>
              <a:ext uri="{FF2B5EF4-FFF2-40B4-BE49-F238E27FC236}">
                <a16:creationId xmlns:a16="http://schemas.microsoft.com/office/drawing/2014/main" id="{092DDD9A-A4C8-5622-D660-BA6BC17874B0}"/>
              </a:ext>
            </a:extLst>
          </p:cNvPr>
          <p:cNvPicPr>
            <a:picLocks noGrp="1" noChangeAspect="1"/>
          </p:cNvPicPr>
          <p:nvPr>
            <p:ph idx="1"/>
          </p:nvPr>
        </p:nvPicPr>
        <p:blipFill>
          <a:blip r:embed="rId2"/>
          <a:stretch>
            <a:fillRect/>
          </a:stretch>
        </p:blipFill>
        <p:spPr>
          <a:xfrm>
            <a:off x="968829" y="1362124"/>
            <a:ext cx="9113508" cy="4997113"/>
          </a:xfrm>
        </p:spPr>
      </p:pic>
      <p:sp>
        <p:nvSpPr>
          <p:cNvPr id="6" name="Title 1">
            <a:extLst>
              <a:ext uri="{FF2B5EF4-FFF2-40B4-BE49-F238E27FC236}">
                <a16:creationId xmlns:a16="http://schemas.microsoft.com/office/drawing/2014/main" id="{E1C37743-9B63-7F0B-0088-A688D9222D40}"/>
              </a:ext>
            </a:extLst>
          </p:cNvPr>
          <p:cNvSpPr>
            <a:spLocks noGrp="1"/>
          </p:cNvSpPr>
          <p:nvPr>
            <p:ph type="title"/>
          </p:nvPr>
        </p:nvSpPr>
        <p:spPr>
          <a:xfrm>
            <a:off x="838200" y="365125"/>
            <a:ext cx="10515600" cy="1325563"/>
          </a:xfrm>
        </p:spPr>
        <p:txBody>
          <a:bodyPr/>
          <a:lstStyle/>
          <a:p>
            <a:r>
              <a:rPr lang="en-US" dirty="0"/>
              <a:t>Schema of LLAMA-ACT-R</a:t>
            </a:r>
          </a:p>
        </p:txBody>
      </p:sp>
      <p:sp>
        <p:nvSpPr>
          <p:cNvPr id="2" name="Slide Number Placeholder 1">
            <a:extLst>
              <a:ext uri="{FF2B5EF4-FFF2-40B4-BE49-F238E27FC236}">
                <a16:creationId xmlns:a16="http://schemas.microsoft.com/office/drawing/2014/main" id="{C07DB99A-F694-CF8E-A63E-B631B12EBA81}"/>
              </a:ext>
            </a:extLst>
          </p:cNvPr>
          <p:cNvSpPr>
            <a:spLocks noGrp="1"/>
          </p:cNvSpPr>
          <p:nvPr>
            <p:ph type="sldNum" sz="quarter" idx="12"/>
          </p:nvPr>
        </p:nvSpPr>
        <p:spPr/>
        <p:txBody>
          <a:bodyPr/>
          <a:lstStyle/>
          <a:p>
            <a:fld id="{88767044-049E-5A43-89FC-A98C98DD9E2B}" type="slidenum">
              <a:rPr lang="en-US" smtClean="0"/>
              <a:t>9</a:t>
            </a:fld>
            <a:endParaRPr lang="en-US"/>
          </a:p>
        </p:txBody>
      </p:sp>
    </p:spTree>
    <p:extLst>
      <p:ext uri="{BB962C8B-B14F-4D97-AF65-F5344CB8AC3E}">
        <p14:creationId xmlns:p14="http://schemas.microsoft.com/office/powerpoint/2010/main" val="3202148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1823</TotalTime>
  <Words>1400</Words>
  <Application>Microsoft Macintosh PowerPoint</Application>
  <PresentationFormat>Widescreen</PresentationFormat>
  <Paragraphs>131</Paragraphs>
  <Slides>25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Söhne</vt:lpstr>
      <vt:lpstr>Arial</vt:lpstr>
      <vt:lpstr>Calibri</vt:lpstr>
      <vt:lpstr>Calibri Light</vt:lpstr>
      <vt:lpstr>Times</vt:lpstr>
      <vt:lpstr>Office Theme</vt:lpstr>
      <vt:lpstr>LLAMA-ACT-R: Use Neuro-Symbolic Architecture (ACT-R) for LLM Decision Making in Manufacturing</vt:lpstr>
      <vt:lpstr>Reference</vt:lpstr>
      <vt:lpstr>Introduction</vt:lpstr>
      <vt:lpstr>Proposed Solution</vt:lpstr>
      <vt:lpstr>Related Work</vt:lpstr>
      <vt:lpstr>ACT-R</vt:lpstr>
      <vt:lpstr>Feature Extraction of Open-source Large Language Models for Behavioral Science</vt:lpstr>
      <vt:lpstr>Schema of LLAMA-ACT-R</vt:lpstr>
      <vt:lpstr>Schema of LLAMA-ACT-R</vt:lpstr>
      <vt:lpstr>Proposed Contribution</vt:lpstr>
      <vt:lpstr>A USE CASE: VSM-ACT-R</vt:lpstr>
      <vt:lpstr>Value Stream Map</vt:lpstr>
      <vt:lpstr>Process</vt:lpstr>
      <vt:lpstr>Decision-making problem abstraction and formulation</vt:lpstr>
      <vt:lpstr>Used human-centered approach to develop different expertise levels of decision-making</vt:lpstr>
      <vt:lpstr>Level of Expertise Mechanism in VSM-ACT-R</vt:lpstr>
      <vt:lpstr>PowerPoint Presentation</vt:lpstr>
      <vt:lpstr>Output</vt:lpstr>
      <vt:lpstr>Learning Rate</vt:lpstr>
      <vt:lpstr>Individual Difference</vt:lpstr>
      <vt:lpstr>Learning progress</vt:lpstr>
      <vt:lpstr>What’s next</vt:lpstr>
      <vt:lpstr>Contribution</vt:lpstr>
      <vt:lpstr>Further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VSM-ACT-R: Toward Using Cognitive Architecture for Optimal Production Efficiency</dc:title>
  <dc:creator>Wu, Siyu</dc:creator>
  <cp:lastModifiedBy>Wu, Siyu</cp:lastModifiedBy>
  <cp:revision>21</cp:revision>
  <dcterms:created xsi:type="dcterms:W3CDTF">2024-05-21T20:37:24Z</dcterms:created>
  <dcterms:modified xsi:type="dcterms:W3CDTF">2024-06-04T16:08:39Z</dcterms:modified>
</cp:coreProperties>
</file>