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(I’ll be using terminal-black, to set the mood)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Hello everyone, i’ll be sharing some thoughts and developments on packaging Soar’s SML for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Which is something i’ve been working on the last couple of weeks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02c9816a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02c9816a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So, now, what do i want to do with this? / What will i do with this?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Well, </a:t>
            </a:r>
            <a:r>
              <a:rPr lang="en-GB"/>
              <a:t>here's something I've been working on, a library that builds on top of soar-sml, that lowers the threshold even more, which makes IO very easy to manipulate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These images are then impressions of the kind of code i want to enable, they’ll probably be a little different from what i’ll eventually release, but the impression of ease of development is what i wanted to portray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As you can see on the left side, I'm adding attributes to an identifier with key-value setting, using the key as attribute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^one, ^two, ^three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Integer, string, float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With this, behind the scenes, I'm adding WMEs that represent these pairs, which you can see as comments above the statements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At the end, I add the identifier to the input link also via key-value setting, with the attribute “^value”, and the structure gets added as a whole, represented in the comments at the bottom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On the right you see a more elaborate example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agent gets added input-link elements that add a “feel” for sensors in a specific pipe it needs to monitor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02c9816a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02c9816a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But i’m not done yet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previous part was only a foundation for this part, where i want to make interfaces self-contained, and easily distributable.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See on the left, where I make a python class defining an input poll function, and an </a:t>
            </a:r>
            <a:r>
              <a:rPr lang="en-GB"/>
              <a:t>output</a:t>
            </a:r>
            <a:r>
              <a:rPr lang="en-GB"/>
              <a:t> poll function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input </a:t>
            </a:r>
            <a:r>
              <a:rPr lang="en-GB"/>
              <a:t>function</a:t>
            </a:r>
            <a:r>
              <a:rPr lang="en-GB"/>
              <a:t> runs before every decision cycle, and sets the WMEs on the input link that the agent needs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Then the </a:t>
            </a:r>
            <a:r>
              <a:rPr lang="en-GB"/>
              <a:t>output</a:t>
            </a:r>
            <a:r>
              <a:rPr lang="en-GB"/>
              <a:t> function runs after every </a:t>
            </a:r>
            <a:r>
              <a:rPr lang="en-GB"/>
              <a:t>decision</a:t>
            </a:r>
            <a:r>
              <a:rPr lang="en-GB"/>
              <a:t> cycle, and only if the library notices a command on the output link, which is then processed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Here it has a little counter that the agent could turn on and off, adding a number for every cycle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On the right, you can see how this spans out, where it is possible to pull plug classes from multiple packages, external or local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such as a </a:t>
            </a:r>
            <a:r>
              <a:rPr lang="en-GB"/>
              <a:t>fictitious</a:t>
            </a:r>
            <a:r>
              <a:rPr lang="en-GB"/>
              <a:t> “soar_robot” </a:t>
            </a:r>
            <a:r>
              <a:rPr lang="en-GB"/>
              <a:t>library</a:t>
            </a:r>
            <a:r>
              <a:rPr lang="en-GB"/>
              <a:t>, importing a “Chassis” plug, and a “Perception” plug, containing all the IO the agent would need to properly interface with such a robot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its just added to the agent like </a:t>
            </a:r>
            <a:r>
              <a:rPr lang="en-GB"/>
              <a:t>that</a:t>
            </a:r>
            <a:r>
              <a:rPr lang="en-GB"/>
              <a:t>, with all the </a:t>
            </a:r>
            <a:r>
              <a:rPr lang="en-GB"/>
              <a:t>necessary</a:t>
            </a:r>
            <a:r>
              <a:rPr lang="en-GB"/>
              <a:t> input and </a:t>
            </a:r>
            <a:r>
              <a:rPr lang="en-GB"/>
              <a:t>output</a:t>
            </a:r>
            <a:r>
              <a:rPr lang="en-GB"/>
              <a:t> loops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 even add a “Meta” plug, where an agent could control the importing of extra IO-plug packages itself, and maybe even make its 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0f608df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0f608df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So, just a recap, and this is the end of my presentation;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 helped package Soar SML for python, installable via pip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 lower the accessibility threshold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in the future: Making a development kit for pluggable IO interfaces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10fdd08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10fdd08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That was my Talk, thank you.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10fdd08a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10fdd08a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That was my Talk, thank you.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f608dff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f608dff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First, a small precap of the major topics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I’ll show you how to easily install Soar SML, for 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I’ll explain why i did this, and how this increases accessibility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I want to show a sneak peek of how i’ll build on this in the future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02c9816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02c9816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But first, a quick demo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I’ll start with an </a:t>
            </a:r>
            <a:r>
              <a:rPr lang="en-GB"/>
              <a:t>empty</a:t>
            </a:r>
            <a:r>
              <a:rPr lang="en-GB"/>
              <a:t> environment; nothing is installed here, not soar, not soar suite, only </a:t>
            </a:r>
            <a:r>
              <a:rPr lang="en-GB"/>
              <a:t>python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Then i’ll run this command, pip install soar-sml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it is installed, soar is installed.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is all thats </a:t>
            </a:r>
            <a:r>
              <a:rPr lang="en-GB"/>
              <a:t>necessary</a:t>
            </a:r>
            <a:r>
              <a:rPr lang="en-GB"/>
              <a:t> to install Python’s SML Bindings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is live, you could pull up a terminal and do this yourself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 </a:t>
            </a:r>
            <a:r>
              <a:rPr lang="en-GB"/>
              <a:t>kernel</a:t>
            </a:r>
            <a:r>
              <a:rPr lang="en-GB"/>
              <a:t> is also bundled, which i’ll show you by opening a python interpreter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I’ll import this specific namespace; soar_sml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Next, i’ll create a kernel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Then an agent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then i’ll run a CLI command on that agent; hello world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as you can see, the command ran.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I’ll even show a print command of the state, to see that the empty agent was fully initialised.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04203c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04203c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What just happened?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Well, I installed soar via pip, python’s packaging management tool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Then i imported the soar_sml namespace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 ran a simple echo command to show off it works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a print command to emphasize that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All of this was without installing soar suite, or building it locally, all of it was real-time, with these simple commands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02c9816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02c9816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Next, i’ll explain the inner workings of this, by giving a quick primer on python packaging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External libraries have binary distributions that’re called “wheels”, they’re tagged with specific attributions that are relevant for the machine they’ll be installed to, such as CPU architecture, and operating system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When pip wants to install a package, it goes through the index, and installs the right wheel variant for the machine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While pip *can* do local builds, wheels bypass this process, and basically give python the dynamic libraries it needs to directly </a:t>
            </a:r>
            <a:r>
              <a:rPr lang="en-GB"/>
              <a:t>import</a:t>
            </a:r>
            <a:r>
              <a:rPr lang="en-GB"/>
              <a:t> the module, with the right compatibility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2c9816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2c9816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 worked together with Nathan on getting Soar to build python wheels for its SML Bindings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Soar github CI now uploads wheels for Python’s SML bindings, and makes them </a:t>
            </a:r>
            <a:r>
              <a:rPr lang="en-GB"/>
              <a:t>available</a:t>
            </a:r>
            <a:r>
              <a:rPr lang="en-GB"/>
              <a:t> on Windows, MacOS, and Linux, for all python versions above 3.5, like magic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means that you dont need to install soar suite, and can just run the pip install command on any of those operating systems, to run a simple python script which uses Soar SML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You’ll get an error message if pip cannot find a compatible wheel, so its all-or-nothing.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This library will follow the same versioning of soar itself, so you can </a:t>
            </a:r>
            <a:r>
              <a:rPr lang="en-GB"/>
              <a:t>specify the version you want with the above, and pin it to a specific version if you want.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02c9816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02c9816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 why did I do this?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Well, I wanted to make sure more people could easily access Soar, when i first started researching it myself, i found most documentation and practices have a high threshold for someone who’s new to soar, and autonomous agents in general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So, to contribute, i basically turned my use-case into a goal; make it easy to install soar, make it easy to learn by experimenting, trying, and “messing around”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Furthermore, i find that having an agent interact with the environment is much more interesting than internal juggling, which made me want to make setting up such an interface with the world </a:t>
            </a:r>
            <a:r>
              <a:rPr lang="en-GB">
                <a:solidFill>
                  <a:schemeClr val="dk1"/>
                </a:solidFill>
              </a:rPr>
              <a:t>easy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Example: </a:t>
            </a:r>
            <a:r>
              <a:rPr lang="en-GB"/>
              <a:t>something that interacts with a smart home’s sensors and buttons, which can be done with HTTP APIs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Python itself is perfect for ease of development and prototyping, a lot of the ecosystem is based around “it should be simple”, and pip is no exception, which is why i chose that to handle first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02c9816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02c9816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I’ll show the comparison with a before-and-after, and how previous friction is now removed from the project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Whereas before, you’d have to;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grab soarsuite or build it manually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At the start the python script, run the specific path.append function inbetween importing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 add the soar suite (or local build output) to the path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</a:t>
            </a:r>
            <a:r>
              <a:rPr lang="en-GB"/>
              <a:t>then import using that long and case-mixed namespace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Now;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you’d only have to run one specific command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and import one standardized namespace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(More slander):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Most of this is unorthodox to the python community, which means that it doesn’t hook onto existing practices, which means that it is already a ton of friction to surpass that, just for a project they might have encountered out of nowhere.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With that high of a threshold, most wouldn’t really look at the project again, seeing no easy way to poke at 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could compare this with the likes of chatGPT, where it is today as easy as downloading an app, or going to a website, and then start talking to the model without even needing to pay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02c9816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02c9816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So what about backwards </a:t>
            </a:r>
            <a:r>
              <a:rPr lang="en-GB"/>
              <a:t>compatibility</a:t>
            </a:r>
            <a:r>
              <a:rPr lang="en-GB"/>
              <a:t>? Everything’s now under the namespace soar_sml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Well… its easily fixable, i added a simple package that just re-exports soar_sml to python-sml-clientinterface, since its basically just the same package, just uploaded with a different name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If you download that package, this also means that all your existing python scripts </a:t>
            </a:r>
            <a:r>
              <a:rPr lang="en-GB"/>
              <a:t>immediately</a:t>
            </a:r>
            <a:r>
              <a:rPr lang="en-GB"/>
              <a:t> become portable across machines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can remove that path.append function if you want to, or keep it, it’ll be redundant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You can install it via soar-compat, or (even easier) via an “extra” in brackets after soar-sml, by adding “compat” there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Do put quotes around them, some terminals interpret the brackets as something specific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700">
                <a:latin typeface="Source Code Pro"/>
                <a:ea typeface="Source Code Pro"/>
                <a:cs typeface="Source Code Pro"/>
                <a:sym typeface="Source Code Pro"/>
              </a:rPr>
              <a:t>~$ pip install soar-sml</a:t>
            </a:r>
            <a:endParaRPr sz="4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Packaging Soar for Python - Jonathan de Jong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Future: Pythonic Soar I/O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100" y="1017725"/>
            <a:ext cx="333543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75" y="1017725"/>
            <a:ext cx="186757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Future: Soar Pluggable I/O</a:t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017725"/>
            <a:ext cx="4426301" cy="3663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/>
        </p:nvSpPr>
        <p:spPr>
          <a:xfrm>
            <a:off x="357675" y="4759900"/>
            <a:ext cx="43803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400" y="321000"/>
            <a:ext cx="3350899" cy="463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Installing Soar SML via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soar-sml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To lower the threshold for curious students/researchers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Future: Creating a “pythonic” development kit for pluggable IO interfaces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(Last Slide)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(S13 ^impasse no-state ^attribute operator)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(Last Last Slide)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Small Precap (Major Topics)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AutoNum type="arabicPeriod"/>
            </a:pPr>
            <a:r>
              <a:rPr lang="en-GB" sz="2400">
                <a:solidFill>
                  <a:srgbClr val="EFEFEF"/>
                </a:solidFill>
              </a:rPr>
              <a:t>Installing Soar SML (for Python) in an easy manner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AutoNum type="arabicPeriod"/>
            </a:pPr>
            <a:r>
              <a:rPr lang="en-GB" sz="2400">
                <a:solidFill>
                  <a:srgbClr val="EFEFEF"/>
                </a:solidFill>
              </a:rPr>
              <a:t>Explaining how this increases accessibility</a:t>
            </a:r>
            <a:endParaRPr sz="2400">
              <a:solidFill>
                <a:srgbClr val="EFEFE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AutoNum type="arabicPeriod"/>
            </a:pPr>
            <a:r>
              <a:rPr lang="en-GB" sz="2400">
                <a:solidFill>
                  <a:srgbClr val="EFEFEF"/>
                </a:solidFill>
              </a:rPr>
              <a:t>How I want to build on this in the future</a:t>
            </a:r>
            <a:endParaRPr sz="24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quick demo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just happened?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I installed Soar via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</a:t>
            </a:r>
            <a:r>
              <a:rPr lang="en-GB">
                <a:solidFill>
                  <a:srgbClr val="EFEFEF"/>
                </a:solidFill>
              </a:rPr>
              <a:t>, a python packaging management tool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Imported a namespace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soar_sml</a:t>
            </a:r>
            <a:r>
              <a:rPr lang="en-GB">
                <a:solidFill>
                  <a:srgbClr val="EFEFEF"/>
                </a:solidFill>
              </a:rPr>
              <a:t> into python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I ran a simple echo command that just said “hello world”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I ran a command that printed the top-level state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EFEFEF"/>
                </a:solidFill>
              </a:rPr>
              <a:t>Or; I just quickly got a soar kernel </a:t>
            </a:r>
            <a:r>
              <a:rPr lang="en-GB">
                <a:solidFill>
                  <a:srgbClr val="EFEFEF"/>
                </a:solidFill>
              </a:rPr>
              <a:t>up and running with only a few simple steps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Small Primer on Python Packaging - Wheels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Source Code Pro"/>
              <a:buChar char="-"/>
            </a:pPr>
            <a:r>
              <a:rPr lang="en-GB">
                <a:solidFill>
                  <a:srgbClr val="EFEFEF"/>
                </a:solidFill>
              </a:rPr>
              <a:t>‘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</a:t>
            </a:r>
            <a:r>
              <a:rPr lang="en-GB">
                <a:solidFill>
                  <a:srgbClr val="EFEFEF"/>
                </a:solidFill>
              </a:rPr>
              <a:t>’ is considered the standard way of packaging python libraries.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</a:rPr>
              <a:t>With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pypi.org</a:t>
            </a:r>
            <a:r>
              <a:rPr lang="en-GB">
                <a:solidFill>
                  <a:srgbClr val="EFEFEF"/>
                </a:solidFill>
              </a:rPr>
              <a:t> being the standard package index.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It can distribute a “pre-compiled” variant of a library.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</a:rPr>
              <a:t>By matching crucial denominators; OS, CPU Architecture, Python (ABI) Version, etc.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These distributions are called “wheels”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‘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</a:t>
            </a:r>
            <a:r>
              <a:rPr lang="en-GB">
                <a:solidFill>
                  <a:srgbClr val="EFEFEF"/>
                </a:solidFill>
              </a:rPr>
              <a:t>’</a:t>
            </a:r>
            <a:r>
              <a:rPr lang="en-GB">
                <a:solidFill>
                  <a:srgbClr val="EFEFEF"/>
                </a:solidFill>
              </a:rPr>
              <a:t> will match the right variant of a wheel, and install it directly.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No local building </a:t>
            </a:r>
            <a:r>
              <a:rPr lang="en-GB">
                <a:solidFill>
                  <a:srgbClr val="EFEFEF"/>
                </a:solidFill>
              </a:rPr>
              <a:t>necessary, immediately able to be imported.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‘</a:t>
            </a:r>
            <a:r>
              <a:rPr lang="en-GB">
                <a:latin typeface="Source Code Pro"/>
                <a:ea typeface="Source Code Pro"/>
                <a:cs typeface="Source Code Pro"/>
                <a:sym typeface="Source Code Pro"/>
              </a:rPr>
              <a:t>soar-sml</a:t>
            </a:r>
            <a:r>
              <a:rPr lang="en-GB"/>
              <a:t>’ takes advantage of python wheels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Wheels are built in CI (On Github)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</a:rPr>
              <a:t>For all major operating systems;</a:t>
            </a:r>
            <a:endParaRPr>
              <a:solidFill>
                <a:srgbClr val="EFEFEF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b="1" lang="en-GB">
                <a:solidFill>
                  <a:srgbClr val="EFEFEF"/>
                </a:solidFill>
              </a:rPr>
              <a:t>MacOS &gt;=10.9</a:t>
            </a:r>
            <a:r>
              <a:rPr lang="en-GB">
                <a:solidFill>
                  <a:srgbClr val="EFEFEF"/>
                </a:solidFill>
              </a:rPr>
              <a:t> </a:t>
            </a:r>
            <a:r>
              <a:rPr lang="en-GB" sz="800">
                <a:solidFill>
                  <a:srgbClr val="EFEFEF"/>
                </a:solidFill>
              </a:rPr>
              <a:t>(x86 &amp; ARM)</a:t>
            </a:r>
            <a:endParaRPr sz="800">
              <a:solidFill>
                <a:srgbClr val="EFEFEF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b="1" lang="en-GB">
                <a:solidFill>
                  <a:srgbClr val="EFEFEF"/>
                </a:solidFill>
              </a:rPr>
              <a:t>Linux</a:t>
            </a:r>
            <a:r>
              <a:rPr lang="en-GB">
                <a:solidFill>
                  <a:srgbClr val="EFEFEF"/>
                </a:solidFill>
              </a:rPr>
              <a:t> with </a:t>
            </a:r>
            <a:r>
              <a:rPr b="1" lang="en-GB">
                <a:solidFill>
                  <a:srgbClr val="EFEFEF"/>
                </a:solidFill>
              </a:rPr>
              <a:t>GLIB &gt;=2.17</a:t>
            </a:r>
            <a:r>
              <a:rPr lang="en-GB">
                <a:solidFill>
                  <a:srgbClr val="EFEFEF"/>
                </a:solidFill>
              </a:rPr>
              <a:t> </a:t>
            </a:r>
            <a:r>
              <a:rPr lang="en-GB" sz="900">
                <a:solidFill>
                  <a:srgbClr val="EFEFEF"/>
                </a:solidFill>
              </a:rPr>
              <a:t>(x86 32-bit &amp; 64-bit)</a:t>
            </a:r>
            <a:endParaRPr>
              <a:solidFill>
                <a:srgbClr val="EFEFEF"/>
              </a:solidFill>
            </a:endParaRPr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200"/>
              <a:buChar char="-"/>
            </a:pPr>
            <a:r>
              <a:rPr lang="en-GB" sz="1200">
                <a:solidFill>
                  <a:srgbClr val="EFEFEF"/>
                </a:solidFill>
              </a:rPr>
              <a:t>Oldest versions: </a:t>
            </a:r>
            <a:r>
              <a:rPr lang="en-GB" sz="1200">
                <a:solidFill>
                  <a:srgbClr val="EFEFEF"/>
                </a:solidFill>
              </a:rPr>
              <a:t>Debian 8, Ubuntu 14, Fedora 20, RHEL 7, etc.</a:t>
            </a:r>
            <a:endParaRPr sz="1200">
              <a:solidFill>
                <a:srgbClr val="EFEFEF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b="1" lang="en-GB">
                <a:solidFill>
                  <a:srgbClr val="EFEFEF"/>
                </a:solidFill>
              </a:rPr>
              <a:t>Windows &gt;=7</a:t>
            </a:r>
            <a:r>
              <a:rPr lang="en-GB">
                <a:solidFill>
                  <a:srgbClr val="EFEFEF"/>
                </a:solidFill>
              </a:rPr>
              <a:t> </a:t>
            </a:r>
            <a:r>
              <a:rPr lang="en-GB" sz="900">
                <a:solidFill>
                  <a:srgbClr val="EFEFEF"/>
                </a:solidFill>
              </a:rPr>
              <a:t>(64-bit)</a:t>
            </a:r>
            <a:endParaRPr sz="900">
              <a:solidFill>
                <a:srgbClr val="EFEFE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</a:rPr>
              <a:t>For </a:t>
            </a:r>
            <a:r>
              <a:rPr b="1" lang="en-GB">
                <a:solidFill>
                  <a:srgbClr val="EFEFEF"/>
                </a:solidFill>
              </a:rPr>
              <a:t>Python &gt;=3.5</a:t>
            </a:r>
            <a:r>
              <a:rPr lang="en-GB">
                <a:solidFill>
                  <a:srgbClr val="EFEFEF"/>
                </a:solidFill>
              </a:rPr>
              <a:t> on all the above OSes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SoarSuite not required, version can be specified when running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</a:t>
            </a:r>
            <a:r>
              <a:rPr lang="en-GB">
                <a:solidFill>
                  <a:srgbClr val="EFEFEF"/>
                </a:solidFill>
              </a:rPr>
              <a:t>: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soar-sml&gt;=9.6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Why: I</a:t>
            </a:r>
            <a:r>
              <a:rPr lang="en-GB"/>
              <a:t>ncreasing accessibility to the Soar Project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Lowering the threshold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</a:rPr>
              <a:t>Increasing the chances for someone to try out soar, and get interested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</a:rPr>
              <a:t>Quick turnaround / impulse response to “trying out” (and messing around)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Creating interfaces via SML should be easy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</a:rPr>
              <a:t>Developing testing input and output models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Python is a language made for speed and ease of development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</a:t>
            </a:r>
            <a:r>
              <a:rPr lang="en-GB">
                <a:solidFill>
                  <a:srgbClr val="EFEFEF"/>
                </a:solidFill>
              </a:rPr>
              <a:t> is a natural extension of this, and the expected path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comparison; before and now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b="1" lang="en-GB">
                <a:solidFill>
                  <a:srgbClr val="EFEFEF"/>
                </a:solidFill>
              </a:rPr>
              <a:t>Before:</a:t>
            </a:r>
            <a:endParaRPr b="1">
              <a:solidFill>
                <a:srgbClr val="EFEFE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Either: Download SoarSuite, or Build Manually</a:t>
            </a:r>
            <a:endParaRPr>
              <a:solidFill>
                <a:srgbClr val="EFEFEF"/>
              </a:solidFill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 sz="1400">
                <a:solidFill>
                  <a:srgbClr val="EFEFEF"/>
                </a:solidFill>
              </a:rPr>
              <a:t>Friction: For low-energy-investment/cursory glances, most would give up at this step, or not be able to find instructions for it in the first place</a:t>
            </a:r>
            <a:endParaRPr sz="1400">
              <a:solidFill>
                <a:srgbClr val="EFEFE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Add line to script that pivots the import to this specific folder</a:t>
            </a:r>
            <a:endParaRPr>
              <a:solidFill>
                <a:srgbClr val="EFEFEF"/>
              </a:solidFill>
            </a:endParaRPr>
          </a:p>
          <a:p>
            <a:pPr indent="-3429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Font typeface="Source Code Pro"/>
              <a:buChar char="-"/>
            </a:pP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sys.path.append('/home/user/SoarSuite/bin')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 sz="1400">
                <a:solidFill>
                  <a:srgbClr val="EFEFEF"/>
                </a:solidFill>
              </a:rPr>
              <a:t>Friction: Non-”pythonic”,</a:t>
            </a:r>
            <a:r>
              <a:rPr lang="en-GB" sz="1400">
                <a:solidFill>
                  <a:srgbClr val="EFEFEF"/>
                </a:solidFill>
              </a:rPr>
              <a:t> fragile, and makes scripts non-portable without manual editing</a:t>
            </a:r>
            <a:endParaRPr>
              <a:solidFill>
                <a:srgbClr val="EFEFE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</a:rPr>
              <a:t>Import using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Python_sml_ClientInterface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b="1" lang="en-GB">
                <a:solidFill>
                  <a:srgbClr val="EFEFEF"/>
                </a:solidFill>
              </a:rPr>
              <a:t>Now:</a:t>
            </a:r>
            <a:endParaRPr b="1">
              <a:solidFill>
                <a:srgbClr val="EFEFEF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soar-sml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mport soar_sml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Backwards Compatibility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Now everything is under the namespace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soar_sml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Small package that adds backwards compatibility for existing scripts: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soar-compat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-"/>
            </a:pPr>
            <a:r>
              <a:rPr lang="en-GB">
                <a:solidFill>
                  <a:srgbClr val="EFEFEF"/>
                </a:solidFill>
              </a:rPr>
              <a:t>Just re-exports everything under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soar_sml</a:t>
            </a:r>
            <a:r>
              <a:rPr lang="en-GB">
                <a:solidFill>
                  <a:srgbClr val="EFEFEF"/>
                </a:solidFill>
              </a:rPr>
              <a:t> to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Python_sml_ClientInterface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No manual path editing required, all existing scripts become portable.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</a:rPr>
              <a:t>Everything that uses ‘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 Python_sml_ClientInterface</a:t>
            </a:r>
            <a:r>
              <a:rPr lang="en-GB">
                <a:solidFill>
                  <a:srgbClr val="EFEFEF"/>
                </a:solidFill>
              </a:rPr>
              <a:t>’ will “just work”</a:t>
            </a:r>
            <a:endParaRPr>
              <a:solidFill>
                <a:srgbClr val="EFEFEF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Char char="-"/>
            </a:pP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sys.path.append</a:t>
            </a:r>
            <a:r>
              <a:rPr lang="en-GB">
                <a:solidFill>
                  <a:srgbClr val="EFEFEF"/>
                </a:solidFill>
              </a:rPr>
              <a:t> not required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n-GB">
                <a:solidFill>
                  <a:srgbClr val="EFEFEF"/>
                </a:solidFill>
              </a:rPr>
              <a:t>Installable via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soar-compat</a:t>
            </a:r>
            <a:r>
              <a:rPr lang="en-GB">
                <a:solidFill>
                  <a:srgbClr val="EFEFEF"/>
                </a:solidFill>
              </a:rPr>
              <a:t>, or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soar-sml[compat]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-"/>
            </a:pP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soar-sml soar-compat</a:t>
            </a:r>
            <a:endParaRPr>
              <a:solidFill>
                <a:srgbClr val="EFEFE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Source Code Pro"/>
              <a:buChar char="-"/>
            </a:pPr>
            <a:r>
              <a:rPr lang="en-GB">
                <a:solidFill>
                  <a:srgbClr val="EFEFEF"/>
                </a:solidFill>
              </a:rPr>
              <a:t>o</a:t>
            </a:r>
            <a:r>
              <a:rPr lang="en-GB">
                <a:solidFill>
                  <a:srgbClr val="EFEFEF"/>
                </a:solidFill>
              </a:rPr>
              <a:t>r; </a:t>
            </a:r>
            <a:r>
              <a:rPr lang="en-GB">
                <a:solidFill>
                  <a:srgbClr val="EFEFE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"soar-sml[compat]"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