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ink/ink1.xml" ContentType="application/inkml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58" r:id="rId4"/>
    <p:sldId id="260" r:id="rId5"/>
    <p:sldId id="266" r:id="rId6"/>
    <p:sldId id="267" r:id="rId7"/>
    <p:sldId id="268" r:id="rId8"/>
    <p:sldId id="261" r:id="rId9"/>
    <p:sldId id="262" r:id="rId10"/>
    <p:sldId id="263" r:id="rId11"/>
    <p:sldId id="264" r:id="rId12"/>
    <p:sldId id="265" r:id="rId13"/>
    <p:sldId id="269" r:id="rId14"/>
    <p:sldId id="259" r:id="rId15"/>
    <p:sldId id="272" r:id="rId16"/>
    <p:sldId id="273" r:id="rId17"/>
    <p:sldId id="271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4472"/>
    <a:srgbClr val="ACAEAF"/>
    <a:srgbClr val="2D74B9"/>
    <a:srgbClr val="2D7B49"/>
    <a:srgbClr val="2B7949"/>
    <a:srgbClr val="ACEE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51"/>
    <p:restoredTop sz="69142"/>
  </p:normalViewPr>
  <p:slideViewPr>
    <p:cSldViewPr snapToGrid="0" snapToObjects="1">
      <p:cViewPr varScale="1">
        <p:scale>
          <a:sx n="76" d="100"/>
          <a:sy n="76" d="100"/>
        </p:scale>
        <p:origin x="13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7D8AC45-120A-5AFA-96EC-DABF14935C1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109BEB-330F-956F-8C24-5D1F2982609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83859-302B-314A-BF8D-76DED3DDFEA0}" type="datetimeFigureOut">
              <a:rPr lang="en-US" smtClean="0"/>
              <a:t>5/27/24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8D4D19-A423-A17E-3DCE-C04DB9EA2A6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B3B278-7FE8-A926-DA1C-A75CB9333FC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BF51EC-9BB4-3C44-BD08-436EA1B64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896894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7T19:30:22.56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1429 92 8191,'-8'-5'0,"-6"1"5063,-1 4-5063,-5 0 2818,0 0-2818,-5 0 1719,3 0-1719,-3 0 6784,-1 0-6784,-1 0 0,-6 0 0,0 0 0,-6 0 0,5 0 0,-12 0 0,11 0 0,-11 0 0,12 0 0,-12 0 0,12 0 0,-6 0 0,8 0 0,5 0 0,-5 0 0,11 0 0,-5 0 0,0 0 0,5 0 0,-5 0 0,1 0 0,3 5 0,-3-4 0,10 7 0,-4-7 0,4 8 0,-1-4 0,-2 5 0,7-1 0,-7 1 0,2-1 0,-4 1 0,5-1 0,-3 1 0,2 0 0,1-1 0,-3 6 0,7-5 0,-8 4 0,9-5 0,-4 5 0,0-3 0,3 8 0,-8-8 0,3 7 0,1-2 0,-4 4 0,7-1 0,-2 1 0,0 0 0,2 0 0,-2 0 0,4 0 0,0 0 0,-5-1 0,9-4 0,-8 4 0,9-9 0,0 9 0,1-9 0,-1 9 0,4-4 0,-3 10 0,4-4 0,0 11 0,0-5 0,0 5 0,0 1 0,0-1 0,0 1 0,4-6 0,2 4 0,9-4 0,8 7 0,0-7 0,11 7 0,-13-12 0,21 20 0,-18-18 0,11 11 0,-9-14 0,-5-6 0,10 6 0,-4-5 0,6 1 0,-1-1 0,1-5 0,6 0 0,-5-5 0,12-1 0,-5-5 0,7 0 0,-1 0 0,8 0 0,-6 0 0,6 0 0,-8 0 0,1 0 0,-1-5 0,1-2 0,-7-4 0,-2 4 0,-7-2 0,1 2 0,0 1 0,-1-4 0,-5 9 0,4-9 0,-4 4 0,0-4 0,4-1 0,-9 5 0,9-8 0,-10 7 0,5-9 0,-6 6 0,-1 0 0,-3-4 0,3 3 0,-9-3 0,9-1 0,-4 4 0,0-7 0,4 2 0,-4-4 0,5 0 0,-4 0 0,2 0 0,-2 5 0,-1-4 0,4 7 0,-8-2 0,2 5 0,-4 4 0,0-3 0,-4 3 0,3 0 0,-7-3 0,3 2 0,-4-3 0,5-5 0,-4-6 0,3-7 0,-4-6 0,0 0 0,0-6 0,0 4 0,0-4 0,0 6 0,-5 0 0,-1 1 0,-10-1 0,0 6 0,-12-6 0,7 11 0,-21-14 0,12 6 0,-7-1 0,5 3 0,3 1 0,-4 3 0,-1-4 0,1 6-6784,0 5 6784,6-2 0,-4 2 0,4 1 0,0 0 0,-4 5 0,3-4 0,-4 7 6784,5-6-6784,-5 8 0,11 1 0,-10 0 0,9 5 0,-3 0 0,-1 0 0,4 0 0,-12 0 0,6-5 0,-2 4 0,4-4 0,11 5 0,-4 0 0,4 0 0,0 0 0,-4 0 0,9 0 0,-9 0 0,4 0 0,0 4 0,5-3 0,6 3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7B6945-A3E1-EA4E-B4C4-402771C2DEE7}" type="datetimeFigureOut">
              <a:rPr lang="en-US" smtClean="0"/>
              <a:t>5/27/24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8513B7-582E-E94F-B866-EE2577944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331003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Prepare by opening a </a:t>
            </a:r>
            <a:r>
              <a:rPr lang="en-US"/>
              <a:t>browser to </a:t>
            </a:r>
            <a:r>
              <a:rPr lang="en-US" dirty="0" err="1"/>
              <a:t>soar.eecs.umich.edu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8513B7-582E-E94F-B866-EE2577944264}" type="slidenum">
              <a:rPr lang="en-US" smtClean="0"/>
              <a:t>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F1DB9A-2C95-D6AA-8E80-8A4D417AC3F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1459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 The "collapse" button in the debugger will now collapse existing traces instead of only collapsing traces output later.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8513B7-582E-E94F-B866-EE2577944264}" type="slidenum">
              <a:rPr lang="en-US" smtClean="0"/>
              <a:t>10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CA01A0-DCA6-DC60-3B1D-054C5869443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8312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CMD/CTRL = or - to make text bigger or smaller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8513B7-582E-E94F-B866-EE2577944264}" type="slidenum">
              <a:rPr lang="en-US" smtClean="0"/>
              <a:t>11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4B0E9B-8C40-AC37-3437-B6E792E501E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4387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Noticed that first-time setup logic was being copied for other applications, so extracted it for re-use</a:t>
            </a:r>
          </a:p>
          <a:p>
            <a:pPr marL="171450" indent="-171450">
              <a:buFontTx/>
              <a:buChar char="-"/>
            </a:pPr>
            <a:r>
              <a:rPr lang="en-US" dirty="0"/>
              <a:t>We explicitly </a:t>
            </a:r>
            <a:r>
              <a:rPr lang="en-US" dirty="0" err="1"/>
              <a:t>unquarantine</a:t>
            </a:r>
            <a:r>
              <a:rPr lang="en-US" dirty="0"/>
              <a:t> our binaries on mac so they can be opened without issue (see graphic)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SoarCLI</a:t>
            </a:r>
            <a:r>
              <a:rPr lang="en-US" dirty="0"/>
              <a:t> now exits on EOF, meaning that it is possible to automatically test that it works by piping data to it or using the expect utility (also exits gracefully on CTRL-D like a normal program)</a:t>
            </a:r>
          </a:p>
          <a:p>
            <a:r>
              <a:rPr lang="en-US" dirty="0"/>
              <a:t>- Generally speaking, we probably need to re-think the installation process. If anyone wanted to volunteer to make proper installers for Soar, that would be grand!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8513B7-582E-E94F-B866-EE2577944264}" type="slidenum">
              <a:rPr lang="en-US" smtClean="0"/>
              <a:t>12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9F1376-BED6-A904-B50F-3EC4E3CB4E8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2006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Every time we push to GitHub, we get notifications if the code could not be built or if unit tests fail</a:t>
            </a:r>
          </a:p>
          <a:p>
            <a:r>
              <a:rPr lang="en-US" dirty="0"/>
              <a:t>We run performance tests as well, but we’re not graphing them anywhere</a:t>
            </a:r>
          </a:p>
          <a:p>
            <a:r>
              <a:rPr lang="en-US" dirty="0"/>
              <a:t>We dropped 32-bit platforms from the distribution but added M-series Macs</a:t>
            </a:r>
          </a:p>
          <a:p>
            <a:r>
              <a:rPr lang="en-US" dirty="0"/>
              <a:t>Lots of work on fixing build warnings, but we can’t yet build with strictest compiler settings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8513B7-582E-E94F-B866-EE2577944264}" type="slidenum">
              <a:rPr lang="en-US" smtClean="0"/>
              <a:t>13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D4CD83-2BE6-A5B0-77C6-891EBA3802D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6645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err="1"/>
              <a:t>soar.eecs.umich.edu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Open and show it</a:t>
            </a:r>
          </a:p>
          <a:p>
            <a:pPr marL="171450" indent="-171450">
              <a:buFontTx/>
              <a:buChar char="-"/>
            </a:pPr>
            <a:r>
              <a:rPr lang="en-US" dirty="0"/>
              <a:t>Works well at different sizes</a:t>
            </a:r>
          </a:p>
          <a:p>
            <a:pPr marL="171450" indent="-171450">
              <a:buFontTx/>
              <a:buChar char="-"/>
            </a:pPr>
            <a:r>
              <a:rPr lang="en-US" dirty="0"/>
              <a:t>notice we have tutorial and manual tabs; these need full review and fix for figures</a:t>
            </a:r>
          </a:p>
          <a:p>
            <a:pPr marL="171450" indent="-171450">
              <a:buFontTx/>
              <a:buChar char="-"/>
            </a:pPr>
            <a:r>
              <a:rPr lang="en-US" dirty="0"/>
              <a:t>exec vs "exec" search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some pages not ported yet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entire site is on GitHub, generated from markdown files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8513B7-582E-E94F-B866-EE2577944264}" type="slidenum">
              <a:rPr lang="en-US" smtClean="0"/>
              <a:t>14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98D7BB-C28B-83E3-DF17-57E85D39A00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6109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Outside contributing is how I got into my current role. Please, contributions are welcome, technical or otherwise!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8513B7-582E-E94F-B866-EE2577944264}" type="slidenum">
              <a:rPr lang="en-US" smtClean="0"/>
              <a:t>15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FB633D-AF27-5BF0-C759-6723BA468C9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3179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actual roadmap; Soar is being developed as needed for CIC projects, </a:t>
            </a:r>
            <a:r>
              <a:rPr lang="en-US" dirty="0" err="1"/>
              <a:t>includingTHOR</a:t>
            </a:r>
            <a:r>
              <a:rPr lang="en-US" dirty="0"/>
              <a:t>-Soar, </a:t>
            </a:r>
            <a:r>
              <a:rPr lang="en-US" dirty="0" err="1"/>
              <a:t>DroneSoar</a:t>
            </a:r>
            <a:r>
              <a:rPr lang="en-US" dirty="0"/>
              <a:t> (seen in previous presentations)</a:t>
            </a:r>
          </a:p>
          <a:p>
            <a:r>
              <a:rPr lang="en-US" dirty="0"/>
              <a:t>Snapshotting: </a:t>
            </a:r>
            <a:r>
              <a:rPr lang="en-US" dirty="0" err="1"/>
              <a:t>DroneSoar</a:t>
            </a:r>
            <a:r>
              <a:rPr lang="en-US" dirty="0"/>
              <a:t> scenario takes an hour to run, John wants to iterate on something that happens at the 30 minute mark. Currently very difficult to edit and re-run, which is terrible.</a:t>
            </a:r>
          </a:p>
          <a:p>
            <a:endParaRPr lang="en-US" dirty="0"/>
          </a:p>
          <a:p>
            <a:r>
              <a:rPr lang="en-US" dirty="0"/>
              <a:t>Ergonomics and beginner-friendliness: helpful warnings, automated guidance on proper Soar usage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Productivity tools: debugger functionality like profiling, visual exploration of WM, etc. LLM assistant?! LSP with </a:t>
            </a:r>
            <a:r>
              <a:rPr lang="en-US" dirty="0" err="1"/>
              <a:t>datamap</a:t>
            </a:r>
            <a:r>
              <a:rPr lang="en-US" dirty="0"/>
              <a:t> support!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Sky is the limit here.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Stability: -Wall and /W4, address/memory/undefined behavior sanitizers, fuzz-testing</a:t>
            </a:r>
          </a:p>
          <a:p>
            <a:r>
              <a:rPr lang="en-US" dirty="0"/>
              <a:t>Build and distribution: finish adding all tests to CI, also build and distribute SVS viewer (or switch to alternative like a Java application). Reorganize or re-do install process</a:t>
            </a:r>
          </a:p>
          <a:p>
            <a:r>
              <a:rPr lang="en-US" dirty="0"/>
              <a:t>Documentation: finish website, online tutorial/manual, publish SML docs there, more tutorials,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8513B7-582E-E94F-B866-EE2577944264}" type="slidenum">
              <a:rPr lang="en-US" smtClean="0"/>
              <a:t>16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3ACE5C-E09D-EBDE-1D98-F01ACEA2532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8058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8513B7-582E-E94F-B866-EE2577944264}" type="slidenum">
              <a:rPr lang="en-US" smtClean="0"/>
              <a:t>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606E0D-271C-2360-581F-0F817621636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6995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8513B7-582E-E94F-B866-EE257794426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0064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 the right is my gravatar. You’ll see this on GitHub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8513B7-582E-E94F-B866-EE2577944264}" type="slidenum">
              <a:rPr lang="en-US" smtClean="0"/>
              <a:t>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2C74C0-20A4-C733-3656-93F7CF8740C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5209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Mazin</a:t>
            </a:r>
            <a:r>
              <a:rPr lang="en-US" dirty="0"/>
              <a:t> </a:t>
            </a:r>
            <a:r>
              <a:rPr lang="en-US" dirty="0" err="1"/>
              <a:t>Assanie</a:t>
            </a:r>
            <a:r>
              <a:rPr lang="en-US" dirty="0"/>
              <a:t> was the major maintainer through 9.6.0</a:t>
            </a:r>
          </a:p>
          <a:p>
            <a:r>
              <a:rPr lang="en-US" dirty="0"/>
              <a:t>9.6.1 also included much of his work. He moved on, CIC was formed, and we finished it off with lots of infrastructure changes and various maintenance tasks and bug fixes</a:t>
            </a:r>
          </a:p>
          <a:p>
            <a:r>
              <a:rPr lang="en-US" dirty="0"/>
              <a:t>9.6.1, 2, and 3 are all maintenance releases. No major breakage or backwards-incompatibilities. Bug fixes, V-S and debugger updates, lots of infrastructure, build updates, cleanups,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8513B7-582E-E94F-B866-EE2577944264}" type="slidenum">
              <a:rPr lang="en-US" smtClean="0"/>
              <a:t>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86E253-8D28-6A2F-888C-BD75B9CD381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2630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Larger changes were made for </a:t>
            </a:r>
            <a:r>
              <a:rPr lang="en-US" dirty="0" err="1"/>
              <a:t>JSoar</a:t>
            </a:r>
            <a:r>
              <a:rPr lang="en-US" dirty="0"/>
              <a:t> compatibility</a:t>
            </a:r>
          </a:p>
          <a:p>
            <a:r>
              <a:rPr lang="en-US" dirty="0"/>
              <a:t>Also:</a:t>
            </a:r>
          </a:p>
          <a:p>
            <a:r>
              <a:rPr lang="en-US" dirty="0"/>
              <a:t>from-</a:t>
            </a:r>
            <a:r>
              <a:rPr lang="en-US" dirty="0" err="1"/>
              <a:t>st</a:t>
            </a:r>
            <a:r>
              <a:rPr lang="en-US" dirty="0"/>
              <a:t>-xml</a:t>
            </a:r>
          </a:p>
          <a:p>
            <a:pPr lvl="1"/>
            <a:r>
              <a:rPr lang="en-US" dirty="0"/>
              <a:t>Please don’t use this unless you’re super sure. It will cause issues in some settings. It’s just there for </a:t>
            </a:r>
            <a:r>
              <a:rPr lang="en-US" dirty="0" err="1"/>
              <a:t>JSoar</a:t>
            </a:r>
            <a:r>
              <a:rPr lang="en-US" dirty="0"/>
              <a:t> compatibility.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8513B7-582E-E94F-B866-EE2577944264}" type="slidenum">
              <a:rPr lang="en-US" smtClean="0"/>
              <a:t>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E5D7BE-7F6A-87EE-D0D7-1E1EBDBBCA1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203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Soar now properly detects ungrounded (LHS not connected to a state) productions, refuses to source them, and tells the user how to fix them.</a:t>
            </a:r>
          </a:p>
          <a:p>
            <a:pPr marL="171450" indent="-171450">
              <a:buFontTx/>
              <a:buChar char="-"/>
            </a:pPr>
            <a:r>
              <a:rPr lang="en-US" dirty="0"/>
              <a:t>I wish that warning were an error instead, but this is what we have for now.</a:t>
            </a:r>
          </a:p>
          <a:p>
            <a:pPr marL="171450" indent="-171450">
              <a:buFontTx/>
              <a:buChar char="-"/>
            </a:pPr>
            <a:r>
              <a:rPr lang="en-US" dirty="0"/>
              <a:t>Previously that last production would automatically produce a wildcard match over all attributes and values on &lt;s&gt;, leading to I think 6 matches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Not grounding your production can crash Soar under certain circumstances, so this needed fixing!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Generally improved weird production-related warnings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8513B7-582E-E94F-B866-EE2577944264}" type="slidenum">
              <a:rPr lang="en-US" smtClean="0"/>
              <a:t>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D61913-A4A8-C35C-F0F8-B4381D5D79B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8549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Decided after much experimentation with chunking that this is a better default.</a:t>
            </a:r>
          </a:p>
          <a:p>
            <a:r>
              <a:rPr lang="en-US" dirty="0"/>
              <a:t>This is technically a breaking change, but we think it is highly unlikely to actually break anything in the wild.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8513B7-582E-E94F-B866-EE2577944264}" type="slidenum">
              <a:rPr lang="en-US" smtClean="0"/>
              <a:t>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4A27B9-E6C6-D2C2-00E8-036397A6637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4757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 hide this slide?</a:t>
            </a:r>
          </a:p>
          <a:p>
            <a:r>
              <a:rPr lang="en-US" dirty="0"/>
              <a:t>Python bindings used to require same minor version of Python (3.11, 3.12, etc.) as Soar was compiled against, which was very annoying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8513B7-582E-E94F-B866-EE2577944264}" type="slidenum">
              <a:rPr lang="en-US" smtClean="0"/>
              <a:t>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158C04-A472-64B9-3E56-CB03C356B60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444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proper dark mode text display on Mac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Also fixed shortcut key to be CMD instead of CTRL- fixed strange scrolling behavior instabilities</a:t>
            </a:r>
          </a:p>
          <a:p>
            <a:r>
              <a:rPr lang="en-US" dirty="0"/>
              <a:t>- Shortcuts for increasing/decreasing text size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8513B7-582E-E94F-B866-EE2577944264}" type="slidenum">
              <a:rPr lang="en-US" smtClean="0"/>
              <a:t>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610E26-FAC9-A52D-D3C0-73C79657C77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0549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 More output filtering options in the debugger. All 14 output types are toggleable, with convenient shortcuts for common desired combinations (hide all and show only errors and top-level).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8513B7-582E-E94F-B866-EE2577944264}" type="slidenum">
              <a:rPr lang="en-US" smtClean="0"/>
              <a:t>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153887-DCC1-DDA1-7ED9-2D48521CEA7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869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C8336-3D7E-3042-B33D-E690532DF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16447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20CCBE-74AD-E049-A727-32468C218A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99222" y="3565318"/>
            <a:ext cx="5568778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16447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ACBE8D-5297-C147-8194-1339688CCE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50">
                <a:solidFill>
                  <a:srgbClr val="16447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fld id="{025B5C06-EAAF-A749-BBD8-447E40854C57}" type="datetimeFigureOut">
              <a:rPr lang="en-US" smtClean="0"/>
              <a:pPr/>
              <a:t>5/27/24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7F3921-0C4A-FE4B-92C7-4DC7EFEC4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>
                <a:solidFill>
                  <a:srgbClr val="16447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8EB248-4553-3341-B1C2-6E172FFDB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50">
                <a:solidFill>
                  <a:srgbClr val="16447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fld id="{B65E7EDF-9339-DF44-A240-6BDBFF05048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A picture containing logo&#10;&#10;Description automatically generated">
            <a:extLst>
              <a:ext uri="{FF2B5EF4-FFF2-40B4-BE49-F238E27FC236}">
                <a16:creationId xmlns:a16="http://schemas.microsoft.com/office/drawing/2014/main" id="{5A0AE10D-C487-F949-A92C-E21691EA5A2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5848" y="3361101"/>
            <a:ext cx="4234249" cy="206419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73ED1C7-4643-2D46-9E7E-622B2A407F23}"/>
              </a:ext>
            </a:extLst>
          </p:cNvPr>
          <p:cNvSpPr/>
          <p:nvPr userDrawn="1"/>
        </p:nvSpPr>
        <p:spPr>
          <a:xfrm>
            <a:off x="-22295" y="-12358"/>
            <a:ext cx="407504" cy="6885432"/>
          </a:xfrm>
          <a:prstGeom prst="rect">
            <a:avLst/>
          </a:prstGeom>
          <a:solidFill>
            <a:srgbClr val="ACAE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04015B5-BDD5-DB43-9850-F6756B5FE413}"/>
              </a:ext>
            </a:extLst>
          </p:cNvPr>
          <p:cNvSpPr/>
          <p:nvPr userDrawn="1"/>
        </p:nvSpPr>
        <p:spPr>
          <a:xfrm>
            <a:off x="393581" y="-8241"/>
            <a:ext cx="150116" cy="6885432"/>
          </a:xfrm>
          <a:prstGeom prst="rect">
            <a:avLst/>
          </a:prstGeom>
          <a:solidFill>
            <a:srgbClr val="2D74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527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4727E-E383-2040-B162-50B0BF629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0AE8C7-8DBD-1D4C-8DC6-EC4FD9ECC8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DEABA3-1AA3-C54C-A042-69F88833B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D9FA5-8683-4748-A947-83D0D24C5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E7EDF-9339-DF44-A240-6BDBFF050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012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B140B2-C8DD-7D49-8C4C-E76A36F9EF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D6BC09-9D38-D546-93F8-A40091D341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F64398-367E-6C4D-9143-F7CB6D471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FD7A82-46CE-5847-967B-6FADC6847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E7EDF-9339-DF44-A240-6BDBFF050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488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E7821-4D55-0449-A265-E50739697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6447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25222-F0F0-CD40-BDA6-BF3A418C11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557" y="1825625"/>
            <a:ext cx="10515600" cy="4351338"/>
          </a:xfrm>
        </p:spPr>
        <p:txBody>
          <a:bodyPr/>
          <a:lstStyle>
            <a:lvl1pPr>
              <a:defRPr>
                <a:solidFill>
                  <a:srgbClr val="16447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>
              <a:defRPr>
                <a:solidFill>
                  <a:srgbClr val="16447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rgbClr val="16447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rgbClr val="16447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rgbClr val="16447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659D40-DAF0-934E-AD5D-CE319220C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604088"/>
            <a:ext cx="4114800" cy="228600"/>
          </a:xfrm>
        </p:spPr>
        <p:txBody>
          <a:bodyPr/>
          <a:lstStyle>
            <a:lvl1pPr>
              <a:defRPr sz="1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74D2A7-6DC6-474C-ACB2-4D5C3301316E}"/>
              </a:ext>
            </a:extLst>
          </p:cNvPr>
          <p:cNvSpPr/>
          <p:nvPr userDrawn="1"/>
        </p:nvSpPr>
        <p:spPr>
          <a:xfrm>
            <a:off x="-22295" y="-12358"/>
            <a:ext cx="407504" cy="6885432"/>
          </a:xfrm>
          <a:prstGeom prst="rect">
            <a:avLst/>
          </a:prstGeom>
          <a:solidFill>
            <a:srgbClr val="ACAE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D84A6F3-5B4C-0545-A867-47D86544BD53}"/>
              </a:ext>
            </a:extLst>
          </p:cNvPr>
          <p:cNvSpPr/>
          <p:nvPr userDrawn="1"/>
        </p:nvSpPr>
        <p:spPr>
          <a:xfrm>
            <a:off x="393581" y="-8241"/>
            <a:ext cx="150116" cy="6885432"/>
          </a:xfrm>
          <a:prstGeom prst="rect">
            <a:avLst/>
          </a:prstGeom>
          <a:solidFill>
            <a:srgbClr val="2D74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21CB0-23F0-CB45-A7F4-DC4C6BA8B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45216" y="6479320"/>
            <a:ext cx="418070" cy="365125"/>
          </a:xfrm>
        </p:spPr>
        <p:txBody>
          <a:bodyPr/>
          <a:lstStyle>
            <a:lvl1pPr>
              <a:defRPr sz="1000">
                <a:solidFill>
                  <a:srgbClr val="16447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fld id="{B65E7EDF-9339-DF44-A240-6BDBFF05048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006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F6803-4D45-8F42-9625-528307524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42DCE7-712E-2B48-B8D0-4711A376D2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2AE253-0C04-4F4B-B746-39FB98305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0A5088-EFBE-6D47-9AC7-D88472DCD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E7EDF-9339-DF44-A240-6BDBFF050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526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0AA9E-9038-E145-A9AA-554385B46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AEBC2-66E4-A741-B696-F3D08DC580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64C7B3-7A9D-E749-AE40-BD65C4F6BF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5FB4CA-79BA-224A-B8E6-75D1A1F3D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9C2C47-9245-2F47-B90C-FF2C88545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E7EDF-9339-DF44-A240-6BDBFF050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220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0EBFD-A83B-2047-A62B-AA4E0474C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9E508C-5D2C-0645-9BF1-7B42FCD9D2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E82D44-F4D8-7E42-98A9-6878BEF01D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65B926-2727-0849-92AD-EF15880F1C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7F4463-B941-BE42-997E-4740C6BE24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76468C-D838-3F44-ABDD-3F95582F1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3817BF-7E0B-C94D-92BD-F583AB55C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E7EDF-9339-DF44-A240-6BDBFF050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545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A52FF-AC46-0640-AD7D-12BC11450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37EEAB-510B-6A4F-A13F-2FB4C4802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1EBD25-079B-154D-A968-650A17752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E7EDF-9339-DF44-A240-6BDBFF050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941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407848-B6DF-8543-B2B0-E2C3D709D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477FF2-5581-3247-A41D-D7AB059B0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E7EDF-9339-DF44-A240-6BDBFF050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970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23F16-58A9-4E48-8A35-DFE4C9AFA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7C8EA-20F0-504A-AFA6-B7B005C35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30A530-A3D6-B842-B311-C4579BB6AE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6FDFB5-BB9B-7D4F-A817-BCA14E43A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CDB600-3C57-A744-BAFD-E96038934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E7EDF-9339-DF44-A240-6BDBFF050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175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975FD-473A-1B46-8898-1D23F7324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3D1938-14C3-8249-8D17-C1D8E97CAE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3881D2-0036-7D4F-B9B7-240B960262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467AA0-67E4-A043-BBA3-4D105A680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4A0DF2-2E3E-FB47-9462-F64425372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E7EDF-9339-DF44-A240-6BDBFF050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507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696579-403A-2D49-854A-F302A0CCD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2940" y="365125"/>
            <a:ext cx="94508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BA885-C88A-8443-BEC5-6285044E51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62BFCA-B87E-4D49-9D40-90A0A8220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591731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rgbClr val="16447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C69BE9-79B8-3444-86D7-BD0CDEB294EB}"/>
              </a:ext>
            </a:extLst>
          </p:cNvPr>
          <p:cNvSpPr/>
          <p:nvPr userDrawn="1"/>
        </p:nvSpPr>
        <p:spPr>
          <a:xfrm>
            <a:off x="-22295" y="-12358"/>
            <a:ext cx="407504" cy="6885432"/>
          </a:xfrm>
          <a:prstGeom prst="rect">
            <a:avLst/>
          </a:prstGeom>
          <a:solidFill>
            <a:srgbClr val="ACAE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AB7603F-716A-7640-8650-BC1C2787F571}"/>
              </a:ext>
            </a:extLst>
          </p:cNvPr>
          <p:cNvSpPr/>
          <p:nvPr userDrawn="1"/>
        </p:nvSpPr>
        <p:spPr>
          <a:xfrm>
            <a:off x="393581" y="-8241"/>
            <a:ext cx="150116" cy="6885432"/>
          </a:xfrm>
          <a:prstGeom prst="rect">
            <a:avLst/>
          </a:prstGeom>
          <a:solidFill>
            <a:srgbClr val="2D74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0CB11-A8CB-9B44-B1BE-A61179558F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579" y="6476830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16447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fld id="{B65E7EDF-9339-DF44-A240-6BDBFF05048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A picture containing logo&#10;&#10;Description automatically generated">
            <a:extLst>
              <a:ext uri="{FF2B5EF4-FFF2-40B4-BE49-F238E27FC236}">
                <a16:creationId xmlns:a16="http://schemas.microsoft.com/office/drawing/2014/main" id="{F53DB1AD-80EE-3140-B163-9C553C8105A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l="6757" t="19438" r="57365" b="13617"/>
          <a:stretch/>
        </p:blipFill>
        <p:spPr>
          <a:xfrm>
            <a:off x="748639" y="547317"/>
            <a:ext cx="949358" cy="863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289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164472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164472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164472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164472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164472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164472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ar.eecs.umich.edu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mojipedia.org/warning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customXml" Target="../ink/ink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300D3-8C13-3748-A9A7-B688F6C88A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2024 Soar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F43E68-1249-204C-A48B-06B2A33426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9.6.1 – 9.6.3 and beyond</a:t>
            </a:r>
          </a:p>
          <a:p>
            <a:endParaRPr lang="en-US" dirty="0"/>
          </a:p>
          <a:p>
            <a:r>
              <a:rPr lang="en-US" dirty="0"/>
              <a:t>Nathan Glenn</a:t>
            </a:r>
          </a:p>
        </p:txBody>
      </p:sp>
    </p:spTree>
    <p:extLst>
      <p:ext uri="{BB962C8B-B14F-4D97-AF65-F5344CB8AC3E}">
        <p14:creationId xmlns:p14="http://schemas.microsoft.com/office/powerpoint/2010/main" val="32882168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8EABA-98C1-0015-C75B-CAF687972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Debugger</a:t>
            </a:r>
          </a:p>
        </p:txBody>
      </p:sp>
      <p:pic>
        <p:nvPicPr>
          <p:cNvPr id="9" name="Content Placeholder 8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DC4355DA-AC3E-AC34-E8E8-03070E7019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771471" y="1825625"/>
            <a:ext cx="4674457" cy="4351338"/>
          </a:xfrm>
        </p:spPr>
      </p:pic>
    </p:spTree>
    <p:extLst>
      <p:ext uri="{BB962C8B-B14F-4D97-AF65-F5344CB8AC3E}">
        <p14:creationId xmlns:p14="http://schemas.microsoft.com/office/powerpoint/2010/main" val="3142566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6742F-F62E-3164-6582-F04B5F15E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Debugger</a:t>
            </a:r>
          </a:p>
        </p:txBody>
      </p:sp>
      <p:pic>
        <p:nvPicPr>
          <p:cNvPr id="5" name="Content Placeholder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A2C96A52-4365-9C01-0FCB-09340291BA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515745" y="1443906"/>
            <a:ext cx="4148501" cy="5032375"/>
          </a:xfrm>
        </p:spPr>
      </p:pic>
    </p:spTree>
    <p:extLst>
      <p:ext uri="{BB962C8B-B14F-4D97-AF65-F5344CB8AC3E}">
        <p14:creationId xmlns:p14="http://schemas.microsoft.com/office/powerpoint/2010/main" val="30873253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E5111-F7AD-27FE-2E76-37E72E69E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12A4B-15EE-A516-DC17-906C490846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Dedicated setup scripts</a:t>
            </a:r>
          </a:p>
          <a:p>
            <a:r>
              <a:rPr lang="en-US" dirty="0" err="1"/>
              <a:t>Unquarantine</a:t>
            </a:r>
            <a:r>
              <a:rPr lang="en-US" dirty="0"/>
              <a:t> on Mac</a:t>
            </a:r>
          </a:p>
          <a:p>
            <a:r>
              <a:rPr lang="en-US" dirty="0"/>
              <a:t>Soar CLI exits on EOF</a:t>
            </a:r>
          </a:p>
          <a:p>
            <a:r>
              <a:rPr lang="en-US" dirty="0"/>
              <a:t>Pip install option exists, too!</a:t>
            </a:r>
          </a:p>
          <a:p>
            <a:pPr lvl="1"/>
            <a:r>
              <a:rPr lang="en-US" dirty="0"/>
              <a:t>Thanks to Jonathan de Jong</a:t>
            </a:r>
          </a:p>
        </p:txBody>
      </p:sp>
      <p:pic>
        <p:nvPicPr>
          <p:cNvPr id="1026" name="Picture 2" descr="Mac binaries are reported as &quot;damaged&quot; · Issue #37 · Ecks1337/RyuSAK ·  GitHub">
            <a:extLst>
              <a:ext uri="{FF2B5EF4-FFF2-40B4-BE49-F238E27FC236}">
                <a16:creationId xmlns:a16="http://schemas.microsoft.com/office/drawing/2014/main" id="{1B7B3063-F9A6-9405-165B-D4BCC65A55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2793" y="481317"/>
            <a:ext cx="5428650" cy="5895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phic 4" descr="No sign with solid fill">
            <a:extLst>
              <a:ext uri="{FF2B5EF4-FFF2-40B4-BE49-F238E27FC236}">
                <a16:creationId xmlns:a16="http://schemas.microsoft.com/office/drawing/2014/main" id="{A0994290-F311-5CF5-58C7-7C7CE8CB46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78484" y="279696"/>
            <a:ext cx="5897267" cy="5897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2390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12D3F-9BEA-AA79-3D0C-D358B557D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Build/Infrastructure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0BED4-8F98-7D2B-8DE4-793F3E948B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Automated building and testing with GitHub Actions</a:t>
            </a:r>
          </a:p>
          <a:p>
            <a:r>
              <a:rPr lang="en-US" dirty="0"/>
              <a:t>Updated platforms in distribution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042A5C-0CD2-2BA0-0EF8-D024AF0B2E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1977" y="2924005"/>
            <a:ext cx="8348046" cy="3737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0680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F7A30-6CD7-D696-5FF3-D321C3CEB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Website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1CDE2-560F-4A8E-07D5-15472B6DF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http://soar.eecs.umich.edu/</a:t>
            </a:r>
            <a:endParaRPr lang="en-US" dirty="0"/>
          </a:p>
          <a:p>
            <a:r>
              <a:rPr lang="en-US" dirty="0"/>
              <a:t>Thanks to Moritz Schmidt!</a:t>
            </a:r>
          </a:p>
          <a:p>
            <a:r>
              <a:rPr lang="en-US" dirty="0"/>
              <a:t>Based on </a:t>
            </a:r>
            <a:r>
              <a:rPr lang="en-US" dirty="0" err="1"/>
              <a:t>mkdocs</a:t>
            </a:r>
            <a:endParaRPr lang="en-US" dirty="0"/>
          </a:p>
          <a:p>
            <a:r>
              <a:rPr lang="en-US" dirty="0"/>
              <a:t>Tutorial and manual</a:t>
            </a:r>
          </a:p>
          <a:p>
            <a:r>
              <a:rPr lang="en-US" dirty="0"/>
              <a:t>Full text search</a:t>
            </a:r>
          </a:p>
          <a:p>
            <a:r>
              <a:rPr lang="en-US" dirty="0"/>
              <a:t>Responsive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2411D4-139B-5AA0-2F18-951A14F9A3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2492" y="1825625"/>
            <a:ext cx="4808951" cy="3540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7374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297E2-6A6D-FE30-1A4C-E7229DC26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to Soar contributors!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31300-69DA-3311-98B7-77C30A2141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Mazin</a:t>
            </a:r>
            <a:r>
              <a:rPr lang="en-US" dirty="0"/>
              <a:t> </a:t>
            </a:r>
            <a:r>
              <a:rPr lang="en-US" dirty="0" err="1"/>
              <a:t>Assanie</a:t>
            </a:r>
            <a:endParaRPr lang="en-US" dirty="0"/>
          </a:p>
          <a:p>
            <a:r>
              <a:rPr lang="en-US" dirty="0"/>
              <a:t>Johnathan de Jong</a:t>
            </a:r>
          </a:p>
          <a:p>
            <a:r>
              <a:rPr lang="en-US" dirty="0"/>
              <a:t>Bob </a:t>
            </a:r>
            <a:r>
              <a:rPr lang="en-US" dirty="0" err="1"/>
              <a:t>Marinier</a:t>
            </a:r>
            <a:endParaRPr lang="en-US" dirty="0"/>
          </a:p>
          <a:p>
            <a:r>
              <a:rPr lang="en-US" dirty="0"/>
              <a:t>Moritz Schmidt</a:t>
            </a:r>
          </a:p>
          <a:p>
            <a:r>
              <a:rPr lang="en-US" dirty="0"/>
              <a:t>Bryan Stearns</a:t>
            </a:r>
          </a:p>
          <a:p>
            <a:r>
              <a:rPr lang="en-US" dirty="0"/>
              <a:t>And more! Sorry for not mentioning you! You are appreciated!</a:t>
            </a:r>
          </a:p>
          <a:p>
            <a:r>
              <a:rPr lang="en-US" dirty="0"/>
              <a:t>Would love more contributions to core Soar, documentation, website, issue discussions, tutorials, etc.</a:t>
            </a:r>
          </a:p>
        </p:txBody>
      </p:sp>
    </p:spTree>
    <p:extLst>
      <p:ext uri="{BB962C8B-B14F-4D97-AF65-F5344CB8AC3E}">
        <p14:creationId xmlns:p14="http://schemas.microsoft.com/office/powerpoint/2010/main" val="21235389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50128-DA94-5898-B5FD-E2D7EF7AB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Future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5A089-70C3-50DA-788F-7968DD9521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Largest requested features</a:t>
            </a:r>
          </a:p>
          <a:p>
            <a:pPr lvl="1"/>
            <a:r>
              <a:rPr lang="en-US" dirty="0"/>
              <a:t>Snapshotting</a:t>
            </a:r>
          </a:p>
          <a:p>
            <a:pPr lvl="1"/>
            <a:r>
              <a:rPr lang="en-US" dirty="0"/>
              <a:t>Fix 100X debugger slowdown</a:t>
            </a:r>
          </a:p>
          <a:p>
            <a:r>
              <a:rPr lang="en-US" dirty="0"/>
              <a:t>Ergonomics and beginner-friendliness</a:t>
            </a:r>
          </a:p>
          <a:p>
            <a:r>
              <a:rPr lang="en-US" dirty="0"/>
              <a:t>Productivity tools</a:t>
            </a:r>
          </a:p>
          <a:p>
            <a:r>
              <a:rPr lang="en-US" dirty="0"/>
              <a:t>Stability</a:t>
            </a:r>
          </a:p>
          <a:p>
            <a:r>
              <a:rPr lang="en-US" dirty="0"/>
              <a:t>Build and distribution</a:t>
            </a:r>
          </a:p>
          <a:p>
            <a:r>
              <a:rPr lang="en-US" dirty="0"/>
              <a:t>Documentation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3040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E1A24-CA1D-F86F-4CA6-735EF3617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Nuggets and Coal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50927C-9F8C-DB82-2F64-23259C2C0A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6612" y="2808287"/>
            <a:ext cx="5157787" cy="3684588"/>
          </a:xfrm>
        </p:spPr>
        <p:txBody>
          <a:bodyPr/>
          <a:lstStyle/>
          <a:p>
            <a:r>
              <a:rPr lang="en-US" dirty="0"/>
              <a:t>New website</a:t>
            </a:r>
          </a:p>
          <a:p>
            <a:r>
              <a:rPr lang="en-US" dirty="0"/>
              <a:t>New contributors</a:t>
            </a:r>
          </a:p>
          <a:p>
            <a:r>
              <a:rPr lang="en-US" dirty="0"/>
              <a:t>New projects</a:t>
            </a:r>
          </a:p>
          <a:p>
            <a:r>
              <a:rPr lang="en-US" dirty="0"/>
              <a:t>New build infrastructure</a:t>
            </a:r>
          </a:p>
          <a:p>
            <a:r>
              <a:rPr lang="en-US" dirty="0"/>
              <a:t>Improved stability</a:t>
            </a:r>
          </a:p>
          <a:p>
            <a:r>
              <a:rPr lang="en-US" dirty="0"/>
              <a:t>Improved debugger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3D481F-A2C9-A3D3-BD46-7050609F25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808157"/>
            <a:ext cx="5183188" cy="3684588"/>
          </a:xfrm>
        </p:spPr>
        <p:txBody>
          <a:bodyPr/>
          <a:lstStyle/>
          <a:p>
            <a:r>
              <a:rPr lang="en-US" dirty="0"/>
              <a:t>No dedicated funding for Soar</a:t>
            </a:r>
          </a:p>
          <a:p>
            <a:r>
              <a:rPr lang="en-US" dirty="0"/>
              <a:t>Release process still complex</a:t>
            </a:r>
          </a:p>
          <a:p>
            <a:r>
              <a:rPr lang="en-US" dirty="0"/>
              <a:t>Long road to clean build with -Wall, /W4, sanitizers, etc.</a:t>
            </a:r>
          </a:p>
          <a:p>
            <a:endParaRPr lang="en-US" dirty="0"/>
          </a:p>
        </p:txBody>
      </p:sp>
      <p:pic>
        <p:nvPicPr>
          <p:cNvPr id="7" name="Picture 12" descr="gold nugget illustration">
            <a:extLst>
              <a:ext uri="{FF2B5EF4-FFF2-40B4-BE49-F238E27FC236}">
                <a16:creationId xmlns:a16="http://schemas.microsoft.com/office/drawing/2014/main" id="{E60D7486-0038-396C-DFF4-B6297C4CD0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210"/>
          <a:stretch/>
        </p:blipFill>
        <p:spPr bwMode="auto">
          <a:xfrm>
            <a:off x="2715321" y="1478553"/>
            <a:ext cx="1400367" cy="1187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 descr="lump of coal illustration">
            <a:extLst>
              <a:ext uri="{FF2B5EF4-FFF2-40B4-BE49-F238E27FC236}">
                <a16:creationId xmlns:a16="http://schemas.microsoft.com/office/drawing/2014/main" id="{4BF8732B-3BD4-E471-1AB6-D291E4FCDA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532"/>
          <a:stretch/>
        </p:blipFill>
        <p:spPr bwMode="auto">
          <a:xfrm>
            <a:off x="8110776" y="1478553"/>
            <a:ext cx="1357501" cy="1187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05101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C3A66-7250-ADAF-6C52-27C11C2E8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3E872E-557A-5110-D6E1-63A8BFE4FA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Questions and comments are welcome</a:t>
            </a:r>
          </a:p>
        </p:txBody>
      </p:sp>
    </p:spTree>
    <p:extLst>
      <p:ext uri="{BB962C8B-B14F-4D97-AF65-F5344CB8AC3E}">
        <p14:creationId xmlns:p14="http://schemas.microsoft.com/office/powerpoint/2010/main" val="856828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03D92-C9C3-2602-295F-02F2CCFC3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888E0-0E9F-16C7-7725-3B96ED100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BYU undergrad, worked on XNL-Soar</a:t>
            </a:r>
          </a:p>
          <a:p>
            <a:r>
              <a:rPr lang="en-US" dirty="0"/>
              <a:t>Software Engineer since 2007</a:t>
            </a:r>
          </a:p>
          <a:p>
            <a:r>
              <a:rPr lang="en-US" dirty="0"/>
              <a:t>Previous post at trivago, N.V. (Düsseldorf, Germany)</a:t>
            </a:r>
          </a:p>
          <a:p>
            <a:r>
              <a:rPr lang="en-US" dirty="0"/>
              <a:t>With CIC for the past year</a:t>
            </a:r>
          </a:p>
        </p:txBody>
      </p:sp>
      <p:pic>
        <p:nvPicPr>
          <p:cNvPr id="5" name="Picture 4" descr="A person and a baby posing for the camera&#10;&#10;Description automatically generated with low confidence">
            <a:extLst>
              <a:ext uri="{FF2B5EF4-FFF2-40B4-BE49-F238E27FC236}">
                <a16:creationId xmlns:a16="http://schemas.microsoft.com/office/drawing/2014/main" id="{8075F08D-05EC-611B-CA7B-CCC5DBCD38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166727" y="4511306"/>
            <a:ext cx="2322928" cy="17421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E90A37F-C5E1-BB34-17EA-E041C0E3909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0575"/>
          <a:stretch/>
        </p:blipFill>
        <p:spPr>
          <a:xfrm>
            <a:off x="3805825" y="4848885"/>
            <a:ext cx="7050065" cy="1120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534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EC719-8E25-1B0E-DE2D-94216E1A7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5F195-ED63-59F3-6361-4D397E1DD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9.6.0: July 2017</a:t>
            </a:r>
          </a:p>
          <a:p>
            <a:r>
              <a:rPr lang="en-US" dirty="0"/>
              <a:t>9.6.1: December 2022</a:t>
            </a:r>
          </a:p>
          <a:p>
            <a:r>
              <a:rPr lang="en-US" dirty="0"/>
              <a:t>9.6.2: March 2024</a:t>
            </a:r>
          </a:p>
          <a:p>
            <a:r>
              <a:rPr lang="en-US" dirty="0"/>
              <a:t>9.6.3: Soon!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154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B7DC1-43A0-503A-A5BD-E0B9E0646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RHS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8F2F7-7697-5DED-91B2-75AA81CCE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tcl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</a:p>
          <a:p>
            <a:r>
              <a:rPr lang="en-US" dirty="0" err="1"/>
              <a:t>JSoar</a:t>
            </a:r>
            <a:r>
              <a:rPr lang="en-US" dirty="0"/>
              <a:t> compatibility: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set-{count, sum, multiply, min, max, range, mean,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stdev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mac}</a:t>
            </a:r>
          </a:p>
          <a:p>
            <a:pPr lvl="1"/>
            <a:r>
              <a:rPr lang="en-US" dirty="0"/>
              <a:t>Automatically call exec for unknown functions</a:t>
            </a:r>
          </a:p>
        </p:txBody>
      </p:sp>
    </p:spTree>
    <p:extLst>
      <p:ext uri="{BB962C8B-B14F-4D97-AF65-F5344CB8AC3E}">
        <p14:creationId xmlns:p14="http://schemas.microsoft.com/office/powerpoint/2010/main" val="3029961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EF9EC-1B11-1423-704B-26AE0376F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B02C7C0-5749-969A-BD71-76B88C498820}"/>
              </a:ext>
            </a:extLst>
          </p:cNvPr>
          <p:cNvGrpSpPr/>
          <p:nvPr/>
        </p:nvGrpSpPr>
        <p:grpSpPr>
          <a:xfrm>
            <a:off x="1398741" y="1690688"/>
            <a:ext cx="5871577" cy="3851455"/>
            <a:chOff x="2345497" y="1690688"/>
            <a:chExt cx="5871577" cy="385145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CF1802F-4960-07AE-C5AE-DB91FA3A0966}"/>
                </a:ext>
              </a:extLst>
            </p:cNvPr>
            <p:cNvSpPr txBox="1"/>
            <p:nvPr/>
          </p:nvSpPr>
          <p:spPr>
            <a:xfrm>
              <a:off x="3519815" y="1690688"/>
              <a:ext cx="469725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sp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{ no-op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(state &lt;s&gt; ^superstate nil)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--&gt;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E5B726E-7DD9-173D-8D0D-E663D1A2D909}"/>
                </a:ext>
              </a:extLst>
            </p:cNvPr>
            <p:cNvSpPr txBox="1"/>
            <p:nvPr/>
          </p:nvSpPr>
          <p:spPr>
            <a:xfrm>
              <a:off x="3519816" y="3016251"/>
              <a:ext cx="355948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sp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{ no-op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(&lt;s&gt; ^results &lt;any&gt;)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--&gt;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2DB8518-9C31-1C52-211D-346BC6B8F8D9}"/>
                </a:ext>
              </a:extLst>
            </p:cNvPr>
            <p:cNvSpPr txBox="1"/>
            <p:nvPr/>
          </p:nvSpPr>
          <p:spPr>
            <a:xfrm>
              <a:off x="3519815" y="4341814"/>
              <a:ext cx="469725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sp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{ no-op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(state &lt;s&gt;)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--&gt;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EAA009D-DEEE-BE52-62E5-593B25FCBC78}"/>
                </a:ext>
              </a:extLst>
            </p:cNvPr>
            <p:cNvSpPr txBox="1"/>
            <p:nvPr/>
          </p:nvSpPr>
          <p:spPr>
            <a:xfrm>
              <a:off x="2345500" y="1968749"/>
              <a:ext cx="73175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🟢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2703EBB-1013-2744-72CA-93AD74020CE0}"/>
                </a:ext>
              </a:extLst>
            </p:cNvPr>
            <p:cNvSpPr txBox="1"/>
            <p:nvPr/>
          </p:nvSpPr>
          <p:spPr>
            <a:xfrm>
              <a:off x="2345497" y="3231694"/>
              <a:ext cx="73175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4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⚠️</a:t>
              </a:r>
              <a:endParaRPr lang="en-US" sz="4400" dirty="0">
                <a:latin typeface="Courier New" panose="02070309020205020404" pitchFamily="49" charset="0"/>
                <a:cs typeface="Courier New" panose="020703090202050204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5A9417A-16FF-D0DF-A15D-0DCB8FB0739D}"/>
                </a:ext>
              </a:extLst>
            </p:cNvPr>
            <p:cNvSpPr txBox="1"/>
            <p:nvPr/>
          </p:nvSpPr>
          <p:spPr>
            <a:xfrm>
              <a:off x="2345498" y="4557257"/>
              <a:ext cx="73175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🚨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3FFF72F6-D1AD-C788-DFBC-114340EC8D25}"/>
              </a:ext>
            </a:extLst>
          </p:cNvPr>
          <p:cNvSpPr txBox="1"/>
          <p:nvPr/>
        </p:nvSpPr>
        <p:spPr>
          <a:xfrm>
            <a:off x="6096000" y="4341812"/>
            <a:ext cx="46972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Error: Expected attribute-value test after state/impasse test. Did you forget to add "^type state" or "^superstate nil"?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8E4148-6D58-9045-D342-04116E5DBD3C}"/>
              </a:ext>
            </a:extLst>
          </p:cNvPr>
          <p:cNvSpPr txBox="1"/>
          <p:nvPr/>
        </p:nvSpPr>
        <p:spPr>
          <a:xfrm>
            <a:off x="6132540" y="2956816"/>
            <a:ext cx="46972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Warning: On the LHS of production no-op, identifier &lt;s&gt; is not connected to any goal or impasse.</a:t>
            </a:r>
          </a:p>
        </p:txBody>
      </p:sp>
    </p:spTree>
    <p:extLst>
      <p:ext uri="{BB962C8B-B14F-4D97-AF65-F5344CB8AC3E}">
        <p14:creationId xmlns:p14="http://schemas.microsoft.com/office/powerpoint/2010/main" val="3764812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9FEC9-A304-A5C3-58EB-93E235F27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E827B-4D0D-522D-2F1B-FA38B9D09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automatically-create-singletons on by default (9.6.3)</a:t>
            </a:r>
          </a:p>
        </p:txBody>
      </p:sp>
    </p:spTree>
    <p:extLst>
      <p:ext uri="{BB962C8B-B14F-4D97-AF65-F5344CB8AC3E}">
        <p14:creationId xmlns:p14="http://schemas.microsoft.com/office/powerpoint/2010/main" val="3720606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92707-F155-99AE-C41F-930F31177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SML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2C82D-5E04-70B9-1FF0-E44DFA6D4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Stopped exporting internal classes</a:t>
            </a:r>
          </a:p>
          <a:p>
            <a:r>
              <a:rPr lang="en-US" dirty="0"/>
              <a:t>SWIG </a:t>
            </a:r>
            <a:r>
              <a:rPr lang="en-US" dirty="0" err="1"/>
              <a:t>autodoc</a:t>
            </a:r>
            <a:r>
              <a:rPr lang="en-US" dirty="0"/>
              <a:t> adds docstrings with function/argument types to Python bindings</a:t>
            </a:r>
          </a:p>
          <a:p>
            <a:r>
              <a:rPr lang="en-US" dirty="0"/>
              <a:t>Python bindings now usable for Python 3.5+ (thank you Jonathan de Jong!)</a:t>
            </a:r>
          </a:p>
        </p:txBody>
      </p:sp>
    </p:spTree>
    <p:extLst>
      <p:ext uri="{BB962C8B-B14F-4D97-AF65-F5344CB8AC3E}">
        <p14:creationId xmlns:p14="http://schemas.microsoft.com/office/powerpoint/2010/main" val="171435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3F7F5-CFE7-5E81-C16F-A841B2019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Debugger</a:t>
            </a:r>
          </a:p>
        </p:txBody>
      </p:sp>
      <p:pic>
        <p:nvPicPr>
          <p:cNvPr id="1026" name="Picture 2" descr="Screenshot 2022-12-21 at 11 27 47 PM">
            <a:extLst>
              <a:ext uri="{FF2B5EF4-FFF2-40B4-BE49-F238E27FC236}">
                <a16:creationId xmlns:a16="http://schemas.microsoft.com/office/drawing/2014/main" id="{2E8F2E1B-B67E-8FF8-244F-83DFB2B6BA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1" y="1690688"/>
            <a:ext cx="5438862" cy="4447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CF06F9B-C9EB-FD57-D089-DA5A51DFBC78}"/>
              </a:ext>
            </a:extLst>
          </p:cNvPr>
          <p:cNvSpPr txBox="1"/>
          <p:nvPr/>
        </p:nvSpPr>
        <p:spPr>
          <a:xfrm>
            <a:off x="2874829" y="6138139"/>
            <a:ext cx="13656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16447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Before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D539AD-A7C7-ED34-7CD1-CB2DEB0708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0739" y="1690688"/>
            <a:ext cx="3644833" cy="444745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754C88D-DAE6-C4C7-BC0F-222569727CB0}"/>
              </a:ext>
            </a:extLst>
          </p:cNvPr>
          <p:cNvSpPr txBox="1"/>
          <p:nvPr/>
        </p:nvSpPr>
        <p:spPr>
          <a:xfrm>
            <a:off x="8080352" y="6138139"/>
            <a:ext cx="13656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16447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After</a:t>
            </a:r>
          </a:p>
        </p:txBody>
      </p:sp>
    </p:spTree>
    <p:extLst>
      <p:ext uri="{BB962C8B-B14F-4D97-AF65-F5344CB8AC3E}">
        <p14:creationId xmlns:p14="http://schemas.microsoft.com/office/powerpoint/2010/main" val="3125367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3ED40-4678-2275-820B-1AE454313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D377D5-DF90-AEDA-6684-E1407A374DE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121"/>
          <a:stretch/>
        </p:blipFill>
        <p:spPr>
          <a:xfrm>
            <a:off x="1902940" y="1546236"/>
            <a:ext cx="3924300" cy="491011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A5E1493-E92F-EB24-D7B0-B032EC61B09C}"/>
                  </a:ext>
                </a:extLst>
              </p14:cNvPr>
              <p14:cNvContentPartPr/>
              <p14:nvPr/>
            </p14:nvContentPartPr>
            <p14:xfrm>
              <a:off x="2202623" y="3874941"/>
              <a:ext cx="658800" cy="4672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A5E1493-E92F-EB24-D7B0-B032EC61B09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96503" y="3868821"/>
                <a:ext cx="671040" cy="479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98734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C_Template_V1" id="{8BC6D404-11AE-DF48-A65E-53F30410AF22}" vid="{D3CEEA80-1A1F-0E4B-935B-547A7867DF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4582</TotalTime>
  <Words>1240</Words>
  <Application>Microsoft Macintosh PowerPoint</Application>
  <PresentationFormat>Widescreen</PresentationFormat>
  <Paragraphs>167</Paragraphs>
  <Slides>18</Slides>
  <Notes>18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Aptos</vt:lpstr>
      <vt:lpstr>Arial</vt:lpstr>
      <vt:lpstr>Calibri</vt:lpstr>
      <vt:lpstr>Courier New</vt:lpstr>
      <vt:lpstr>Helvetica Neue</vt:lpstr>
      <vt:lpstr>Office Theme</vt:lpstr>
      <vt:lpstr>2024 Soar Update</vt:lpstr>
      <vt:lpstr>About me</vt:lpstr>
      <vt:lpstr>Timeline</vt:lpstr>
      <vt:lpstr>RHS Functions</vt:lpstr>
      <vt:lpstr>Language</vt:lpstr>
      <vt:lpstr>Language</vt:lpstr>
      <vt:lpstr>SML Libraries</vt:lpstr>
      <vt:lpstr>Debugger</vt:lpstr>
      <vt:lpstr>Debugger</vt:lpstr>
      <vt:lpstr>Debugger</vt:lpstr>
      <vt:lpstr>Debugger</vt:lpstr>
      <vt:lpstr>Setup</vt:lpstr>
      <vt:lpstr>Build/Infrastructure</vt:lpstr>
      <vt:lpstr>New Website</vt:lpstr>
      <vt:lpstr>Thank you to Soar contributors!</vt:lpstr>
      <vt:lpstr>The Future</vt:lpstr>
      <vt:lpstr>      Nuggets and Coal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Nathan Glenn</dc:creator>
  <cp:lastModifiedBy>Nathan Glenn</cp:lastModifiedBy>
  <cp:revision>10</cp:revision>
  <cp:lastPrinted>2024-05-28T03:39:14Z</cp:lastPrinted>
  <dcterms:created xsi:type="dcterms:W3CDTF">2024-05-17T18:37:12Z</dcterms:created>
  <dcterms:modified xsi:type="dcterms:W3CDTF">2024-05-30T21:30:50Z</dcterms:modified>
</cp:coreProperties>
</file>