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57" r:id="rId4"/>
    <p:sldId id="269" r:id="rId5"/>
    <p:sldId id="263" r:id="rId6"/>
    <p:sldId id="258" r:id="rId7"/>
    <p:sldId id="265" r:id="rId8"/>
    <p:sldId id="259" r:id="rId9"/>
    <p:sldId id="260" r:id="rId10"/>
    <p:sldId id="261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382"/>
    <a:srgbClr val="ECBB6F"/>
    <a:srgbClr val="0D863E"/>
    <a:srgbClr val="0E6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6"/>
    <p:restoredTop sz="85707"/>
  </p:normalViewPr>
  <p:slideViewPr>
    <p:cSldViewPr snapToGrid="0">
      <p:cViewPr varScale="1">
        <p:scale>
          <a:sx n="145" d="100"/>
          <a:sy n="145" d="100"/>
        </p:scale>
        <p:origin x="1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9E17CE-386C-ED42-BF6C-D964D9B69594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69EF3-F56B-1F4C-A704-E090C27F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3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talk to be presented at the upcoming International Conference on Cognitive Modelling</a:t>
            </a:r>
          </a:p>
          <a:p>
            <a:r>
              <a:rPr lang="en-US" dirty="0"/>
              <a:t>It reflects a true interdisciplinary partnership</a:t>
            </a:r>
          </a:p>
          <a:p>
            <a:r>
              <a:rPr lang="en-US" dirty="0"/>
              <a:t>Will start with a quick review of the Common Model of Cognition</a:t>
            </a:r>
          </a:p>
          <a:p>
            <a:r>
              <a:rPr lang="en-US" dirty="0"/>
              <a:t>    before moving on to the proposed extension to emotion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9EF3-F56B-1F4C-A704-E090C27F07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3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Eliminated dot-dash arrows from emotion module to focus on MA module</a:t>
            </a:r>
          </a:p>
          <a:p>
            <a:endParaRPr lang="en-US" dirty="0"/>
          </a:p>
          <a:p>
            <a:r>
              <a:rPr lang="en-US" dirty="0"/>
              <a:t>As one simple example of MA for emotion, both surprise and familiarity are computed architecturally in Sigma based on monitoring its learning process.</a:t>
            </a:r>
          </a:p>
          <a:p>
            <a:r>
              <a:rPr lang="en-US" dirty="0"/>
              <a:t>An example of across-module appraisal is Sigma’s computation of attention based on both surprise and desirability.</a:t>
            </a:r>
          </a:p>
          <a:p>
            <a:r>
              <a:rPr lang="en-US" dirty="0"/>
              <a:t>    However, the necessity of such a possibility remains an open 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9EF3-F56B-1F4C-A704-E090C27F07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88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9EF3-F56B-1F4C-A704-E090C27F07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75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consider it a cognitive architecture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9EF3-F56B-1F4C-A704-E090C27F07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Procedural and declarative long-term memories</a:t>
            </a:r>
          </a:p>
          <a:p>
            <a:r>
              <a:rPr lang="en-US" dirty="0"/>
              <a:t>Perception and motor modules that interact with an external environment</a:t>
            </a:r>
          </a:p>
          <a:p>
            <a:r>
              <a:rPr lang="en-US" dirty="0"/>
              <a:t>All interact through working memory</a:t>
            </a:r>
          </a:p>
          <a:p>
            <a:r>
              <a:rPr lang="en-US" dirty="0"/>
              <a:t>    All but PM limited to accessing and modifying buffers</a:t>
            </a:r>
          </a:p>
          <a:p>
            <a:endParaRPr lang="en-US" dirty="0"/>
          </a:p>
          <a:p>
            <a:r>
              <a:rPr lang="en-US" dirty="0"/>
              <a:t>Example assumptions</a:t>
            </a:r>
          </a:p>
          <a:p>
            <a:r>
              <a:rPr lang="en-US" dirty="0"/>
              <a:t>Explicitly hybrid</a:t>
            </a:r>
          </a:p>
          <a:p>
            <a:endParaRPr lang="en-US" dirty="0"/>
          </a:p>
          <a:p>
            <a:r>
              <a:rPr lang="en-US" dirty="0"/>
              <a:t>Although you can structure performance so as to influence what is learned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9EF3-F56B-1F4C-A704-E090C27F07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7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 of this work is to partially ameliorate this incompleteness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9EF3-F56B-1F4C-A704-E090C27F07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6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just a human quirk.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9EF3-F56B-1F4C-A704-E090C27F07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Reasoning about emotion – i.e., the ”cold” aspects – is presumed to occur via standard cognitive processing within the original modules of the Common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The higher-level aspects of appraisal theory would thus fit here.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“hot” aspects of emotion are presumed to be the province of the physiological system that provides input to the affect module.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was termed the “warm” aspects of emotion at the workshop are the architectural facets of emotion processing.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Model proposed inclusion of affect module but did not delve into its internals.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Filtering can affect what shows up in WM and at what level of detail.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   Can also affect what is learned/acted-on in the other direction.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9EF3-F56B-1F4C-A704-E090C27F07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52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9EF3-F56B-1F4C-A704-E090C27F07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54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Emotional vectors: E.g., &lt;valence, arousal&gt; or more extended vectors used in dimensional models.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</a:rPr>
              <a:t>    E.g., generation of large vectors by assigning one slot to each appraisal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chemeClr val="tx1"/>
                </a:solidFill>
              </a:rPr>
              <a:t>    E.g., generation of intensity and valence pairs by aggregating over the values of all appraisals for the former and differentially over positive and negative appraisals for the latter. </a:t>
            </a:r>
            <a:endParaRPr lang="en-US" sz="1800" dirty="0"/>
          </a:p>
          <a:p>
            <a:r>
              <a:rPr lang="en-US" sz="1800" dirty="0"/>
              <a:t>Affecting module operation is in addition to filtering communication</a:t>
            </a:r>
          </a:p>
          <a:p>
            <a:r>
              <a:rPr lang="en-US" sz="1800" dirty="0"/>
              <a:t>Examples of affecting module operation: May yield rewards for RL in PM or somatic markers in DM.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tate-dependent memory and clinical effects such as post-event emotional and traumatic responses directly mediated via cortico-amygdala loops</a:t>
            </a: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spcBef>
                <a:spcPts val="700"/>
              </a:spcBef>
            </a:pPr>
            <a:r>
              <a:rPr lang="en-US" sz="2000" dirty="0"/>
              <a:t>New modules analogous to </a:t>
            </a:r>
            <a:r>
              <a:rPr lang="en-US" sz="2000" dirty="0">
                <a:solidFill>
                  <a:srgbClr val="ECBB6F"/>
                </a:solidFill>
              </a:rPr>
              <a:t>Perception</a:t>
            </a:r>
            <a:r>
              <a:rPr lang="en-US" sz="2000" dirty="0"/>
              <a:t> &amp; </a:t>
            </a:r>
            <a:r>
              <a:rPr lang="en-US" sz="2000" dirty="0">
                <a:solidFill>
                  <a:srgbClr val="0D863E"/>
                </a:solidFill>
              </a:rPr>
              <a:t>Motor</a:t>
            </a:r>
          </a:p>
          <a:p>
            <a:pPr>
              <a:spcBef>
                <a:spcPts val="700"/>
              </a:spcBef>
            </a:pPr>
            <a:r>
              <a:rPr lang="en-US" sz="2000" dirty="0">
                <a:solidFill>
                  <a:srgbClr val="0D863E"/>
                </a:solidFill>
              </a:rPr>
              <a:t>    </a:t>
            </a:r>
            <a:r>
              <a:rPr lang="en-US" sz="1800" dirty="0"/>
              <a:t>Although internally facing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9EF3-F56B-1F4C-A704-E090C27F07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33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Eliminated MA module and connections from figure to focus on emotion module</a:t>
            </a:r>
          </a:p>
          <a:p>
            <a:r>
              <a:rPr lang="en-US" dirty="0"/>
              <a:t>Example for down to physiology: when a cognitively identified threat – such as a verbal threat – requires the body to prepare to respond. </a:t>
            </a:r>
          </a:p>
          <a:p>
            <a:r>
              <a:rPr lang="en-US" dirty="0"/>
              <a:t>Examples for modifying module operation: alters how PM selects actions to execute and how DM determines what knowledge to retrieve.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69EF3-F56B-1F4C-A704-E090C27F07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8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E566-FD98-3A4A-BF03-3EB1B1B9C95A}" type="datetime1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26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9E70A-A7C7-6940-AD88-AA234AEF2842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2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BDEF8-7417-AF45-9D06-7297CEB1C0B7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5FBB-BC8D-644F-B184-6E314C8676C6}" type="datetime1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051A-E12B-FB45-8A8A-50C9A2A0B56A}" type="datetime1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01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1C89-3B30-614D-AC71-AF88BB388ABB}" type="datetime1">
              <a:rPr lang="en-US" smtClean="0"/>
              <a:t>5/20/24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3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1579-DA90-2044-8F75-6000C51DCDF2}" type="datetime1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87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C484-4F8A-E34A-BA7B-1DCF03EAED4C}" type="datetime1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9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3CE5B-02C2-A246-BEFF-4045231A70FC}" type="datetime1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0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3FD0-DA06-D848-B0EF-51283AEC74CD}" type="datetime1">
              <a:rPr lang="en-US" smtClean="0"/>
              <a:t>5/20/24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4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A41FCA2-A20D-4645-8F7F-ADC444739078}" type="datetime1">
              <a:rPr lang="en-US" smtClean="0"/>
              <a:t>5/20/24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4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ED2C66A-7E27-6744-8FCA-6EE0ACF084C4}" type="datetime1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E236B51-0BA0-BD49-99F5-81DB7AE1B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6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B8B2-4AF1-7068-9017-285366854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962103"/>
            <a:ext cx="8991600" cy="2100497"/>
          </a:xfrm>
        </p:spPr>
        <p:txBody>
          <a:bodyPr>
            <a:normAutofit/>
          </a:bodyPr>
          <a:lstStyle/>
          <a:p>
            <a:r>
              <a:rPr lang="en-US" dirty="0"/>
              <a:t>A Proposal for Extending the</a:t>
            </a:r>
            <a:br>
              <a:rPr lang="en-US" dirty="0"/>
            </a:br>
            <a:r>
              <a:rPr lang="en-US" dirty="0"/>
              <a:t>Common Model of Cognition</a:t>
            </a:r>
            <a:br>
              <a:rPr lang="en-US" dirty="0"/>
            </a:br>
            <a:r>
              <a:rPr lang="en-US" dirty="0"/>
              <a:t>to Emotion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9170F-3105-B1E6-7FBC-A44CE0618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30" y="3546282"/>
            <a:ext cx="10917141" cy="246093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600" dirty="0"/>
              <a:t>Paul S. Rosenbloom</a:t>
            </a:r>
            <a:r>
              <a:rPr lang="en-US" sz="2600" baseline="30000" dirty="0"/>
              <a:t>1</a:t>
            </a:r>
            <a:r>
              <a:rPr lang="en-US" sz="2600" dirty="0"/>
              <a:t>, John E. Laird</a:t>
            </a:r>
            <a:r>
              <a:rPr lang="en-US" sz="2600" baseline="30000" dirty="0"/>
              <a:t>2</a:t>
            </a:r>
            <a:r>
              <a:rPr lang="en-US" sz="2600" dirty="0"/>
              <a:t>, Christian Lebiere</a:t>
            </a:r>
            <a:r>
              <a:rPr lang="en-US" sz="2600" baseline="30000" dirty="0"/>
              <a:t>3</a:t>
            </a:r>
            <a:r>
              <a:rPr lang="en-US" sz="2600" dirty="0"/>
              <a:t>,  Andrea Stocco</a:t>
            </a:r>
            <a:r>
              <a:rPr lang="en-US" sz="2600" baseline="30000" dirty="0"/>
              <a:t>4</a:t>
            </a:r>
            <a:r>
              <a:rPr lang="en-US" sz="2600" dirty="0"/>
              <a:t>, Richard H. Granger</a:t>
            </a:r>
            <a:r>
              <a:rPr lang="en-US" sz="2600" baseline="30000" dirty="0"/>
              <a:t>5</a:t>
            </a:r>
            <a:r>
              <a:rPr lang="en-US" sz="2600" dirty="0"/>
              <a:t> &amp; Christian Huyck</a:t>
            </a:r>
            <a:r>
              <a:rPr lang="en-US" sz="2600" baseline="30000" dirty="0"/>
              <a:t>6</a:t>
            </a:r>
          </a:p>
          <a:p>
            <a:pPr>
              <a:lnSpc>
                <a:spcPct val="120000"/>
              </a:lnSpc>
            </a:pPr>
            <a:endParaRPr lang="en-US" baseline="30000" dirty="0"/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2100" baseline="30000" dirty="0"/>
              <a:t>1</a:t>
            </a:r>
            <a:r>
              <a:rPr lang="en-US" sz="2100" dirty="0"/>
              <a:t>Institute for Creative Technologies &amp; Thomas Lord Dept. of Computer Science, University of Southern California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2100" baseline="30000" dirty="0"/>
              <a:t>2</a:t>
            </a:r>
            <a:r>
              <a:rPr lang="en-US" sz="2100" dirty="0"/>
              <a:t>Center for Integrated Cognition, IQMRI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2100" baseline="30000" dirty="0"/>
              <a:t> 3</a:t>
            </a:r>
            <a:r>
              <a:rPr lang="en-US" sz="2100" dirty="0"/>
              <a:t>Department of Psychology, Carnegie Mellon University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2100" baseline="30000" dirty="0"/>
              <a:t>4</a:t>
            </a:r>
            <a:r>
              <a:rPr lang="en-US" sz="2100" dirty="0"/>
              <a:t>Department of Psychology, University of Washington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2100" baseline="30000" dirty="0"/>
              <a:t>5</a:t>
            </a:r>
            <a:r>
              <a:rPr lang="en-US" sz="2100" dirty="0"/>
              <a:t>Department of Psychological and Brain Sciences, Dartmouth University</a:t>
            </a:r>
          </a:p>
          <a:p>
            <a:pPr>
              <a:lnSpc>
                <a:spcPct val="120000"/>
              </a:lnSpc>
              <a:spcBef>
                <a:spcPts val="200"/>
              </a:spcBef>
            </a:pPr>
            <a:r>
              <a:rPr lang="en-US" sz="2100" baseline="30000" dirty="0"/>
              <a:t>6</a:t>
            </a:r>
            <a:r>
              <a:rPr lang="en-US" sz="2100" dirty="0"/>
              <a:t>Department of Computer Science, Middlesex University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2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6D8B9-D2B9-9F83-325C-FEB38370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899" y="964692"/>
            <a:ext cx="7998069" cy="1188720"/>
          </a:xfrm>
        </p:spPr>
        <p:txBody>
          <a:bodyPr>
            <a:normAutofit/>
          </a:bodyPr>
          <a:lstStyle/>
          <a:p>
            <a:r>
              <a:rPr lang="en-US" dirty="0"/>
              <a:t>metacognitive assessment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B0F33D-67E7-BE1F-722D-B4B66EA1C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917" y="2672175"/>
            <a:ext cx="5791199" cy="333836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700"/>
              </a:spcBef>
            </a:pPr>
            <a:r>
              <a:rPr lang="en-US" sz="1600" dirty="0"/>
              <a:t>Modeling appraisals generically as aspects of metacognition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Large-scale topic of its own but with no existing Common Model consensus</a:t>
            </a:r>
          </a:p>
          <a:p>
            <a:pPr lvl="2">
              <a:spcBef>
                <a:spcPts val="500"/>
              </a:spcBef>
            </a:pPr>
            <a:r>
              <a:rPr lang="en-US" sz="1300" dirty="0"/>
              <a:t>Although Kralik et al. (2018) did begin exploring this topic</a:t>
            </a:r>
          </a:p>
          <a:p>
            <a:pPr>
              <a:spcBef>
                <a:spcPts val="700"/>
              </a:spcBef>
            </a:pPr>
            <a:r>
              <a:rPr lang="en-US" sz="1600" dirty="0"/>
              <a:t>Low-level appraisals provided by </a:t>
            </a:r>
            <a:r>
              <a:rPr lang="en-US" sz="1600" dirty="0">
                <a:solidFill>
                  <a:srgbClr val="FFC000"/>
                </a:solidFill>
              </a:rPr>
              <a:t>Metacognitive Assessment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Fixed architectural sensing at junctions between modules and links to WM </a:t>
            </a:r>
          </a:p>
          <a:p>
            <a:pPr lvl="2">
              <a:spcBef>
                <a:spcPts val="500"/>
              </a:spcBef>
            </a:pPr>
            <a:r>
              <a:rPr lang="en-US" sz="1300" dirty="0"/>
              <a:t>Can sense communication with WM </a:t>
            </a:r>
            <a:r>
              <a:rPr lang="en-US" sz="1300" i="1" dirty="0"/>
              <a:t>and</a:t>
            </a:r>
            <a:r>
              <a:rPr lang="en-US" sz="1300" dirty="0"/>
              <a:t> internal operation</a:t>
            </a:r>
          </a:p>
          <a:p>
            <a:pPr lvl="1">
              <a:spcBef>
                <a:spcPts val="500"/>
              </a:spcBef>
            </a:pPr>
            <a:r>
              <a:rPr lang="en-US" sz="1400" i="1" dirty="0"/>
              <a:t>Surprise</a:t>
            </a:r>
            <a:r>
              <a:rPr lang="en-US" sz="1400" dirty="0"/>
              <a:t> appraisal becomes akin to things like </a:t>
            </a:r>
            <a:r>
              <a:rPr lang="en-US" sz="1400" i="1" dirty="0"/>
              <a:t>feeling of knowing</a:t>
            </a:r>
          </a:p>
          <a:p>
            <a:pPr>
              <a:spcBef>
                <a:spcPts val="700"/>
              </a:spcBef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High-level appraisals assumed to be cognitive in nature</a:t>
            </a:r>
          </a:p>
          <a:p>
            <a:pPr lvl="1">
              <a:spcBef>
                <a:spcPts val="500"/>
              </a:spcBef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Whether via same cognitive system or a distinct metacognitive system</a:t>
            </a:r>
          </a:p>
          <a:p>
            <a:pPr>
              <a:spcBef>
                <a:spcPts val="700"/>
              </a:spcBef>
            </a:pPr>
            <a:r>
              <a:rPr lang="en-US" sz="1600" dirty="0"/>
              <a:t>No arrows back from metacognitive assessment to other modules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Do not appear necessary for emotional metacognitive assessment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Feedback instead goes through </a:t>
            </a:r>
            <a:r>
              <a:rPr lang="en-US" sz="1400" dirty="0">
                <a:solidFill>
                  <a:srgbClr val="7030A0"/>
                </a:solidFill>
              </a:rPr>
              <a:t>Emotion</a:t>
            </a:r>
          </a:p>
          <a:p>
            <a:pPr>
              <a:spcBef>
                <a:spcPts val="700"/>
              </a:spcBef>
            </a:pPr>
            <a:r>
              <a:rPr lang="en-US" sz="1600" dirty="0"/>
              <a:t>A module itself versus distributed across junctions(?)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Shown as a module to leave open possibility of across-module appraisals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1ECE77-0D35-2E29-BC32-0A7B4434D1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806499" y="2869729"/>
            <a:ext cx="4739481" cy="2990387"/>
          </a:xfrm>
          <a:ln w="381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A24DD8-877E-6CB2-4573-631BE33BEF40}"/>
              </a:ext>
            </a:extLst>
          </p:cNvPr>
          <p:cNvSpPr txBox="1"/>
          <p:nvPr/>
        </p:nvSpPr>
        <p:spPr>
          <a:xfrm>
            <a:off x="3367454" y="6246802"/>
            <a:ext cx="61018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effectLst/>
                <a:latin typeface="Cambria" panose="02040503050406030204" pitchFamily="18" charset="0"/>
                <a:ea typeface="Times"/>
                <a:cs typeface="Times New Roman" panose="02020603050405020304" pitchFamily="18" charset="0"/>
              </a:rPr>
              <a:t>Kralik, J. D., Lee, J. H., Rosenbloom, P. S., Jackson, P. C., Epstein, S. L., Romero, O. J., Sanz, R., Larue, O., Schmidtke, H. R., Lee, S. W. &amp; McGreggor, K. (2018). Metacognition for a Common Model of Cognition. </a:t>
            </a:r>
            <a:r>
              <a:rPr lang="en-US" sz="900" i="1" dirty="0">
                <a:effectLst/>
                <a:latin typeface="Cambria" panose="02040503050406030204" pitchFamily="18" charset="0"/>
                <a:ea typeface="Times"/>
                <a:cs typeface="Times New Roman" panose="02020603050405020304" pitchFamily="18" charset="0"/>
              </a:rPr>
              <a:t>Procedia Computer Science</a:t>
            </a:r>
            <a:r>
              <a:rPr lang="en-US" sz="900" dirty="0">
                <a:effectLst/>
                <a:latin typeface="Cambria" panose="02040503050406030204" pitchFamily="18" charset="0"/>
                <a:ea typeface="Times"/>
                <a:cs typeface="Times New Roman" panose="02020603050405020304" pitchFamily="18" charset="0"/>
              </a:rPr>
              <a:t>, </a:t>
            </a:r>
            <a:r>
              <a:rPr lang="en-US" sz="900" i="1" dirty="0">
                <a:effectLst/>
                <a:latin typeface="Cambria" panose="02040503050406030204" pitchFamily="18" charset="0"/>
                <a:ea typeface="Times"/>
                <a:cs typeface="Times New Roman" panose="02020603050405020304" pitchFamily="18" charset="0"/>
              </a:rPr>
              <a:t>145</a:t>
            </a:r>
            <a:r>
              <a:rPr lang="en-US" sz="900" dirty="0">
                <a:effectLst/>
                <a:latin typeface="Cambria" panose="02040503050406030204" pitchFamily="18" charset="0"/>
                <a:ea typeface="Times"/>
                <a:cs typeface="Times New Roman" panose="02020603050405020304" pitchFamily="18" charset="0"/>
              </a:rPr>
              <a:t>, 740-746.</a:t>
            </a:r>
            <a:r>
              <a:rPr lang="en-US" sz="900" dirty="0">
                <a:effectLst/>
              </a:rPr>
              <a:t> </a:t>
            </a:r>
            <a:endParaRPr lang="en-US" sz="900" dirty="0"/>
          </a:p>
        </p:txBody>
      </p:sp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EFBA2F2D-8953-D62F-3560-AD37300DED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268907" y="312414"/>
            <a:ext cx="1607692" cy="101225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9AA91-3A12-B6C1-90AC-FB774053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6603" y="5862829"/>
            <a:ext cx="365760" cy="365760"/>
          </a:xfrm>
        </p:spPr>
        <p:txBody>
          <a:bodyPr/>
          <a:lstStyle/>
          <a:p>
            <a:fld id="{FE236B51-0BA0-BD49-99F5-81DB7AE1B47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58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AB56-6935-435F-5DDF-2F9E2416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7072"/>
            <a:ext cx="7729728" cy="1188720"/>
          </a:xfrm>
        </p:spPr>
        <p:txBody>
          <a:bodyPr/>
          <a:lstStyle/>
          <a:p>
            <a:r>
              <a:rPr lang="en-US" dirty="0"/>
              <a:t>Status of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1E74-8999-6E37-E66B-9560ED186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312" y="1944382"/>
            <a:ext cx="10225377" cy="4456762"/>
          </a:xfrm>
        </p:spPr>
        <p:txBody>
          <a:bodyPr>
            <a:noAutofit/>
          </a:bodyPr>
          <a:lstStyle/>
          <a:p>
            <a:pPr lvl="1">
              <a:spcBef>
                <a:spcPts val="700"/>
              </a:spcBef>
            </a:pPr>
            <a:r>
              <a:rPr lang="en-US" sz="2400" dirty="0"/>
              <a:t>Attempted to determine if a consensus was reachable around this refinement</a:t>
            </a:r>
          </a:p>
          <a:p>
            <a:pPr lvl="2">
              <a:spcBef>
                <a:spcPts val="500"/>
              </a:spcBef>
            </a:pPr>
            <a:r>
              <a:rPr lang="en-US" sz="2000" dirty="0"/>
              <a:t>Two separate emails sent to workshop attendees requesting input</a:t>
            </a:r>
          </a:p>
          <a:p>
            <a:pPr lvl="3">
              <a:spcBef>
                <a:spcPts val="500"/>
              </a:spcBef>
            </a:pPr>
            <a:r>
              <a:rPr lang="en-US" sz="1800" dirty="0"/>
              <a:t>One informal, as free text, and one structured more formally as a questionnaire</a:t>
            </a:r>
          </a:p>
          <a:p>
            <a:pPr lvl="3">
              <a:spcBef>
                <a:spcPts val="500"/>
              </a:spcBef>
            </a:pPr>
            <a:r>
              <a:rPr lang="en-US" sz="1800" dirty="0"/>
              <a:t>Proved insufficient to yield a consensus even among the workshop attendees</a:t>
            </a:r>
          </a:p>
          <a:p>
            <a:pPr lvl="4">
              <a:spcBef>
                <a:spcPts val="500"/>
              </a:spcBef>
            </a:pPr>
            <a:r>
              <a:rPr lang="en-US" dirty="0"/>
              <a:t>So, no attempt has yet been made at achieving a broader community consensus</a:t>
            </a:r>
          </a:p>
          <a:p>
            <a:pPr lvl="1">
              <a:spcBef>
                <a:spcPts val="700"/>
              </a:spcBef>
            </a:pPr>
            <a:r>
              <a:rPr lang="en-US" sz="2400" dirty="0"/>
              <a:t>Instead presented here as a proposal for further consideration</a:t>
            </a:r>
          </a:p>
          <a:p>
            <a:pPr lvl="2">
              <a:spcBef>
                <a:spcPts val="500"/>
              </a:spcBef>
            </a:pPr>
            <a:r>
              <a:rPr lang="en-US" sz="2000" dirty="0"/>
              <a:t>Rather than as an agreed-upon extension to the Common Model</a:t>
            </a:r>
          </a:p>
          <a:p>
            <a:pPr lvl="2">
              <a:spcBef>
                <a:spcPts val="500"/>
              </a:spcBef>
            </a:pPr>
            <a:r>
              <a:rPr lang="en-US" sz="2000" dirty="0"/>
              <a:t>But integrated additional concurring workshop attendees in as co-authors of this paper</a:t>
            </a:r>
          </a:p>
          <a:p>
            <a:pPr lvl="1">
              <a:spcBef>
                <a:spcPts val="700"/>
              </a:spcBef>
            </a:pPr>
            <a:r>
              <a:rPr lang="en-US" sz="2400" dirty="0"/>
              <a:t>Still incomplete in many ways with respect to a full model of emotion</a:t>
            </a:r>
          </a:p>
          <a:p>
            <a:pPr lvl="2">
              <a:spcBef>
                <a:spcPts val="500"/>
              </a:spcBef>
            </a:pPr>
            <a:r>
              <a:rPr lang="en-US" sz="2000" dirty="0"/>
              <a:t>Shares the Common Model’s natural abstraction and incompleteness</a:t>
            </a:r>
          </a:p>
          <a:p>
            <a:pPr lvl="3">
              <a:spcBef>
                <a:spcPts val="500"/>
              </a:spcBef>
            </a:pPr>
            <a:r>
              <a:rPr lang="en-US" sz="1800" dirty="0"/>
              <a:t>Although here only for what </a:t>
            </a:r>
            <a:r>
              <a:rPr lang="en-US" sz="1800" i="1" dirty="0"/>
              <a:t>might</a:t>
            </a:r>
            <a:r>
              <a:rPr lang="en-US" sz="1800" dirty="0"/>
              <a:t> become a consensus</a:t>
            </a:r>
          </a:p>
          <a:p>
            <a:pPr lvl="2">
              <a:spcBef>
                <a:spcPts val="500"/>
              </a:spcBef>
            </a:pPr>
            <a:r>
              <a:rPr lang="en-US" sz="2000" dirty="0"/>
              <a:t>Hope provides basis for a wider discussion of extending Common Model to emotion</a:t>
            </a:r>
          </a:p>
          <a:p>
            <a:pPr lvl="1">
              <a:spcBef>
                <a:spcPts val="700"/>
              </a:spcBef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F0A65-103B-6ABA-75F3-44EC044A0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4722" y="6235848"/>
            <a:ext cx="365760" cy="365760"/>
          </a:xfrm>
        </p:spPr>
        <p:txBody>
          <a:bodyPr/>
          <a:lstStyle/>
          <a:p>
            <a:fld id="{FE236B51-0BA0-BD49-99F5-81DB7AE1B47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5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AB56-6935-435F-5DDF-2F9E2416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94723"/>
            <a:ext cx="7729728" cy="1188720"/>
          </a:xfrm>
        </p:spPr>
        <p:txBody>
          <a:bodyPr/>
          <a:lstStyle/>
          <a:p>
            <a:r>
              <a:rPr lang="en-US" dirty="0"/>
              <a:t>Common Model of 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1E74-8999-6E37-E66B-9560ED186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703" y="2151011"/>
            <a:ext cx="9544594" cy="4327897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 developing</a:t>
            </a:r>
            <a:r>
              <a:rPr lang="en-US" sz="2400" i="1" dirty="0"/>
              <a:t> </a:t>
            </a:r>
            <a:r>
              <a:rPr lang="en-US" sz="2400" dirty="0"/>
              <a:t>consensus about what is required in a cognitive architecture</a:t>
            </a:r>
          </a:p>
          <a:p>
            <a:pPr lvl="1">
              <a:spcBef>
                <a:spcPts val="500"/>
              </a:spcBef>
            </a:pPr>
            <a:r>
              <a:rPr lang="en-US" sz="2000" dirty="0"/>
              <a:t>In particular, for </a:t>
            </a:r>
            <a:r>
              <a:rPr lang="en-US" sz="2000" i="1" dirty="0"/>
              <a:t>humanlike minds</a:t>
            </a:r>
          </a:p>
          <a:p>
            <a:pPr lvl="2">
              <a:spcBef>
                <a:spcPts val="500"/>
              </a:spcBef>
            </a:pPr>
            <a:r>
              <a:rPr lang="en-US" sz="1800" dirty="0"/>
              <a:t>Human minds </a:t>
            </a:r>
            <a:r>
              <a:rPr lang="en-US" sz="1800" i="1" dirty="0"/>
              <a:t>and</a:t>
            </a:r>
            <a:endParaRPr lang="en-US" sz="1800" dirty="0"/>
          </a:p>
          <a:p>
            <a:pPr lvl="2">
              <a:spcBef>
                <a:spcPts val="500"/>
              </a:spcBef>
            </a:pPr>
            <a:r>
              <a:rPr lang="en-US" sz="1800" dirty="0"/>
              <a:t>Other natural and artificial minds modellable in same manner at suitable level of abstraction</a:t>
            </a:r>
          </a:p>
          <a:p>
            <a:pPr>
              <a:spcBef>
                <a:spcPts val="700"/>
              </a:spcBef>
            </a:pPr>
            <a:r>
              <a:rPr lang="en-US" sz="2200" dirty="0"/>
              <a:t>Consensus developed from:</a:t>
            </a:r>
          </a:p>
          <a:p>
            <a:pPr lvl="1">
              <a:spcBef>
                <a:spcPts val="500"/>
              </a:spcBef>
            </a:pPr>
            <a:r>
              <a:rPr lang="en-US" sz="2000" dirty="0"/>
              <a:t>Existing cognitive architectures</a:t>
            </a:r>
          </a:p>
          <a:p>
            <a:pPr lvl="1">
              <a:spcBef>
                <a:spcPts val="500"/>
              </a:spcBef>
            </a:pPr>
            <a:r>
              <a:rPr lang="en-US" sz="2000" dirty="0"/>
              <a:t>Researchers who study/develop cognitive architectures</a:t>
            </a:r>
          </a:p>
          <a:p>
            <a:pPr lvl="1">
              <a:spcBef>
                <a:spcPts val="500"/>
              </a:spcBef>
            </a:pPr>
            <a:r>
              <a:rPr lang="en-US" sz="2000" dirty="0"/>
              <a:t>Results relevant to cognitive architectures</a:t>
            </a:r>
          </a:p>
          <a:p>
            <a:pPr>
              <a:spcBef>
                <a:spcPts val="700"/>
              </a:spcBef>
            </a:pPr>
            <a:r>
              <a:rPr lang="en-US" sz="2400" dirty="0"/>
              <a:t>Abstract, radically incomplete, and not directly executable</a:t>
            </a:r>
          </a:p>
          <a:p>
            <a:pPr lvl="1">
              <a:spcBef>
                <a:spcPts val="500"/>
              </a:spcBef>
            </a:pPr>
            <a:r>
              <a:rPr lang="en-US" sz="2000" dirty="0"/>
              <a:t>Includes what the community can reach a consensus on concerning necessity</a:t>
            </a:r>
          </a:p>
          <a:p>
            <a:pPr lvl="2">
              <a:spcBef>
                <a:spcPts val="500"/>
              </a:spcBef>
            </a:pPr>
            <a:r>
              <a:rPr lang="en-US" sz="1800" dirty="0"/>
              <a:t>Based on polling</a:t>
            </a:r>
          </a:p>
          <a:p>
            <a:pPr lvl="1">
              <a:spcBef>
                <a:spcPts val="500"/>
              </a:spcBef>
            </a:pPr>
            <a:r>
              <a:rPr lang="en-US" sz="2000" dirty="0"/>
              <a:t>Sufficiency only relevant to what topics are considered for consensus building</a:t>
            </a:r>
          </a:p>
          <a:p>
            <a:pPr lvl="1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5F7B1-0F49-049B-62AC-8F5B1C07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66059" y="152663"/>
            <a:ext cx="1630796" cy="10418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8203-DF58-E9CE-34EB-04430516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FD472-5E61-7F44-8E45-13B6114D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</a:t>
            </a:r>
            <a:br>
              <a:rPr lang="en-US" dirty="0"/>
            </a:br>
            <a:r>
              <a:rPr lang="en-US" dirty="0"/>
              <a:t>Common Model of Cognition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3DAB5-F88C-0BFE-76CF-559E59565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4580" y="2518411"/>
            <a:ext cx="4999104" cy="3629877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700"/>
              </a:spcBef>
            </a:pPr>
            <a:r>
              <a:rPr lang="en-US" sz="2200" dirty="0"/>
              <a:t>Sixteen initial assumptions</a:t>
            </a:r>
          </a:p>
          <a:p>
            <a:pPr marL="571500" lvl="1" indent="-342900">
              <a:spcBef>
                <a:spcPts val="700"/>
              </a:spcBef>
              <a:buFont typeface="+mj-lt"/>
              <a:buAutoNum type="alphaUcPeriod"/>
            </a:pPr>
            <a:r>
              <a:rPr lang="en-US" sz="1900" dirty="0"/>
              <a:t>Structure and processing</a:t>
            </a:r>
          </a:p>
          <a:p>
            <a:pPr marL="800100" lvl="2" indent="-342900">
              <a:spcBef>
                <a:spcPts val="500"/>
              </a:spcBef>
              <a:buFont typeface="+mj-lt"/>
              <a:buAutoNum type="arabicPeriod" startAt="3"/>
            </a:pPr>
            <a:r>
              <a:rPr lang="en-US" sz="1700" dirty="0"/>
              <a:t>Significant parallelism both within and across modules and content</a:t>
            </a:r>
          </a:p>
          <a:p>
            <a:pPr marL="800100" lvl="2" indent="-342900">
              <a:spcBef>
                <a:spcPts val="500"/>
              </a:spcBef>
              <a:buFont typeface="+mj-lt"/>
              <a:buAutoNum type="arabicPeriod" startAt="3"/>
            </a:pPr>
            <a:r>
              <a:rPr lang="en-US" sz="1700" dirty="0"/>
              <a:t>Sequential behavior from cognitive cycle</a:t>
            </a:r>
          </a:p>
          <a:p>
            <a:pPr lvl="3">
              <a:spcBef>
                <a:spcPts val="500"/>
              </a:spcBef>
            </a:pPr>
            <a:r>
              <a:rPr lang="en-US" sz="1700" dirty="0"/>
              <a:t>~50 msec in humans</a:t>
            </a:r>
          </a:p>
          <a:p>
            <a:pPr marL="571500" lvl="1" indent="-342900">
              <a:spcBef>
                <a:spcPts val="700"/>
              </a:spcBef>
              <a:buFont typeface="+mj-lt"/>
              <a:buAutoNum type="alphaUcPeriod"/>
            </a:pPr>
            <a:r>
              <a:rPr lang="en-US" sz="1900" dirty="0"/>
              <a:t>Memory and content</a:t>
            </a:r>
          </a:p>
          <a:p>
            <a:pPr marL="800100" lvl="2" indent="-342900">
              <a:spcBef>
                <a:spcPts val="500"/>
              </a:spcBef>
              <a:buFont typeface="+mj-lt"/>
              <a:buAutoNum type="arabicPeriod"/>
            </a:pPr>
            <a:r>
              <a:rPr lang="en-US" sz="1700" dirty="0"/>
              <a:t>LTMs contain symbolic data with associated quantitative metadata</a:t>
            </a:r>
          </a:p>
          <a:p>
            <a:pPr marL="571500" lvl="1" indent="-342900">
              <a:spcBef>
                <a:spcPts val="700"/>
              </a:spcBef>
              <a:buFont typeface="+mj-lt"/>
              <a:buAutoNum type="alphaUcPeriod"/>
            </a:pPr>
            <a:r>
              <a:rPr lang="en-US" sz="1900" dirty="0"/>
              <a:t>Learning</a:t>
            </a:r>
          </a:p>
          <a:p>
            <a:pPr marL="800100" lvl="2" indent="-342900">
              <a:spcBef>
                <a:spcPts val="500"/>
              </a:spcBef>
              <a:buFont typeface="+mj-lt"/>
              <a:buAutoNum type="arabicPeriod" startAt="2"/>
            </a:pPr>
            <a:r>
              <a:rPr lang="en-US" sz="1700" dirty="0"/>
              <a:t>Incremental, as a side effect of performance</a:t>
            </a:r>
          </a:p>
          <a:p>
            <a:pPr marL="571500" lvl="1" indent="-342900">
              <a:spcBef>
                <a:spcPts val="700"/>
              </a:spcBef>
              <a:buFont typeface="+mj-lt"/>
              <a:buAutoNum type="alphaUcPeriod" startAt="4"/>
            </a:pPr>
            <a:r>
              <a:rPr lang="en-US" sz="1900" dirty="0"/>
              <a:t>Perception and motor control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ADC541-B7EB-10AB-F208-AAD2ACC757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372225" y="3001296"/>
            <a:ext cx="4814220" cy="2923439"/>
          </a:xfrm>
          <a:ln w="38100">
            <a:solidFill>
              <a:schemeClr val="tx1"/>
            </a:solidFill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392326-53D0-B968-7704-6DD06F01AA64}"/>
              </a:ext>
            </a:extLst>
          </p:cNvPr>
          <p:cNvSpPr txBox="1"/>
          <p:nvPr/>
        </p:nvSpPr>
        <p:spPr>
          <a:xfrm>
            <a:off x="2444262" y="6276084"/>
            <a:ext cx="6778869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ambria" panose="02040503050406030204" pitchFamily="18" charset="0"/>
                <a:ea typeface="Times"/>
                <a:cs typeface="Times New Roman" panose="02020603050405020304" pitchFamily="18" charset="0"/>
              </a:rPr>
              <a:t>Laird, J. E., Lebiere, C. &amp; Rosenbloom, P. S. (2017). A Standard Model of the Mind: Toward a Common Computational Framework across Artificial Intelligence, Cognitive Science, Neuroscience, and Robotics. </a:t>
            </a:r>
            <a:r>
              <a:rPr lang="en-US" sz="1050" i="1" dirty="0">
                <a:latin typeface="Cambria" panose="02040503050406030204" pitchFamily="18" charset="0"/>
                <a:ea typeface="Times"/>
                <a:cs typeface="Times New Roman" panose="02020603050405020304" pitchFamily="18" charset="0"/>
              </a:rPr>
              <a:t>AI Magazine</a:t>
            </a:r>
            <a:r>
              <a:rPr lang="en-US" sz="1050" dirty="0">
                <a:latin typeface="Cambria" panose="02040503050406030204" pitchFamily="18" charset="0"/>
                <a:ea typeface="Times"/>
                <a:cs typeface="Times New Roman" panose="02020603050405020304" pitchFamily="18" charset="0"/>
              </a:rPr>
              <a:t>, </a:t>
            </a:r>
            <a:r>
              <a:rPr lang="en-US" sz="1050" i="1" dirty="0">
                <a:latin typeface="Cambria" panose="02040503050406030204" pitchFamily="18" charset="0"/>
                <a:ea typeface="Times"/>
                <a:cs typeface="Times New Roman" panose="02020603050405020304" pitchFamily="18" charset="0"/>
              </a:rPr>
              <a:t>38</a:t>
            </a:r>
            <a:r>
              <a:rPr lang="en-US" sz="1050" dirty="0">
                <a:latin typeface="Cambria" panose="02040503050406030204" pitchFamily="18" charset="0"/>
                <a:ea typeface="Times"/>
                <a:cs typeface="Times New Roman" panose="02020603050405020304" pitchFamily="18" charset="0"/>
              </a:rPr>
              <a:t>, 13-26.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423AC7D-1A20-0A57-7A6D-D29A654743B4}"/>
              </a:ext>
            </a:extLst>
          </p:cNvPr>
          <p:cNvSpPr txBox="1">
            <a:spLocks/>
          </p:cNvSpPr>
          <p:nvPr/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defPPr>
              <a:defRPr lang="en-US"/>
            </a:defPPr>
            <a:lvl1pPr marL="0" algn="ctr" defTabSz="457200" rtl="0" eaLnBrk="1" latinLnBrk="0" hangingPunct="1">
              <a:defRPr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E236B51-0BA0-BD49-99F5-81DB7AE1B47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5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2FAC27-90C1-3D87-A0A6-54CF08718BBE}"/>
              </a:ext>
            </a:extLst>
          </p:cNvPr>
          <p:cNvSpPr/>
          <p:nvPr/>
        </p:nvSpPr>
        <p:spPr>
          <a:xfrm>
            <a:off x="2799805" y="5006121"/>
            <a:ext cx="2486297" cy="301752"/>
          </a:xfrm>
          <a:prstGeom prst="roundRect">
            <a:avLst/>
          </a:prstGeom>
          <a:solidFill>
            <a:srgbClr val="E0A382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FAB56-6935-435F-5DDF-2F9E2416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94723"/>
            <a:ext cx="7729728" cy="1188720"/>
          </a:xfrm>
        </p:spPr>
        <p:txBody>
          <a:bodyPr/>
          <a:lstStyle/>
          <a:p>
            <a:r>
              <a:rPr lang="en-US" dirty="0"/>
              <a:t>Common Model of 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1E74-8999-6E37-E66B-9560ED186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703" y="2151011"/>
            <a:ext cx="9544594" cy="432789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 developing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consensus about what is required in a cognitive architecture</a:t>
            </a:r>
          </a:p>
          <a:p>
            <a:pPr lvl="1">
              <a:spcBef>
                <a:spcPts val="5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 particular, for </a:t>
            </a:r>
            <a:r>
              <a:rPr lang="en-US" sz="2000" i="1" dirty="0">
                <a:solidFill>
                  <a:schemeClr val="bg1">
                    <a:lumMod val="65000"/>
                  </a:schemeClr>
                </a:solidFill>
              </a:rPr>
              <a:t>humanlike minds</a:t>
            </a:r>
          </a:p>
          <a:p>
            <a:pPr lvl="2">
              <a:spcBef>
                <a:spcPts val="500"/>
              </a:spcBef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Human minds </a:t>
            </a:r>
            <a:r>
              <a:rPr lang="en-US" sz="1800" i="1" dirty="0">
                <a:solidFill>
                  <a:schemeClr val="bg1">
                    <a:lumMod val="65000"/>
                  </a:schemeClr>
                </a:solidFill>
              </a:rPr>
              <a:t>and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lvl="2">
              <a:spcBef>
                <a:spcPts val="500"/>
              </a:spcBef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Other natural and artificial minds modellable in same manner at suitable level of abstraction</a:t>
            </a:r>
          </a:p>
          <a:p>
            <a:pPr>
              <a:spcBef>
                <a:spcPts val="700"/>
              </a:spcBef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</a:rPr>
              <a:t>Consensus developed from:</a:t>
            </a:r>
          </a:p>
          <a:p>
            <a:pPr lvl="1">
              <a:spcBef>
                <a:spcPts val="5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Existing cognitive architectures</a:t>
            </a:r>
          </a:p>
          <a:p>
            <a:pPr lvl="1">
              <a:spcBef>
                <a:spcPts val="5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Researchers who study/develop cognitive architectures</a:t>
            </a:r>
          </a:p>
          <a:p>
            <a:pPr lvl="1">
              <a:spcBef>
                <a:spcPts val="5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 relevant to cognitive architectures</a:t>
            </a:r>
          </a:p>
          <a:p>
            <a:pPr>
              <a:spcBef>
                <a:spcPts val="700"/>
              </a:spcBef>
            </a:pP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Abstract, </a:t>
            </a:r>
            <a:r>
              <a:rPr lang="en-US" sz="2400" dirty="0">
                <a:solidFill>
                  <a:schemeClr val="tx1"/>
                </a:solidFill>
              </a:rPr>
              <a:t>radically incomplete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, and not directly executable</a:t>
            </a:r>
          </a:p>
          <a:p>
            <a:pPr lvl="1">
              <a:spcBef>
                <a:spcPts val="5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Includes what the community can reach a consensus on concerning necessity</a:t>
            </a:r>
          </a:p>
          <a:p>
            <a:pPr lvl="2">
              <a:spcBef>
                <a:spcPts val="500"/>
              </a:spcBef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Based on polling</a:t>
            </a:r>
          </a:p>
          <a:p>
            <a:pPr lvl="1">
              <a:spcBef>
                <a:spcPts val="500"/>
              </a:spcBef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Sufficiency only relevant to what topics are considered for consensus building</a:t>
            </a:r>
          </a:p>
          <a:p>
            <a:pPr lvl="1"/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5F7B1-0F49-049B-62AC-8F5B1C07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366059" y="152663"/>
            <a:ext cx="1630796" cy="10418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86F78-943F-6FF2-1634-F46B1E8B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AB56-6935-435F-5DDF-2F9E2416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3599" y="437855"/>
            <a:ext cx="6844802" cy="1188720"/>
          </a:xfrm>
        </p:spPr>
        <p:txBody>
          <a:bodyPr/>
          <a:lstStyle/>
          <a:p>
            <a:r>
              <a:rPr lang="en-US" dirty="0"/>
              <a:t>Extending the Common Model</a:t>
            </a:r>
            <a:br>
              <a:rPr lang="en-US" dirty="0"/>
            </a:br>
            <a:r>
              <a:rPr lang="en-US" dirty="0"/>
              <a:t>to Emotion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1E74-8999-6E37-E66B-9560ED186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80" y="1855177"/>
            <a:ext cx="11292840" cy="4181848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700"/>
              </a:spcBef>
            </a:pPr>
            <a:r>
              <a:rPr lang="en-US" sz="2400" dirty="0"/>
              <a:t>Emotion is essential to surviving and thriving in challenging physical and social domains</a:t>
            </a:r>
          </a:p>
          <a:p>
            <a:pPr lvl="2">
              <a:spcBef>
                <a:spcPts val="500"/>
              </a:spcBef>
            </a:pPr>
            <a:r>
              <a:rPr lang="en-US" sz="2200" i="1" dirty="0"/>
              <a:t>Wisdom of evolution</a:t>
            </a:r>
          </a:p>
          <a:p>
            <a:pPr lvl="1">
              <a:spcBef>
                <a:spcPts val="700"/>
              </a:spcBef>
            </a:pPr>
            <a:r>
              <a:rPr lang="en-US" sz="2400" dirty="0"/>
              <a:t>Proposal here is far from a full model of emotion</a:t>
            </a:r>
          </a:p>
          <a:p>
            <a:pPr lvl="2">
              <a:spcBef>
                <a:spcPts val="500"/>
              </a:spcBef>
            </a:pPr>
            <a:r>
              <a:rPr lang="en-US" sz="2200" dirty="0"/>
              <a:t>Only architectural aspects of how emotional states arise and affect cognition</a:t>
            </a:r>
          </a:p>
          <a:p>
            <a:pPr lvl="3">
              <a:spcBef>
                <a:spcPts val="500"/>
              </a:spcBef>
            </a:pPr>
            <a:r>
              <a:rPr lang="en-US" sz="2000" dirty="0"/>
              <a:t>Abstracts over details of appraisal and dimensional models</a:t>
            </a:r>
          </a:p>
          <a:p>
            <a:pPr lvl="3">
              <a:spcBef>
                <a:spcPts val="500"/>
              </a:spcBef>
            </a:pPr>
            <a:r>
              <a:rPr lang="en-US" sz="2000" dirty="0"/>
              <a:t>Avoids such topics as how emotional states are reflected in external expressions</a:t>
            </a:r>
          </a:p>
          <a:p>
            <a:pPr lvl="2">
              <a:spcBef>
                <a:spcPts val="500"/>
              </a:spcBef>
            </a:pPr>
            <a:r>
              <a:rPr lang="en-US" sz="2200" dirty="0"/>
              <a:t>Doesn’t include deliberate reasoning about emotion</a:t>
            </a:r>
          </a:p>
          <a:p>
            <a:pPr lvl="3">
              <a:spcBef>
                <a:spcPts val="500"/>
              </a:spcBef>
            </a:pPr>
            <a:r>
              <a:rPr lang="en-US" sz="2000" dirty="0"/>
              <a:t>Although leaves room for it in cognitive system</a:t>
            </a:r>
          </a:p>
          <a:p>
            <a:pPr lvl="1">
              <a:spcBef>
                <a:spcPts val="700"/>
              </a:spcBef>
            </a:pPr>
            <a:r>
              <a:rPr lang="en-US" sz="2400" dirty="0"/>
              <a:t>Proposal grew out of:</a:t>
            </a:r>
          </a:p>
          <a:p>
            <a:pPr lvl="2">
              <a:spcBef>
                <a:spcPts val="500"/>
              </a:spcBef>
            </a:pPr>
            <a:r>
              <a:rPr lang="en-US" sz="2200" dirty="0"/>
              <a:t>Earlier analysis of emotion and the Common Model (Larue </a:t>
            </a:r>
            <a:r>
              <a:rPr lang="en-US" sz="2200" i="1" dirty="0"/>
              <a:t>et al</a:t>
            </a:r>
            <a:r>
              <a:rPr lang="en-US" sz="2200" dirty="0"/>
              <a:t>., 2018)</a:t>
            </a:r>
          </a:p>
          <a:p>
            <a:pPr lvl="2">
              <a:spcBef>
                <a:spcPts val="500"/>
              </a:spcBef>
            </a:pPr>
            <a:r>
              <a:rPr lang="en-US" sz="2200" dirty="0"/>
              <a:t>June 2022 virtual workshop on the topic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B5F7B1-0F49-049B-62AC-8F5B1C07E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171297" y="216615"/>
            <a:ext cx="1891908" cy="12087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D5C18D-133E-6D5B-F328-F43B643B3C63}"/>
              </a:ext>
            </a:extLst>
          </p:cNvPr>
          <p:cNvSpPr txBox="1"/>
          <p:nvPr/>
        </p:nvSpPr>
        <p:spPr>
          <a:xfrm>
            <a:off x="720088" y="6179366"/>
            <a:ext cx="1075182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effectLst/>
                <a:latin typeface="Cambria" panose="02040503050406030204" pitchFamily="18" charset="0"/>
                <a:ea typeface="Times"/>
                <a:cs typeface="Times New Roman" panose="02020603050405020304" pitchFamily="18" charset="0"/>
              </a:rPr>
              <a:t>Larue, O., West​, R., Rosenbloom, P. S., Dancy, C. L., Samsonovich, A. V., Petters, D., &amp; Juvina, I. (2018). Emotion in the Common Model of Cognition. </a:t>
            </a:r>
            <a:r>
              <a:rPr lang="en-US" sz="1050" i="1" dirty="0">
                <a:effectLst/>
                <a:latin typeface="Cambria" panose="02040503050406030204" pitchFamily="18" charset="0"/>
                <a:ea typeface="Times"/>
                <a:cs typeface="Times New Roman" panose="02020603050405020304" pitchFamily="18" charset="0"/>
              </a:rPr>
              <a:t>Procedia Computer Science</a:t>
            </a:r>
            <a:r>
              <a:rPr lang="en-US" sz="1050" dirty="0">
                <a:effectLst/>
                <a:latin typeface="Cambria" panose="02040503050406030204" pitchFamily="18" charset="0"/>
                <a:ea typeface="Times"/>
                <a:cs typeface="Times New Roman" panose="02020603050405020304" pitchFamily="18" charset="0"/>
              </a:rPr>
              <a:t>, </a:t>
            </a:r>
            <a:r>
              <a:rPr lang="en-US" sz="1050" i="1" dirty="0">
                <a:effectLst/>
                <a:latin typeface="Cambria" panose="02040503050406030204" pitchFamily="18" charset="0"/>
                <a:ea typeface="Times"/>
                <a:cs typeface="Times New Roman" panose="02020603050405020304" pitchFamily="18" charset="0"/>
              </a:rPr>
              <a:t>145</a:t>
            </a:r>
            <a:r>
              <a:rPr lang="en-US" sz="1050" dirty="0">
                <a:effectLst/>
                <a:latin typeface="Cambria" panose="02040503050406030204" pitchFamily="18" charset="0"/>
                <a:ea typeface="Times"/>
                <a:cs typeface="Times New Roman" panose="02020603050405020304" pitchFamily="18" charset="0"/>
              </a:rPr>
              <a:t>, 730-739.</a:t>
            </a:r>
            <a:endParaRPr lang="en-US" sz="1050" dirty="0">
              <a:effectLst/>
              <a:latin typeface="Times"/>
              <a:ea typeface="Times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7BA97-5BEB-AEA7-DA89-4D7DF1AC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8153" y="6345339"/>
            <a:ext cx="365760" cy="365760"/>
          </a:xfrm>
        </p:spPr>
        <p:txBody>
          <a:bodyPr/>
          <a:lstStyle/>
          <a:p>
            <a:fld id="{FE236B51-0BA0-BD49-99F5-81DB7AE1B47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9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59C61A-41FB-38B6-49EB-2F789C491A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545961" y="2875029"/>
            <a:ext cx="4973810" cy="3005323"/>
          </a:xfrm>
          <a:ln w="381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732A15-AA1E-59E8-45A0-A44530151E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545960" y="2868863"/>
            <a:ext cx="4973809" cy="299038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40B20C3-B481-6E61-49DB-CC8BC7B0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2015" y="964692"/>
            <a:ext cx="7267971" cy="1188720"/>
          </a:xfrm>
        </p:spPr>
        <p:txBody>
          <a:bodyPr>
            <a:normAutofit/>
          </a:bodyPr>
          <a:lstStyle/>
          <a:p>
            <a:r>
              <a:rPr lang="en-US" dirty="0"/>
              <a:t>Initial Synthesis From Workshop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3D975E-57DE-713F-6647-C37AC5653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64" y="2665476"/>
            <a:ext cx="5742432" cy="3543300"/>
          </a:xfrm>
        </p:spPr>
        <p:txBody>
          <a:bodyPr>
            <a:normAutofit fontScale="92500"/>
          </a:bodyPr>
          <a:lstStyle/>
          <a:p>
            <a:pPr>
              <a:spcBef>
                <a:spcPts val="700"/>
              </a:spcBef>
            </a:pPr>
            <a:r>
              <a:rPr lang="en-US" sz="1900" dirty="0"/>
              <a:t>Add an </a:t>
            </a:r>
            <a:r>
              <a:rPr lang="en-US" sz="1900" i="1" dirty="0">
                <a:solidFill>
                  <a:srgbClr val="7030A0"/>
                </a:solidFill>
              </a:rPr>
              <a:t>Affect </a:t>
            </a:r>
            <a:r>
              <a:rPr lang="en-US" sz="1900" dirty="0">
                <a:solidFill>
                  <a:schemeClr val="tx1"/>
                </a:solidFill>
              </a:rPr>
              <a:t>module</a:t>
            </a:r>
            <a:r>
              <a:rPr lang="en-US" sz="1900" dirty="0"/>
              <a:t> to the Common Model</a:t>
            </a:r>
          </a:p>
          <a:p>
            <a:pPr>
              <a:spcBef>
                <a:spcPts val="700"/>
              </a:spcBef>
            </a:pPr>
            <a:r>
              <a:rPr lang="en-US" sz="1900" dirty="0"/>
              <a:t>Receives input from:</a:t>
            </a:r>
          </a:p>
          <a:p>
            <a:pPr lvl="1">
              <a:spcBef>
                <a:spcPts val="700"/>
              </a:spcBef>
            </a:pPr>
            <a:r>
              <a:rPr lang="en-US" sz="1700" dirty="0"/>
              <a:t>Physiology: to react to bodily state</a:t>
            </a:r>
          </a:p>
          <a:p>
            <a:pPr lvl="1">
              <a:spcBef>
                <a:spcPts val="700"/>
              </a:spcBef>
            </a:pPr>
            <a:r>
              <a:rPr lang="en-US" sz="1700" dirty="0">
                <a:solidFill>
                  <a:srgbClr val="ECBB6F"/>
                </a:solidFill>
              </a:rPr>
              <a:t>Perception</a:t>
            </a:r>
            <a:r>
              <a:rPr lang="en-US" sz="1700" dirty="0"/>
              <a:t>: for immediate reactions to the state of the world</a:t>
            </a:r>
          </a:p>
          <a:p>
            <a:pPr lvl="1">
              <a:spcBef>
                <a:spcPts val="700"/>
              </a:spcBef>
            </a:pPr>
            <a:r>
              <a:rPr lang="en-US" sz="1700" dirty="0">
                <a:solidFill>
                  <a:srgbClr val="7030A0"/>
                </a:solidFill>
              </a:rPr>
              <a:t>WM buffer</a:t>
            </a:r>
            <a:r>
              <a:rPr lang="en-US" sz="1700" dirty="0"/>
              <a:t>: for reactions to the state of the cognitive system</a:t>
            </a:r>
          </a:p>
          <a:p>
            <a:pPr lvl="1">
              <a:spcBef>
                <a:spcPts val="700"/>
              </a:spcBef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</a:rPr>
              <a:t>WM more broadly:</a:t>
            </a:r>
            <a:r>
              <a:rPr lang="en-US" sz="1700" dirty="0"/>
              <a:t> to set the context for affective processing</a:t>
            </a:r>
          </a:p>
          <a:p>
            <a:pPr>
              <a:spcBef>
                <a:spcPts val="700"/>
              </a:spcBef>
            </a:pPr>
            <a:r>
              <a:rPr lang="en-US" sz="1900" dirty="0"/>
              <a:t>Affects remainder of Common Model:</a:t>
            </a:r>
          </a:p>
          <a:p>
            <a:pPr lvl="1">
              <a:spcBef>
                <a:spcPts val="700"/>
              </a:spcBef>
            </a:pPr>
            <a:r>
              <a:rPr lang="en-US" sz="1700" dirty="0"/>
              <a:t>Provides input to </a:t>
            </a:r>
            <a:r>
              <a:rPr lang="en-US" sz="1700" dirty="0">
                <a:solidFill>
                  <a:srgbClr val="7030A0"/>
                </a:solidFill>
              </a:rPr>
              <a:t>WM buffer</a:t>
            </a:r>
            <a:r>
              <a:rPr lang="en-US" sz="1700" dirty="0"/>
              <a:t> to support cognitive reasoning</a:t>
            </a:r>
          </a:p>
          <a:p>
            <a:pPr lvl="1">
              <a:spcBef>
                <a:spcPts val="700"/>
              </a:spcBef>
            </a:pPr>
            <a:r>
              <a:rPr lang="en-US" sz="1700" dirty="0"/>
              <a:t>Filters communications between other modules and </a:t>
            </a:r>
            <a:r>
              <a:rPr lang="en-US" sz="1700" dirty="0">
                <a:solidFill>
                  <a:schemeClr val="accent3">
                    <a:lumMod val="75000"/>
                  </a:schemeClr>
                </a:solidFill>
              </a:rPr>
              <a:t>WM</a:t>
            </a:r>
          </a:p>
          <a:p>
            <a:pPr lvl="1">
              <a:spcBef>
                <a:spcPts val="700"/>
              </a:spcBef>
            </a:pPr>
            <a:r>
              <a:rPr lang="en-US" sz="1700" dirty="0"/>
              <a:t>Directly affects </a:t>
            </a:r>
            <a:r>
              <a:rPr lang="en-US" sz="1700" dirty="0">
                <a:solidFill>
                  <a:srgbClr val="ECBB6F"/>
                </a:solidFill>
              </a:rPr>
              <a:t>Perception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6E36B9-C7E4-62A7-F7FC-B1B7D64073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171297" y="79510"/>
            <a:ext cx="1891908" cy="12087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A45066-1CD0-89CA-E2FF-E9C96BE0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3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AB56-6935-435F-5DDF-2F9E2416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18388"/>
            <a:ext cx="7729728" cy="1188720"/>
          </a:xfrm>
        </p:spPr>
        <p:txBody>
          <a:bodyPr/>
          <a:lstStyle/>
          <a:p>
            <a:r>
              <a:rPr lang="en-US" dirty="0"/>
              <a:t>Coming out of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1E74-8999-6E37-E66B-9560ED186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0953" y="2380367"/>
            <a:ext cx="9510094" cy="3780732"/>
          </a:xfrm>
        </p:spPr>
        <p:txBody>
          <a:bodyPr>
            <a:normAutofit/>
          </a:bodyPr>
          <a:lstStyle/>
          <a:p>
            <a:pPr lvl="1">
              <a:spcBef>
                <a:spcPts val="700"/>
              </a:spcBef>
            </a:pPr>
            <a:r>
              <a:rPr lang="en-US" sz="2400" dirty="0"/>
              <a:t>Sense of consensus with respect to something like this synthesis</a:t>
            </a:r>
          </a:p>
          <a:p>
            <a:pPr lvl="2">
              <a:spcBef>
                <a:spcPts val="500"/>
              </a:spcBef>
            </a:pPr>
            <a:r>
              <a:rPr lang="en-US" sz="2000" dirty="0"/>
              <a:t>But it reflected only a few days' work by a subset of the community</a:t>
            </a:r>
          </a:p>
          <a:p>
            <a:pPr lvl="2">
              <a:spcBef>
                <a:spcPts val="500"/>
              </a:spcBef>
            </a:pPr>
            <a:r>
              <a:rPr lang="en-US" sz="2000" dirty="0"/>
              <a:t>And only came together at the final session</a:t>
            </a:r>
          </a:p>
          <a:p>
            <a:pPr lvl="1">
              <a:spcBef>
                <a:spcPts val="700"/>
              </a:spcBef>
            </a:pPr>
            <a:r>
              <a:rPr lang="en-US" sz="2400" dirty="0"/>
              <a:t>It thus did not seem right to consider it as an official consensus</a:t>
            </a:r>
          </a:p>
          <a:p>
            <a:pPr lvl="2">
              <a:spcBef>
                <a:spcPts val="500"/>
              </a:spcBef>
            </a:pPr>
            <a:r>
              <a:rPr lang="en-US" sz="2000" dirty="0"/>
              <a:t>It was furthermore still quite minimal in coverage</a:t>
            </a:r>
          </a:p>
          <a:p>
            <a:pPr lvl="1">
              <a:spcBef>
                <a:spcPts val="700"/>
              </a:spcBef>
            </a:pPr>
            <a:r>
              <a:rPr lang="en-US" sz="2400" dirty="0"/>
              <a:t>Subgroup decided to push model further before going back to the community to see if a more thorough consensus was reachable</a:t>
            </a:r>
          </a:p>
          <a:p>
            <a:pPr marL="457200" lvl="2" indent="0">
              <a:spcBef>
                <a:spcPts val="2800"/>
              </a:spcBef>
              <a:buNone/>
            </a:pPr>
            <a:r>
              <a:rPr lang="en-US" sz="2400" b="1" dirty="0">
                <a:solidFill>
                  <a:srgbClr val="FF0000"/>
                </a:solidFill>
              </a:rPr>
              <a:t>The proposal here is the product of these deliberations</a:t>
            </a:r>
          </a:p>
          <a:p>
            <a:pPr lvl="1">
              <a:spcBef>
                <a:spcPts val="70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91CD1-7884-8F44-7C55-177E60FE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F0708C-48B6-75F2-49E8-9FFAB5FD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57500"/>
            <a:ext cx="7729728" cy="1188720"/>
          </a:xfrm>
        </p:spPr>
        <p:txBody>
          <a:bodyPr/>
          <a:lstStyle/>
          <a:p>
            <a:r>
              <a:rPr lang="en-US" dirty="0"/>
              <a:t>Refined CMC+Emotion Synthesis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47D989-173B-A003-023A-79E6C1C97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3486" y="2303929"/>
            <a:ext cx="5195658" cy="4087906"/>
          </a:xfrm>
        </p:spPr>
        <p:txBody>
          <a:bodyPr>
            <a:noAutofit/>
          </a:bodyPr>
          <a:lstStyle/>
          <a:p>
            <a:pPr>
              <a:spcBef>
                <a:spcPts val="700"/>
              </a:spcBef>
            </a:pPr>
            <a:r>
              <a:rPr lang="en-US" sz="2000" dirty="0"/>
              <a:t>Relabeled </a:t>
            </a:r>
            <a:r>
              <a:rPr lang="en-US" sz="2000" dirty="0">
                <a:solidFill>
                  <a:srgbClr val="7030A0"/>
                </a:solidFill>
              </a:rPr>
              <a:t>Affect</a:t>
            </a:r>
            <a:r>
              <a:rPr lang="en-US" sz="2000" dirty="0"/>
              <a:t> module as </a:t>
            </a:r>
            <a:r>
              <a:rPr lang="en-US" sz="2000" dirty="0">
                <a:solidFill>
                  <a:srgbClr val="7030A0"/>
                </a:solidFill>
              </a:rPr>
              <a:t>Emotion</a:t>
            </a:r>
          </a:p>
          <a:p>
            <a:pPr lvl="1">
              <a:spcBef>
                <a:spcPts val="500"/>
              </a:spcBef>
            </a:pPr>
            <a:r>
              <a:rPr lang="en-US" sz="1800" dirty="0"/>
              <a:t>Role is to generate emotional vectors</a:t>
            </a:r>
          </a:p>
          <a:p>
            <a:pPr lvl="2">
              <a:spcBef>
                <a:spcPts val="500"/>
              </a:spcBef>
            </a:pPr>
            <a:r>
              <a:rPr lang="en-US" dirty="0"/>
              <a:t>But with no commitment to size or contents</a:t>
            </a:r>
          </a:p>
          <a:p>
            <a:pPr lvl="1">
              <a:spcBef>
                <a:spcPts val="500"/>
              </a:spcBef>
            </a:pPr>
            <a:r>
              <a:rPr lang="en-US" sz="1800" dirty="0"/>
              <a:t>Appraisals act as inputs to creation of vectors</a:t>
            </a:r>
          </a:p>
          <a:p>
            <a:pPr lvl="2">
              <a:spcBef>
                <a:spcPts val="500"/>
              </a:spcBef>
            </a:pPr>
            <a:r>
              <a:rPr lang="en-US" dirty="0"/>
              <a:t>High-level cognitive appraisals come from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WM</a:t>
            </a:r>
          </a:p>
          <a:p>
            <a:pPr>
              <a:spcBef>
                <a:spcPts val="7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Metacognitive Assessment</a:t>
            </a:r>
            <a:r>
              <a:rPr lang="en-US" sz="2000" dirty="0"/>
              <a:t> module added</a:t>
            </a:r>
          </a:p>
          <a:p>
            <a:pPr lvl="1">
              <a:spcBef>
                <a:spcPts val="500"/>
              </a:spcBef>
            </a:pPr>
            <a:r>
              <a:rPr lang="en-US" sz="1800" dirty="0"/>
              <a:t>Observes modules and traffic among them</a:t>
            </a:r>
          </a:p>
          <a:p>
            <a:pPr lvl="1">
              <a:spcBef>
                <a:spcPts val="500"/>
              </a:spcBef>
            </a:pPr>
            <a:r>
              <a:rPr lang="en-US" sz="1800" dirty="0"/>
              <a:t>Generates low-level appraisals</a:t>
            </a:r>
          </a:p>
          <a:p>
            <a:pPr lvl="1">
              <a:spcBef>
                <a:spcPts val="500"/>
              </a:spcBef>
            </a:pPr>
            <a:r>
              <a:rPr lang="en-US" sz="1800" dirty="0"/>
              <a:t>Transmits results to emotion module</a:t>
            </a:r>
          </a:p>
          <a:p>
            <a:pPr>
              <a:spcBef>
                <a:spcPts val="700"/>
              </a:spcBef>
            </a:pPr>
            <a:r>
              <a:rPr lang="en-US" sz="2000" dirty="0">
                <a:solidFill>
                  <a:srgbClr val="7030A0"/>
                </a:solidFill>
              </a:rPr>
              <a:t>Emotion</a:t>
            </a:r>
            <a:r>
              <a:rPr lang="en-US" sz="2000" dirty="0"/>
              <a:t> may affect module operation</a:t>
            </a:r>
          </a:p>
          <a:p>
            <a:pPr lvl="1">
              <a:spcBef>
                <a:spcPts val="500"/>
              </a:spcBef>
            </a:pPr>
            <a:r>
              <a:rPr lang="en-US" sz="1800" dirty="0"/>
              <a:t>E.g., extensive evidence indicates emotions can influence memory storage and retrieval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0B3583-9CB4-3604-B32E-5F81377309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432284" y="2851429"/>
            <a:ext cx="4770381" cy="2990388"/>
          </a:xfrm>
          <a:ln w="38100">
            <a:solidFill>
              <a:schemeClr val="tx1"/>
            </a:solidFill>
          </a:ln>
        </p:spPr>
      </p:pic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6679A4F6-89FF-F952-9736-AB18C48CFA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354885" y="162168"/>
            <a:ext cx="1644564" cy="104189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B339F7-B622-5C37-988F-01B19263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3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7">
            <a:extLst>
              <a:ext uri="{FF2B5EF4-FFF2-40B4-BE49-F238E27FC236}">
                <a16:creationId xmlns:a16="http://schemas.microsoft.com/office/drawing/2014/main" id="{7A04A52A-3E45-7966-9F5D-4C305BB794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68907" y="312414"/>
            <a:ext cx="1607692" cy="101225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D8FEF15-2C7D-0A69-5554-7BC70357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Emotion Module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F505A7-1201-4EC6-8598-3CBA25E5A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341" y="2871117"/>
            <a:ext cx="6232754" cy="2833925"/>
          </a:xfrm>
        </p:spPr>
        <p:txBody>
          <a:bodyPr>
            <a:normAutofit fontScale="92500"/>
          </a:bodyPr>
          <a:lstStyle/>
          <a:p>
            <a:pPr>
              <a:spcBef>
                <a:spcPts val="500"/>
              </a:spcBef>
            </a:pPr>
            <a:r>
              <a:rPr lang="en-US" sz="2000" dirty="0"/>
              <a:t>Added connection from </a:t>
            </a:r>
            <a:r>
              <a:rPr lang="en-US" sz="2000" dirty="0">
                <a:solidFill>
                  <a:srgbClr val="7030A0"/>
                </a:solidFill>
              </a:rPr>
              <a:t>Emotion</a:t>
            </a:r>
            <a:r>
              <a:rPr lang="en-US" sz="2000" dirty="0"/>
              <a:t> down to physiology</a:t>
            </a:r>
          </a:p>
          <a:p>
            <a:pPr lvl="1">
              <a:spcBef>
                <a:spcPts val="500"/>
              </a:spcBef>
            </a:pPr>
            <a:r>
              <a:rPr lang="en-US" sz="1800" dirty="0"/>
              <a:t>For emotion vectors to affect physiology</a:t>
            </a:r>
          </a:p>
          <a:p>
            <a:pPr>
              <a:spcBef>
                <a:spcPts val="700"/>
              </a:spcBef>
            </a:pPr>
            <a:r>
              <a:rPr lang="en-US" sz="2000" dirty="0"/>
              <a:t>Dot-dash arrows from </a:t>
            </a:r>
            <a:r>
              <a:rPr lang="en-US" sz="2000" dirty="0">
                <a:solidFill>
                  <a:srgbClr val="7030A0"/>
                </a:solidFill>
              </a:rPr>
              <a:t>Emotion</a:t>
            </a:r>
            <a:r>
              <a:rPr lang="en-US" sz="2000" dirty="0"/>
              <a:t> point to junctions</a:t>
            </a:r>
          </a:p>
          <a:p>
            <a:pPr lvl="1">
              <a:spcBef>
                <a:spcPts val="500"/>
              </a:spcBef>
            </a:pPr>
            <a:r>
              <a:rPr lang="en-US" sz="1800" dirty="0"/>
              <a:t>Filter communication </a:t>
            </a:r>
            <a:r>
              <a:rPr lang="en-US" sz="1800" i="1" dirty="0"/>
              <a:t>and</a:t>
            </a:r>
            <a:r>
              <a:rPr lang="en-US" sz="1800" dirty="0"/>
              <a:t> modify module operation</a:t>
            </a:r>
          </a:p>
          <a:p>
            <a:pPr>
              <a:spcBef>
                <a:spcPts val="700"/>
              </a:spcBef>
            </a:pPr>
            <a:r>
              <a:rPr lang="en-US" sz="2000" dirty="0"/>
              <a:t>Retains bidirectional connection </a:t>
            </a:r>
            <a:r>
              <a:rPr lang="en-US" sz="2000" dirty="0">
                <a:solidFill>
                  <a:srgbClr val="7030A0"/>
                </a:solidFill>
              </a:rPr>
              <a:t>Emotion </a:t>
            </a:r>
            <a:r>
              <a:rPr lang="en-US" sz="2000" dirty="0">
                <a:sym typeface="Wingdings" pitchFamily="2" charset="2"/>
              </a:rPr>
              <a:t>⬌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WM</a:t>
            </a:r>
          </a:p>
          <a:p>
            <a:pPr lvl="1">
              <a:spcBef>
                <a:spcPts val="500"/>
              </a:spcBef>
            </a:pP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Supports high-level cognition-emotion interactions</a:t>
            </a:r>
          </a:p>
          <a:p>
            <a:pPr>
              <a:spcBef>
                <a:spcPts val="700"/>
              </a:spcBef>
            </a:pP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Retains bidirectional connection </a:t>
            </a:r>
            <a:r>
              <a:rPr lang="en-US" sz="2000" dirty="0">
                <a:solidFill>
                  <a:srgbClr val="7030A0"/>
                </a:solidFill>
                <a:sym typeface="Wingdings" pitchFamily="2" charset="2"/>
              </a:rPr>
              <a:t>Emotion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⬌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000" dirty="0">
                <a:solidFill>
                  <a:srgbClr val="ECBB6F"/>
                </a:solidFill>
                <a:sym typeface="Wingdings" pitchFamily="2" charset="2"/>
              </a:rPr>
              <a:t>Perception</a:t>
            </a:r>
          </a:p>
          <a:p>
            <a:pPr lvl="1">
              <a:spcBef>
                <a:spcPts val="500"/>
              </a:spcBef>
            </a:pPr>
            <a:r>
              <a:rPr lang="en-US" sz="1800" dirty="0">
                <a:solidFill>
                  <a:schemeClr val="tx1"/>
                </a:solidFill>
                <a:sym typeface="Wingdings" pitchFamily="2" charset="2"/>
              </a:rPr>
              <a:t>Although back arrow may be redundant with dot-dash arrow</a:t>
            </a:r>
          </a:p>
          <a:p>
            <a:pPr>
              <a:spcBef>
                <a:spcPts val="500"/>
              </a:spcBef>
            </a:pPr>
            <a:endParaRPr lang="en-US" sz="20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9B98541-4688-6FC4-8CBE-6A57FCB5E2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6806500" y="2846208"/>
            <a:ext cx="4753588" cy="2990388"/>
          </a:xfrm>
          <a:ln w="38100"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5CC87-70C9-D727-28F9-ECB91680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36B51-0BA0-BD49-99F5-81DB7AE1B4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22786</TotalTime>
  <Words>1704</Words>
  <Application>Microsoft Macintosh PowerPoint</Application>
  <PresentationFormat>Widescreen</PresentationFormat>
  <Paragraphs>189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Cambria</vt:lpstr>
      <vt:lpstr>Gill Sans MT</vt:lpstr>
      <vt:lpstr>Times</vt:lpstr>
      <vt:lpstr>Times New Roman</vt:lpstr>
      <vt:lpstr>Wingdings</vt:lpstr>
      <vt:lpstr>Parcel</vt:lpstr>
      <vt:lpstr>A Proposal for Extending the Common Model of Cognition to Emotion</vt:lpstr>
      <vt:lpstr>Common Model of Cognition</vt:lpstr>
      <vt:lpstr>Structure of the Common Model of Cognition</vt:lpstr>
      <vt:lpstr>Common Model of Cognition</vt:lpstr>
      <vt:lpstr>Extending the Common Model to Emotion</vt:lpstr>
      <vt:lpstr>Initial Synthesis From Workshop</vt:lpstr>
      <vt:lpstr>Coming out of Workshop</vt:lpstr>
      <vt:lpstr>Refined CMC+Emotion Synthesis</vt:lpstr>
      <vt:lpstr>Emotion Module</vt:lpstr>
      <vt:lpstr>metacognitive assessment Module</vt:lpstr>
      <vt:lpstr>Status of Consensus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Rosenbloom</dc:creator>
  <cp:lastModifiedBy>Paul Rosenbloom</cp:lastModifiedBy>
  <cp:revision>295</cp:revision>
  <dcterms:created xsi:type="dcterms:W3CDTF">2024-04-24T19:28:05Z</dcterms:created>
  <dcterms:modified xsi:type="dcterms:W3CDTF">2024-05-29T15:03:58Z</dcterms:modified>
</cp:coreProperties>
</file>