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  <p:sldMasterId id="2147483765" r:id="rId2"/>
  </p:sldMasterIdLst>
  <p:notesMasterIdLst>
    <p:notesMasterId r:id="rId22"/>
  </p:notesMasterIdLst>
  <p:sldIdLst>
    <p:sldId id="722" r:id="rId3"/>
    <p:sldId id="709" r:id="rId4"/>
    <p:sldId id="724" r:id="rId5"/>
    <p:sldId id="725" r:id="rId6"/>
    <p:sldId id="726" r:id="rId7"/>
    <p:sldId id="727" r:id="rId8"/>
    <p:sldId id="731" r:id="rId9"/>
    <p:sldId id="728" r:id="rId10"/>
    <p:sldId id="747" r:id="rId11"/>
    <p:sldId id="729" r:id="rId12"/>
    <p:sldId id="730" r:id="rId13"/>
    <p:sldId id="733" r:id="rId14"/>
    <p:sldId id="743" r:id="rId15"/>
    <p:sldId id="735" r:id="rId16"/>
    <p:sldId id="744" r:id="rId17"/>
    <p:sldId id="745" r:id="rId18"/>
    <p:sldId id="746" r:id="rId19"/>
    <p:sldId id="737" r:id="rId20"/>
    <p:sldId id="74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E"/>
    <a:srgbClr val="BF9900"/>
    <a:srgbClr val="9E3000"/>
    <a:srgbClr val="7F6600"/>
    <a:srgbClr val="446100"/>
    <a:srgbClr val="1A3587"/>
    <a:srgbClr val="832E2E"/>
    <a:srgbClr val="D1D1F0"/>
    <a:srgbClr val="69B28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6" autoAdjust="0"/>
    <p:restoredTop sz="87160" autoAdjust="0"/>
  </p:normalViewPr>
  <p:slideViewPr>
    <p:cSldViewPr snapToGrid="0">
      <p:cViewPr varScale="1">
        <p:scale>
          <a:sx n="87" d="100"/>
          <a:sy n="87" d="100"/>
        </p:scale>
        <p:origin x="1017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0D2AC8C2-D1F8-9F4C-9D13-5AA52AB1F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7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Not a machine learning talk per se, but here for timing issues</a:t>
            </a:r>
          </a:p>
          <a:p>
            <a:r>
              <a:rPr lang="en-US" baseline="0" dirty="0" smtClean="0"/>
              <a:t>Some work that followed up on the last session of the 2013 AAAI Fall Symposium on Integrated 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5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necessarily</a:t>
            </a:r>
            <a:r>
              <a:rPr lang="en-US" baseline="0" dirty="0" smtClean="0"/>
              <a:t> at this point concerned with other aspects of symbols</a:t>
            </a:r>
          </a:p>
          <a:p>
            <a:r>
              <a:rPr lang="en-US" baseline="0" dirty="0" smtClean="0"/>
              <a:t>        Designation, grounding, </a:t>
            </a:r>
            <a:r>
              <a:rPr lang="mr-IN" baseline="0" dirty="0" smtClean="0"/>
              <a:t>…</a:t>
            </a:r>
            <a:endParaRPr lang="en-US" dirty="0" smtClean="0"/>
          </a:p>
          <a:p>
            <a:r>
              <a:rPr lang="en-US" dirty="0" smtClean="0"/>
              <a:t>Major breaks with traditional notions of cognitive</a:t>
            </a:r>
            <a:r>
              <a:rPr lang="en-US" baseline="0" dirty="0" smtClean="0"/>
              <a:t> architectures and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</a:t>
            </a:r>
            <a:r>
              <a:rPr lang="en-US" baseline="0" dirty="0" smtClean="0"/>
              <a:t> distinct modules for more complex behavior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*Symbols</a:t>
            </a:r>
            <a:r>
              <a:rPr lang="en-US" baseline="0" dirty="0" smtClean="0"/>
              <a:t> as earlier discussed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*Symbols</a:t>
            </a:r>
            <a:r>
              <a:rPr lang="en-US" baseline="0" dirty="0" smtClean="0"/>
              <a:t> as earlier discussed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Least well defined aspect of SMM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ACT-R: Structure</a:t>
            </a:r>
            <a:r>
              <a:rPr lang="en-US" baseline="0" dirty="0" smtClean="0"/>
              <a:t> and processing, learning, P&amp;M</a:t>
            </a:r>
          </a:p>
          <a:p>
            <a:r>
              <a:rPr lang="en-US" baseline="0" dirty="0" smtClean="0"/>
              <a:t>Soar: Memory and content, learning</a:t>
            </a:r>
            <a:endParaRPr lang="en-US" dirty="0" smtClean="0"/>
          </a:p>
          <a:p>
            <a:r>
              <a:rPr lang="en-US" dirty="0" smtClean="0"/>
              <a:t>Convergence is striking for ACT-R and Soar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Hope</a:t>
            </a:r>
            <a:r>
              <a:rPr lang="en-US" baseline="0" dirty="0" smtClean="0"/>
              <a:t> many of you will </a:t>
            </a:r>
            <a:r>
              <a:rPr lang="en-US" baseline="0" smtClean="0"/>
              <a:t>consider participating!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natural</a:t>
            </a:r>
            <a:r>
              <a:rPr lang="en-US" baseline="0" dirty="0" smtClean="0"/>
              <a:t> and non-naturally-inspired but similar minds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Original</a:t>
            </a:r>
            <a:r>
              <a:rPr lang="en-US" baseline="0" dirty="0" smtClean="0"/>
              <a:t> diagrams just colored to show common functionalities</a:t>
            </a:r>
          </a:p>
          <a:p>
            <a:r>
              <a:rPr lang="en-US" baseline="0" dirty="0" smtClean="0"/>
              <a:t>ACT-R and Soar two longest and most well developed</a:t>
            </a:r>
          </a:p>
          <a:p>
            <a:r>
              <a:rPr lang="en-US" baseline="0" dirty="0" smtClean="0"/>
              <a:t>    ACT-R includes mapping to brain regions</a:t>
            </a:r>
          </a:p>
          <a:p>
            <a:r>
              <a:rPr lang="en-US" baseline="0" dirty="0" smtClean="0"/>
              <a:t>Sigma is newer, partially based on learning from existing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Cognitive</a:t>
            </a:r>
            <a:r>
              <a:rPr lang="en-US" baseline="0" dirty="0" smtClean="0"/>
              <a:t> architecture: Working model of fixed structures that define a mind</a:t>
            </a:r>
            <a:endParaRPr lang="en-US" dirty="0" smtClean="0"/>
          </a:p>
          <a:p>
            <a:r>
              <a:rPr lang="en-US" dirty="0" smtClean="0"/>
              <a:t>For example, extending deep learning with memory, attention,</a:t>
            </a:r>
            <a:r>
              <a:rPr lang="en-US" baseline="0" dirty="0" smtClean="0"/>
              <a:t>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*Published after Symposium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2AC8C2-D1F8-9F4C-9D13-5AA52AB1FE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186" y="648004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5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42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8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186" y="648004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17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35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7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2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6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49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5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29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1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35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4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7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F3F3F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23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7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3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94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9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1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70051" y="6492875"/>
            <a:ext cx="42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  <a:ea typeface="Microsoft YaHei" panose="020B0503020204020204" pitchFamily="34" charset="-122"/>
              </a:rPr>
              <a:t>Standard Model of the Mind</a:t>
            </a:r>
            <a:endParaRPr lang="en-US" dirty="0">
              <a:latin typeface="+mn-lt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28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582025" y="6605588"/>
            <a:ext cx="561975" cy="2413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CBFBC55-FFFC-CA4B-AF6C-89337B22A051}" type="slidenum">
              <a:rPr lang="en-US" sz="700" smtClean="0">
                <a:solidFill>
                  <a:srgbClr val="84AB6B"/>
                </a:solidFill>
                <a:latin typeface="Helvetic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rgbClr val="84AB6B"/>
              </a:solidFill>
              <a:latin typeface="Helvetic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70051" y="6492875"/>
            <a:ext cx="42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  <a:ea typeface="Microsoft YaHei" panose="020B0503020204020204" pitchFamily="34" charset="-122"/>
              </a:rPr>
              <a:t>Standard Model of the Mind</a:t>
            </a:r>
            <a:endParaRPr lang="en-US" dirty="0">
              <a:latin typeface="+mn-lt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7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29604" y="1144844"/>
            <a:ext cx="7772400" cy="220576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32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A </a:t>
            </a:r>
            <a:r>
              <a:rPr lang="en-US" sz="3200" b="1" dirty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Standard Model of the Mind</a:t>
            </a:r>
            <a:r>
              <a:rPr lang="en-US" sz="28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/>
            </a:r>
            <a:br>
              <a:rPr lang="en-US" sz="28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/>
            </a:r>
            <a:br>
              <a:rPr lang="en-US" sz="20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</a:br>
            <a:r>
              <a:rPr lang="en-US" sz="24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June 7, 2017</a:t>
            </a:r>
            <a:br>
              <a:rPr lang="en-US" sz="24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</a:br>
            <a:r>
              <a:rPr lang="en-US" sz="24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37</a:t>
            </a:r>
            <a:r>
              <a:rPr lang="en-US" sz="2400" b="1" baseline="30000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th</a:t>
            </a:r>
            <a:r>
              <a:rPr lang="en-US" sz="24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 Soar Workshop </a:t>
            </a:r>
            <a:endParaRPr lang="en-US" sz="3200" b="1" dirty="0">
              <a:solidFill>
                <a:srgbClr val="002060"/>
              </a:solidFill>
              <a:latin typeface="Helvetica" pitchFamily="34" charset="0"/>
              <a:ea typeface="Adobe Gothic Std B" pitchFamily="34" charset="-128"/>
              <a:cs typeface="Helvetic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16" y="3886200"/>
            <a:ext cx="8760719" cy="1752600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John </a:t>
            </a:r>
            <a:r>
              <a:rPr lang="en-US" sz="2000" b="1" dirty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E. Laird, University of </a:t>
            </a:r>
            <a:r>
              <a:rPr lang="en-US" sz="20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Michigan</a:t>
            </a:r>
            <a:r>
              <a:rPr lang="en-US" sz="2000" b="1" dirty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/>
            </a:r>
            <a:br>
              <a:rPr lang="en-US" sz="2000" b="1" dirty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</a:br>
            <a:r>
              <a:rPr lang="en-US" sz="2000" b="1" dirty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Christian Lebiere, Carnegie Mellon </a:t>
            </a:r>
            <a:r>
              <a:rPr lang="en-US" sz="2000" b="1" dirty="0" smtClean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University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Helvetica" pitchFamily="34" charset="0"/>
                <a:ea typeface="Adobe Gothic Std B" pitchFamily="34" charset="-128"/>
                <a:cs typeface="Helvetica" pitchFamily="34" charset="0"/>
              </a:rPr>
              <a:t>Paul S. Rosenbloom, University of Southern California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Slides originally created by Paul S. Rosenbloom</a:t>
            </a:r>
          </a:p>
          <a:p>
            <a:r>
              <a:rPr lang="en-US" sz="2000" dirty="0" smtClean="0">
                <a:solidFill>
                  <a:srgbClr val="00003E"/>
                </a:solidFill>
              </a:rPr>
              <a:t>Based on Laird</a:t>
            </a:r>
            <a:r>
              <a:rPr lang="en-US" sz="2000" dirty="0">
                <a:solidFill>
                  <a:srgbClr val="00003E"/>
                </a:solidFill>
              </a:rPr>
              <a:t>, J. E., Lebiere, C. &amp; Rosenbloom, P. S. (2017). A Standard Model of the Mind: Toward a Common Computational Framework across Artificial Intelligence, Cognitive Science, Neuroscience, and Robotics. </a:t>
            </a:r>
            <a:r>
              <a:rPr lang="en-US" sz="2000" i="1" dirty="0">
                <a:solidFill>
                  <a:srgbClr val="00003E"/>
                </a:solidFill>
              </a:rPr>
              <a:t>AI Magazine</a:t>
            </a:r>
            <a:r>
              <a:rPr lang="en-US" sz="2000" dirty="0">
                <a:solidFill>
                  <a:srgbClr val="00003E"/>
                </a:solidFill>
              </a:rPr>
              <a:t>. In press.</a:t>
            </a:r>
            <a:endParaRPr lang="en-US" dirty="0">
              <a:solidFill>
                <a:srgbClr val="00003E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36524" y="6154778"/>
            <a:ext cx="1825924" cy="571820"/>
            <a:chOff x="7236601" y="6041109"/>
            <a:chExt cx="1825924" cy="571820"/>
          </a:xfrm>
        </p:grpSpPr>
        <p:grpSp>
          <p:nvGrpSpPr>
            <p:cNvPr id="16" name="Group 15"/>
            <p:cNvGrpSpPr/>
            <p:nvPr/>
          </p:nvGrpSpPr>
          <p:grpSpPr>
            <a:xfrm>
              <a:off x="7236601" y="6041109"/>
              <a:ext cx="622821" cy="571820"/>
              <a:chOff x="6347941" y="4267200"/>
              <a:chExt cx="2567459" cy="2209800"/>
            </a:xfrm>
          </p:grpSpPr>
          <p:pic>
            <p:nvPicPr>
              <p:cNvPr id="18" name="Picture 5" descr="chrmblue_std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53" r="12483" b="21310"/>
              <a:stretch>
                <a:fillRect/>
              </a:stretch>
            </p:blipFill>
            <p:spPr bwMode="auto">
              <a:xfrm>
                <a:off x="6347941" y="4440930"/>
                <a:ext cx="2567459" cy="203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6" descr="AFRL Shield transparent background 1INcopy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8713" y="4267200"/>
                <a:ext cx="1097826" cy="1029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Picture 16" descr="clients_onr.jpg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6339" y="6091437"/>
              <a:ext cx="1046186" cy="471164"/>
            </a:xfrm>
            <a:prstGeom prst="rect">
              <a:avLst/>
            </a:prstGeom>
          </p:spPr>
        </p:pic>
      </p:grpSp>
      <p:pic>
        <p:nvPicPr>
          <p:cNvPr id="1026" name="Picture 2" descr="Image result for ARL icon - army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52" y="6034149"/>
            <a:ext cx="1084104" cy="8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012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163" y="1411110"/>
            <a:ext cx="5285945" cy="4430889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S</a:t>
            </a:r>
            <a:r>
              <a:rPr lang="en-US" sz="2400" dirty="0" smtClean="0"/>
              <a:t>imple reaction time in humans (roughly)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Where cognitive architectures most commonly defined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Although may go a bit below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Where standard model is defined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Provides a </a:t>
            </a:r>
            <a:r>
              <a:rPr lang="en-US" sz="2400" i="1" dirty="0" smtClean="0"/>
              <a:t>physical symbol system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“</a:t>
            </a:r>
            <a:r>
              <a:rPr lang="mr-IN" sz="2000" dirty="0" smtClean="0"/>
              <a:t>…</a:t>
            </a:r>
            <a:r>
              <a:rPr lang="en-US" sz="2000" dirty="0" smtClean="0"/>
              <a:t> has the necessary and sufficient means for general intelligent action” (Newell &amp; Simon, 1976)</a:t>
            </a:r>
            <a:endParaRPr lang="en-US" sz="2000" dirty="0" smtClean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Deliberate Act Level (~100 ms)</a:t>
            </a:r>
            <a:endParaRPr lang="en-US" sz="2800" dirty="0">
              <a:latin typeface="Helvetica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39028" y="1668165"/>
            <a:ext cx="3162530" cy="3092565"/>
            <a:chOff x="5814542" y="1324919"/>
            <a:chExt cx="3162530" cy="30925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542" y="1324919"/>
              <a:ext cx="3162530" cy="3092565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6542216" y="3446161"/>
              <a:ext cx="2402703" cy="233407"/>
            </a:xfrm>
            <a:prstGeom prst="roundRect">
              <a:avLst/>
            </a:prstGeom>
            <a:noFill/>
            <a:ln w="38100" cmpd="sng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3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162" y="1270000"/>
            <a:ext cx="8299623" cy="45720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Key aspect of symbols for SMM is </a:t>
            </a:r>
            <a:r>
              <a:rPr lang="en-US" sz="2400" i="1" dirty="0" smtClean="0"/>
              <a:t>composability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100" dirty="0" smtClean="0"/>
              <a:t>Symbols are those things that can be combined into relations</a:t>
            </a:r>
          </a:p>
          <a:p>
            <a:pPr lvl="2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 smtClean="0"/>
              <a:t>And support further combinations into networks of relations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Mirrors </a:t>
            </a:r>
            <a:r>
              <a:rPr lang="en-US" sz="2000" i="1" dirty="0" smtClean="0"/>
              <a:t>binding problem</a:t>
            </a:r>
            <a:r>
              <a:rPr lang="en-US" sz="2000" dirty="0" smtClean="0"/>
              <a:t> in cognitive neuroscience</a:t>
            </a:r>
          </a:p>
          <a:p>
            <a:pPr eaLnBrk="1" fontAlgn="auto" hangingPunct="1">
              <a:spcBef>
                <a:spcPts val="1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 smtClean="0"/>
              <a:t>Doesn’t</a:t>
            </a:r>
            <a:r>
              <a:rPr lang="en-US" sz="2400" dirty="0" smtClean="0"/>
              <a:t> assume symbols must be uninterpreted labels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Can be this and/or patterns over vectors of distributed elements</a:t>
            </a:r>
            <a:endParaRPr lang="en-US" sz="2000" b="1" i="1" dirty="0" smtClean="0"/>
          </a:p>
          <a:p>
            <a:pPr eaLnBrk="1" fontAlgn="auto" hangingPunct="1">
              <a:spcBef>
                <a:spcPts val="1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 smtClean="0"/>
              <a:t>Doesn’t</a:t>
            </a:r>
            <a:r>
              <a:rPr lang="en-US" sz="2400" dirty="0" smtClean="0"/>
              <a:t> assume sufficiency at deliberate act level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Logically sufficient overall, but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Evidence shows non-symbolic needed at deliberate act level</a:t>
            </a:r>
          </a:p>
          <a:p>
            <a:pPr lvl="2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 smtClean="0"/>
              <a:t>To represent numeric and spatial information</a:t>
            </a:r>
          </a:p>
          <a:p>
            <a:pPr lvl="2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 smtClean="0"/>
              <a:t>To provide </a:t>
            </a:r>
            <a:r>
              <a:rPr lang="en-US" sz="1800" i="1" dirty="0" smtClean="0"/>
              <a:t>quantitative metadata</a:t>
            </a:r>
            <a:r>
              <a:rPr lang="en-US" sz="1800" dirty="0" smtClean="0"/>
              <a:t> over symbol structures</a:t>
            </a:r>
          </a:p>
          <a:p>
            <a:pPr lvl="3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 smtClean="0"/>
              <a:t>Frequency, </a:t>
            </a:r>
            <a:r>
              <a:rPr lang="en-US" sz="1800" dirty="0"/>
              <a:t>recency, co-occurrence, similarity, utility, </a:t>
            </a:r>
            <a:r>
              <a:rPr lang="en-US" sz="1800" dirty="0" smtClean="0"/>
              <a:t>activation</a:t>
            </a:r>
            <a:endParaRPr lang="en-US" sz="1800" dirty="0" smtClean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Standard Model and Symbol Systems</a:t>
            </a:r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3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3242" y="1249405"/>
            <a:ext cx="8363314" cy="4640648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Our understanding of consensus from AAAI symposium fleshed out based on dialectic among three architectures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100" dirty="0" smtClean="0">
                <a:ea typeface="+mn-ea"/>
              </a:rPr>
              <a:t>Finding out what each actually meant and most believed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A set of communicating modules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Each may be decomposed further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But not just undifferentiated stuff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Global </a:t>
            </a:r>
            <a:r>
              <a:rPr lang="en-US" sz="2400" dirty="0" err="1" smtClean="0">
                <a:ea typeface="+mn-ea"/>
              </a:rPr>
              <a:t>comms</a:t>
            </a:r>
            <a:r>
              <a:rPr lang="en-US" sz="2400" dirty="0" smtClean="0">
                <a:ea typeface="+mn-ea"/>
              </a:rPr>
              <a:t>. through WM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Local Perception↔︎Motor </a:t>
            </a:r>
            <a:r>
              <a:rPr lang="en-US" sz="2000" dirty="0" err="1" smtClean="0">
                <a:ea typeface="+mn-ea"/>
              </a:rPr>
              <a:t>comms</a:t>
            </a:r>
            <a:r>
              <a:rPr lang="en-US" sz="2000" dirty="0" smtClean="0">
                <a:ea typeface="+mn-ea"/>
              </a:rPr>
              <a:t>.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Procedural can access all of WM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Others access only own WM buffers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300" dirty="0" smtClean="0">
                <a:ea typeface="+mn-ea"/>
              </a:rPr>
              <a:t>At this level of detail, not too novel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Although bipartite LTM is relatively new as a consensus</a:t>
            </a: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Standard Model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2" y="2481682"/>
            <a:ext cx="3895090" cy="26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8556" y="1707444"/>
            <a:ext cx="7913282" cy="3598334"/>
          </a:xfrm>
        </p:spPr>
        <p:txBody>
          <a:bodyPr>
            <a:normAutofit/>
          </a:bodyPr>
          <a:lstStyle/>
          <a:p>
            <a:pPr marL="457200" indent="-457200" eaLnBrk="1" fontAlgn="auto" hangingPunct="1">
              <a:spcBef>
                <a:spcPts val="44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sz="2800" dirty="0" smtClean="0">
                <a:ea typeface="+mn-ea"/>
              </a:rPr>
              <a:t>Structure and Processing</a:t>
            </a:r>
          </a:p>
          <a:p>
            <a:pPr marL="457200" indent="-457200" eaLnBrk="1" fontAlgn="auto" hangingPunct="1">
              <a:spcBef>
                <a:spcPts val="44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sz="2800" dirty="0" smtClean="0">
                <a:ea typeface="+mn-ea"/>
              </a:rPr>
              <a:t>Memory and Content</a:t>
            </a:r>
          </a:p>
          <a:p>
            <a:pPr marL="457200" indent="-457200" eaLnBrk="1" fontAlgn="auto" hangingPunct="1">
              <a:spcBef>
                <a:spcPts val="44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sz="2800" dirty="0" smtClean="0">
                <a:ea typeface="+mn-ea"/>
              </a:rPr>
              <a:t>Learning</a:t>
            </a:r>
          </a:p>
          <a:p>
            <a:pPr marL="457200" indent="-457200" eaLnBrk="1" fontAlgn="auto" hangingPunct="1">
              <a:spcBef>
                <a:spcPts val="44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sz="2800" dirty="0" smtClean="0">
                <a:ea typeface="+mn-ea"/>
              </a:rPr>
              <a:t>Perception and Motor</a:t>
            </a: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Standard Model (cont.)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2" y="2481682"/>
            <a:ext cx="3895090" cy="26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445" y="1340556"/>
            <a:ext cx="8128000" cy="4473222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Processing yields bounded </a:t>
            </a:r>
            <a:r>
              <a:rPr lang="en-US" dirty="0"/>
              <a:t>rationality, not optimality</a:t>
            </a: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Processing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a few </a:t>
            </a:r>
            <a:r>
              <a:rPr lang="en-US" dirty="0"/>
              <a:t>task-independent modules</a:t>
            </a: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There is significant parallelism in architectural processing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Processing is parallel across modules 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Processing </a:t>
            </a:r>
            <a:r>
              <a:rPr lang="en-US" dirty="0"/>
              <a:t>is parallel within modules </a:t>
            </a: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A cognitive cycle that </a:t>
            </a:r>
            <a:r>
              <a:rPr lang="en-US" dirty="0"/>
              <a:t>runs at ~50 </a:t>
            </a:r>
            <a:r>
              <a:rPr lang="en-US" dirty="0" err="1"/>
              <a:t>ms</a:t>
            </a:r>
            <a:r>
              <a:rPr lang="en-US" dirty="0"/>
              <a:t> per cycle in </a:t>
            </a:r>
            <a:r>
              <a:rPr lang="en-US" dirty="0" smtClean="0"/>
              <a:t>humans drives behavior via sequential </a:t>
            </a:r>
            <a:r>
              <a:rPr lang="en-US" dirty="0"/>
              <a:t>action </a:t>
            </a:r>
            <a:r>
              <a:rPr lang="en-US" dirty="0" smtClean="0"/>
              <a:t>selection</a:t>
            </a:r>
            <a:endParaRPr lang="en-US" dirty="0"/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Complex behavior arises from a sequence of independent cognitive cycles that operate in their local </a:t>
            </a:r>
            <a:r>
              <a:rPr lang="en-US" dirty="0" smtClean="0"/>
              <a:t>context</a:t>
            </a:r>
            <a:endParaRPr lang="en-US" dirty="0" smtClean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A. Structure and Processing</a:t>
            </a:r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445" y="1375833"/>
            <a:ext cx="8128000" cy="4198056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2000"/>
              </a:spcBef>
              <a:buFont typeface="+mj-lt"/>
              <a:buAutoNum type="arabicPeriod"/>
            </a:pPr>
            <a:r>
              <a:rPr lang="en-US" sz="2400" dirty="0"/>
              <a:t>Declarative and procedural </a:t>
            </a:r>
            <a:r>
              <a:rPr lang="en-US" sz="2400" dirty="0" smtClean="0"/>
              <a:t>LTMs </a:t>
            </a:r>
            <a:r>
              <a:rPr lang="en-US" sz="2400" dirty="0"/>
              <a:t>contain </a:t>
            </a:r>
            <a:r>
              <a:rPr lang="en-US" sz="2400" dirty="0" smtClean="0"/>
              <a:t>symbol* </a:t>
            </a:r>
            <a:r>
              <a:rPr lang="en-US" sz="2400" dirty="0"/>
              <a:t>structures and associated quantitative metadata</a:t>
            </a:r>
          </a:p>
          <a:p>
            <a:pPr marL="457200" lvl="0" indent="-457200">
              <a:spcBef>
                <a:spcPts val="2000"/>
              </a:spcBef>
              <a:buFont typeface="+mj-lt"/>
              <a:buAutoNum type="arabicPeriod"/>
            </a:pPr>
            <a:r>
              <a:rPr lang="en-US" sz="2400" dirty="0" smtClean="0"/>
              <a:t>Global </a:t>
            </a:r>
            <a:r>
              <a:rPr lang="en-US" sz="2400" dirty="0"/>
              <a:t>communication is provided by a short-term </a:t>
            </a:r>
            <a:r>
              <a:rPr lang="en-US" sz="2400" dirty="0" smtClean="0"/>
              <a:t>WM</a:t>
            </a:r>
            <a:endParaRPr lang="en-US" sz="2400" dirty="0"/>
          </a:p>
          <a:p>
            <a:pPr marL="457200" lvl="0" indent="-457200">
              <a:spcBef>
                <a:spcPts val="2000"/>
              </a:spcBef>
              <a:buFont typeface="+mj-lt"/>
              <a:buAutoNum type="arabicPeriod"/>
            </a:pPr>
            <a:r>
              <a:rPr lang="en-US" sz="2400" dirty="0"/>
              <a:t>Global control is provided by procedural </a:t>
            </a:r>
            <a:r>
              <a:rPr lang="en-US" sz="2400" dirty="0" smtClean="0"/>
              <a:t>LTM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Font typeface="+mj-lt"/>
              <a:buAutoNum type="alphaLcPeriod"/>
            </a:pPr>
            <a:r>
              <a:rPr lang="en-US" sz="2000" dirty="0"/>
              <a:t>Composed of rule-like conditions and actions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eriod"/>
            </a:pPr>
            <a:r>
              <a:rPr lang="en-US" sz="2000" dirty="0"/>
              <a:t>Exerts control by altering contents of </a:t>
            </a:r>
            <a:r>
              <a:rPr lang="en-US" sz="2000" dirty="0" smtClean="0"/>
              <a:t>WM</a:t>
            </a:r>
            <a:endParaRPr lang="en-US" sz="2000" dirty="0"/>
          </a:p>
          <a:p>
            <a:pPr marL="457200" lvl="0" indent="-457200">
              <a:spcBef>
                <a:spcPts val="2000"/>
              </a:spcBef>
              <a:buFont typeface="+mj-lt"/>
              <a:buAutoNum type="arabicPeriod"/>
            </a:pPr>
            <a:r>
              <a:rPr lang="en-US" sz="2400" dirty="0"/>
              <a:t>Factual knowledge is provided by declarative </a:t>
            </a:r>
            <a:r>
              <a:rPr lang="en-US" sz="2400" dirty="0" smtClean="0"/>
              <a:t>LTM</a:t>
            </a:r>
            <a:endParaRPr lang="en-US" sz="2400" dirty="0"/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B. Memory and Content</a:t>
            </a:r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445" y="1234720"/>
            <a:ext cx="8128000" cy="4543777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All forms of </a:t>
            </a:r>
            <a:r>
              <a:rPr lang="en-US" dirty="0" smtClean="0"/>
              <a:t>LTM content </a:t>
            </a:r>
            <a:r>
              <a:rPr lang="en-US" dirty="0"/>
              <a:t>are learnable</a:t>
            </a:r>
          </a:p>
          <a:p>
            <a:pPr marL="457200" lvl="0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Learning occurs online and incrementally, as a side effect of performance and is often based on an inversion of the flow of information from performance</a:t>
            </a:r>
          </a:p>
          <a:p>
            <a:pPr marL="457200" lvl="0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Procedural learning involves at least reinforcement learning and procedural composition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Reinforcement learning yields weights over action selection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Procedural composition yields behavioral automatization</a:t>
            </a:r>
          </a:p>
          <a:p>
            <a:pPr marL="457200" lvl="0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Declarative </a:t>
            </a:r>
            <a:r>
              <a:rPr lang="en-US" dirty="0"/>
              <a:t>learning involves the acquisition of facts and tuning of their metadata</a:t>
            </a:r>
          </a:p>
          <a:p>
            <a:pPr marL="457200" lvl="0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More complex forms of learning involve combinations of the fixed set of simpler forms of learning</a:t>
            </a: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C. Learning</a:t>
            </a:r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445" y="1397000"/>
            <a:ext cx="8135056" cy="4233333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Perception yields </a:t>
            </a:r>
            <a:r>
              <a:rPr lang="en-US" dirty="0" smtClean="0"/>
              <a:t>symbol* </a:t>
            </a:r>
            <a:r>
              <a:rPr lang="en-US" dirty="0"/>
              <a:t>structures with associated metadata in specific </a:t>
            </a:r>
            <a:r>
              <a:rPr lang="en-US" dirty="0" smtClean="0"/>
              <a:t>WM </a:t>
            </a:r>
            <a:r>
              <a:rPr lang="en-US" dirty="0"/>
              <a:t>buffers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There can be many different such perception </a:t>
            </a:r>
            <a:r>
              <a:rPr lang="en-US" dirty="0" smtClean="0"/>
              <a:t>modules</a:t>
            </a:r>
            <a:endParaRPr lang="en-US" dirty="0"/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Perceptual learning acquires new patterns </a:t>
            </a:r>
            <a:r>
              <a:rPr lang="en-US" dirty="0" smtClean="0"/>
              <a:t>&amp; tunes </a:t>
            </a:r>
            <a:r>
              <a:rPr lang="en-US" dirty="0"/>
              <a:t>existing ones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Attentional </a:t>
            </a:r>
            <a:r>
              <a:rPr lang="en-US" dirty="0"/>
              <a:t>bottleneck constrains </a:t>
            </a:r>
            <a:r>
              <a:rPr lang="en-US" dirty="0" smtClean="0"/>
              <a:t>information available </a:t>
            </a:r>
            <a:r>
              <a:rPr lang="en-US" dirty="0"/>
              <a:t>in </a:t>
            </a:r>
            <a:r>
              <a:rPr lang="en-US" dirty="0" smtClean="0"/>
              <a:t>WM</a:t>
            </a:r>
            <a:endParaRPr lang="en-US" dirty="0"/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Perception can be influenced by top-down information </a:t>
            </a:r>
            <a:r>
              <a:rPr lang="en-US" dirty="0" smtClean="0"/>
              <a:t>from WM</a:t>
            </a:r>
            <a:endParaRPr lang="en-US" dirty="0"/>
          </a:p>
          <a:p>
            <a:pPr marL="457200" lvl="0" indent="-457200">
              <a:spcBef>
                <a:spcPts val="3200"/>
              </a:spcBef>
              <a:buFont typeface="+mj-lt"/>
              <a:buAutoNum type="arabicPeriod"/>
            </a:pPr>
            <a:r>
              <a:rPr lang="en-US" dirty="0"/>
              <a:t>Motor control converts </a:t>
            </a:r>
            <a:r>
              <a:rPr lang="en-US" dirty="0" smtClean="0"/>
              <a:t>symbol* </a:t>
            </a:r>
            <a:r>
              <a:rPr lang="en-US" dirty="0"/>
              <a:t>structures in its buffers into external actions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There </a:t>
            </a:r>
            <a:r>
              <a:rPr lang="en-US" dirty="0"/>
              <a:t>can be multiple such motor modules 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Motor learning acquires new </a:t>
            </a:r>
            <a:r>
              <a:rPr lang="en-US" dirty="0" smtClean="0"/>
              <a:t>action patterns &amp; tunes </a:t>
            </a:r>
            <a:r>
              <a:rPr lang="en-US" dirty="0"/>
              <a:t>existing ones</a:t>
            </a: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D. Perception and Motor</a:t>
            </a:r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920" y="3718278"/>
            <a:ext cx="8641523" cy="2067278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1500"/>
              </a:spcBef>
              <a:spcAft>
                <a:spcPts val="0"/>
              </a:spcAft>
              <a:defRPr/>
            </a:pPr>
            <a:r>
              <a:rPr lang="en-US" sz="2400" dirty="0" smtClean="0">
                <a:ea typeface="+mn-ea"/>
              </a:rPr>
              <a:t>ACT-R &amp; Soar disagreed in a number of ways decades ago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100" dirty="0" smtClean="0">
                <a:ea typeface="+mn-ea"/>
              </a:rPr>
              <a:t>Although disagreed about different things</a:t>
            </a:r>
          </a:p>
          <a:p>
            <a:pPr eaLnBrk="1" fontAlgn="auto" hangingPunct="1">
              <a:spcBef>
                <a:spcPts val="1500"/>
              </a:spcBef>
              <a:spcAft>
                <a:spcPts val="0"/>
              </a:spcAft>
              <a:defRPr/>
            </a:pPr>
            <a:r>
              <a:rPr lang="en-US" sz="2400" dirty="0" smtClean="0">
                <a:ea typeface="+mn-ea"/>
              </a:rPr>
              <a:t>Now in essentially complete agreement on this consensus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dirty="0" smtClean="0">
                <a:ea typeface="+mn-ea"/>
              </a:rPr>
              <a:t>Although not all is completely implemented</a:t>
            </a:r>
          </a:p>
          <a:p>
            <a:pPr eaLnBrk="1" fontAlgn="auto" hangingPunct="1">
              <a:spcBef>
                <a:spcPts val="1500"/>
              </a:spcBef>
              <a:spcAft>
                <a:spcPts val="0"/>
              </a:spcAft>
              <a:defRPr/>
            </a:pPr>
            <a:r>
              <a:rPr lang="en-US" sz="2300" dirty="0" smtClean="0">
                <a:ea typeface="+mn-ea"/>
              </a:rPr>
              <a:t>Sigma differs further in placing some functionality above architecture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dirty="0" smtClean="0">
                <a:ea typeface="+mn-ea"/>
              </a:rPr>
              <a:t>And less completely implemented at this point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100" dirty="0" smtClean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Analysis of Three Architectures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3" y="1352380"/>
            <a:ext cx="7750433" cy="19702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81837" y="2464488"/>
            <a:ext cx="28264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Structure and Processing</a:t>
            </a:r>
          </a:p>
          <a:p>
            <a:pPr marL="342900" indent="-342900">
              <a:buAutoNum type="alphaUcPeriod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Memory and Content</a:t>
            </a:r>
          </a:p>
          <a:p>
            <a:pPr marL="342900" indent="-342900">
              <a:buAutoNum type="alphaUcPeriod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Learning</a:t>
            </a:r>
          </a:p>
          <a:p>
            <a:pPr marL="342900" indent="-342900">
              <a:buAutoNum type="alphaUcPeriod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Perception and Motor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389" y="2017888"/>
            <a:ext cx="8452556" cy="41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067" y="1862665"/>
            <a:ext cx="8222545" cy="162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6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1199443"/>
            <a:ext cx="8424333" cy="4896556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Standard model reflects a very real initial consensus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100" dirty="0" smtClean="0">
                <a:ea typeface="+mn-ea"/>
              </a:rPr>
              <a:t>Serial and parallel processing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100" dirty="0" smtClean="0">
                <a:ea typeface="+mn-ea"/>
              </a:rPr>
              <a:t>Symbolic and subsymbolic representations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100" dirty="0" smtClean="0">
                <a:ea typeface="+mn-ea"/>
              </a:rPr>
              <a:t>Procedural and declarative memories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100" dirty="0" smtClean="0">
                <a:ea typeface="+mn-ea"/>
              </a:rPr>
              <a:t>Pervasive learning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But it remains incomplete in a number of ways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Metacognition, emotion, mental imagery, distinction between declarative memories, social cognition, etc.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300" dirty="0" smtClean="0">
                <a:ea typeface="+mn-ea"/>
              </a:rPr>
              <a:t>And may still be wrong in various ways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Hope is that it yields sound beginning to build upon via more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Consensus across architectures, researchers, d</a:t>
            </a:r>
            <a:r>
              <a:rPr lang="en-US" sz="2000" dirty="0" smtClean="0"/>
              <a:t>ata and disciplines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Work on challenges, corrections and extensions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2017 </a:t>
            </a:r>
            <a:r>
              <a:rPr lang="en-US" sz="2400" dirty="0" smtClean="0">
                <a:ea typeface="+mn-ea"/>
              </a:rPr>
              <a:t>AAAI Fall Symposium on SMM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200" dirty="0" smtClean="0">
                <a:ea typeface="+mn-ea"/>
              </a:rPr>
              <a:t>To “begin </a:t>
            </a:r>
            <a:r>
              <a:rPr lang="en-US" sz="2200" dirty="0">
                <a:ea typeface="+mn-ea"/>
              </a:rPr>
              <a:t>the process of broader </a:t>
            </a:r>
            <a:r>
              <a:rPr lang="en-US" sz="2200" dirty="0" smtClean="0">
                <a:ea typeface="+mn-ea"/>
              </a:rPr>
              <a:t>community involvement”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100" dirty="0" smtClean="0">
              <a:ea typeface="+mn-ea"/>
            </a:endParaRP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100" dirty="0" smtClean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Conclusion</a:t>
            </a:r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353" y="1330381"/>
            <a:ext cx="8153520" cy="445343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Functional entities that can think</a:t>
            </a:r>
          </a:p>
          <a:p>
            <a:pPr lvl="1" eaLnBrk="1" fontAlgn="auto" hangingPunct="1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And thus support intelligent behavior</a:t>
            </a:r>
          </a:p>
          <a:p>
            <a:pPr eaLnBrk="1" fontAlgn="auto" hangingPunct="1">
              <a:spcBef>
                <a:spcPts val="2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300" dirty="0" smtClean="0">
                <a:ea typeface="+mn-ea"/>
              </a:rPr>
              <a:t>Humans, and many animals possess minds</a:t>
            </a:r>
          </a:p>
          <a:p>
            <a:pPr lvl="1" eaLnBrk="1" fontAlgn="auto" hangingPunct="1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Implemented by brains</a:t>
            </a:r>
          </a:p>
          <a:p>
            <a:pPr eaLnBrk="1" fontAlgn="auto" hangingPunct="1">
              <a:spcBef>
                <a:spcPts val="2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300" dirty="0" smtClean="0">
                <a:ea typeface="+mn-ea"/>
              </a:rPr>
              <a:t>In AI, minds assumed to be computational entities</a:t>
            </a:r>
          </a:p>
          <a:p>
            <a:pPr lvl="1" eaLnBrk="1" fontAlgn="auto" hangingPunct="1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i="1" dirty="0" smtClean="0">
                <a:ea typeface="+mn-ea"/>
              </a:rPr>
              <a:t>Cognitive systems</a:t>
            </a:r>
          </a:p>
          <a:p>
            <a:pPr lvl="1" eaLnBrk="1" fontAlgn="auto" hangingPunct="1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Implementable via a range of physical devices</a:t>
            </a:r>
            <a:endParaRPr lang="en-US" sz="2000" dirty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Minds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3" name="Picture 2" descr="Brain_iStock_000005809739_small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58" y="1559278"/>
            <a:ext cx="1761065" cy="1761065"/>
          </a:xfrm>
          <a:prstGeom prst="rect">
            <a:avLst/>
          </a:prstGeom>
        </p:spPr>
      </p:pic>
      <p:pic>
        <p:nvPicPr>
          <p:cNvPr id="4" name="Picture 3" descr="t_computationalthinking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75" y="4035778"/>
            <a:ext cx="2241630" cy="14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5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353" y="1330381"/>
            <a:ext cx="8153520" cy="4453435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 smtClean="0">
                <a:ea typeface="+mn-ea"/>
              </a:rPr>
              <a:t>Artificial Intelligence (&amp; AGI)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Concerns building artificial minds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Cares most for how such minds can be built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 smtClean="0">
                <a:ea typeface="+mn-ea"/>
              </a:rPr>
              <a:t>Cognitive Science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Concerns modeling natural minds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Cares most for understanding human cognitive processes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 smtClean="0">
                <a:ea typeface="+mn-ea"/>
              </a:rPr>
              <a:t>Neuroscience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Concerns structure and function of brains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Cares most for how minds arise from brains</a:t>
            </a: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300" b="1" dirty="0" smtClean="0">
                <a:ea typeface="+mn-ea"/>
              </a:rPr>
              <a:t>Robotics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Concerns building and controlling artificial bodies</a:t>
            </a:r>
          </a:p>
          <a:p>
            <a:pPr lvl="1" eaLnBrk="1" fontAlgn="auto" hangingPunct="1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Cares most for how minds control such bodies</a:t>
            </a:r>
            <a:endParaRPr lang="en-US" sz="2000" dirty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Approaches to Understanding Minds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4" name="Picture 3" descr="Brain_iStock_000005809739_small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03" y="3675949"/>
            <a:ext cx="963790" cy="963790"/>
          </a:xfrm>
          <a:prstGeom prst="rect">
            <a:avLst/>
          </a:prstGeom>
        </p:spPr>
      </p:pic>
      <p:pic>
        <p:nvPicPr>
          <p:cNvPr id="5" name="Picture 4" descr="t_computationalthinking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6" y="1468044"/>
            <a:ext cx="1236393" cy="825011"/>
          </a:xfrm>
          <a:prstGeom prst="rect">
            <a:avLst/>
          </a:prstGeom>
        </p:spPr>
      </p:pic>
      <p:pic>
        <p:nvPicPr>
          <p:cNvPr id="3" name="Picture 2" descr="science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2575278"/>
            <a:ext cx="1016000" cy="1016000"/>
          </a:xfrm>
          <a:prstGeom prst="rect">
            <a:avLst/>
          </a:prstGeom>
        </p:spPr>
      </p:pic>
      <p:pic>
        <p:nvPicPr>
          <p:cNvPr id="6" name="Picture 5" descr="1312a.1433191264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92" y="4826001"/>
            <a:ext cx="1260592" cy="9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9406" y="1407994"/>
            <a:ext cx="8487092" cy="445343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Deep scientific question whether will converge on a single understanding of mind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Must at least happen for cognitive science and neuroscience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Naturally inspired AI/robotics may also fit if class slightly abstracted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So also may other work that is similar for functional reasons</a:t>
            </a:r>
          </a:p>
          <a:p>
            <a:pPr eaLnBrk="1" fontAlgn="auto" hangingPunct="1">
              <a:spcBef>
                <a:spcPts val="32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300" dirty="0" smtClean="0">
                <a:ea typeface="+mn-ea"/>
              </a:rPr>
              <a:t>Call this slightly abstracted class </a:t>
            </a:r>
            <a:r>
              <a:rPr lang="en-US" sz="2300" i="1" dirty="0" smtClean="0">
                <a:ea typeface="+mn-ea"/>
              </a:rPr>
              <a:t>human-like minds</a:t>
            </a:r>
            <a:endParaRPr lang="en-US" sz="2300" dirty="0" smtClean="0">
              <a:ea typeface="+mn-ea"/>
            </a:endParaRP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More the bounded rationality found in humans than AI optimality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Broader than </a:t>
            </a:r>
            <a:r>
              <a:rPr lang="en-US" sz="2000" i="1" dirty="0" smtClean="0">
                <a:ea typeface="+mn-ea"/>
              </a:rPr>
              <a:t>naturally inspired minds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Narrower than </a:t>
            </a:r>
            <a:r>
              <a:rPr lang="en-US" sz="2000" i="1" dirty="0" smtClean="0">
                <a:ea typeface="+mn-ea"/>
              </a:rPr>
              <a:t>human-level intelligence</a:t>
            </a:r>
            <a:endParaRPr lang="en-US" sz="2000" dirty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Towards a Common Understanding</a:t>
            </a:r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352" y="1295101"/>
            <a:ext cx="7682759" cy="445343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Integrative model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Combines electromagnetic, weak and strong interactions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Classifies all of the known elementary particles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Community consensus developed over decades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100" dirty="0" smtClean="0">
                <a:ea typeface="+mn-ea"/>
              </a:rPr>
              <a:t>Assumed to be internally consistent but may have gaps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Yields critical functionality for field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Cumulative reference point for progress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Guides efforts to extend and break it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A Standard Model of Particle Physics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3" name="Picture 2" descr="Standard_Model_of_Elementary_Particles.sv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86" y="3506611"/>
            <a:ext cx="2454415" cy="23487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53695" y="70555"/>
            <a:ext cx="223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9B28D"/>
                </a:solidFill>
              </a:rPr>
              <a:t>AN ANALOGY</a:t>
            </a:r>
            <a:endParaRPr lang="en-US" sz="2400" b="1" dirty="0">
              <a:solidFill>
                <a:srgbClr val="69B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611" y="1255889"/>
            <a:ext cx="8198556" cy="464255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Focused on </a:t>
            </a:r>
            <a:r>
              <a:rPr lang="en-US" sz="2400" i="1" dirty="0"/>
              <a:t>human-like minds</a:t>
            </a:r>
          </a:p>
          <a:p>
            <a:pPr eaLnBrk="1" fontAlgn="auto" hangingPunct="1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Grew out of a summary presentation at the </a:t>
            </a:r>
            <a:r>
              <a:rPr lang="en-US" sz="2400" i="1" dirty="0" smtClean="0">
                <a:ea typeface="+mn-ea"/>
              </a:rPr>
              <a:t>2013 AAAI Fall Symposium on Integrated Cognition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Yielded surprising consensus of those in attendance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 smtClean="0">
                <a:ea typeface="+mn-ea"/>
              </a:rPr>
              <a:t>Organizing committee for Symposium drawn from cognitive science, cognitively and biologically inspired AI, AGI, and robotics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ea typeface="+mn-ea"/>
              </a:rPr>
              <a:t>Suggested a consensus has begun to emerge</a:t>
            </a:r>
          </a:p>
          <a:p>
            <a:pPr eaLnBrk="1" fontAlgn="auto" hangingPunct="1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ea typeface="+mn-ea"/>
              </a:rPr>
              <a:t>Followed up with an article for AI Magazine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Extend consensus </a:t>
            </a:r>
            <a:r>
              <a:rPr lang="en-US" sz="2000" dirty="0"/>
              <a:t>via a dialectic among ACT-R, </a:t>
            </a:r>
            <a:r>
              <a:rPr lang="en-US" sz="2000" dirty="0" smtClean="0"/>
              <a:t>Soar &amp; Sigma</a:t>
            </a:r>
            <a:endParaRPr lang="en-US" sz="2000" dirty="0"/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600" dirty="0" smtClean="0">
                <a:ea typeface="+mn-ea"/>
              </a:rPr>
              <a:t>Laird</a:t>
            </a:r>
            <a:r>
              <a:rPr lang="en-US" sz="1600" dirty="0">
                <a:ea typeface="+mn-ea"/>
              </a:rPr>
              <a:t>, J. E., Lebiere, C. &amp; Rosenbloom, P. S. (2017). A Standard Model of the Mind: Toward a Common Computational Framework across Artificial Intelligence, Cognitive Science, Neuroscience, and Robotics. </a:t>
            </a:r>
            <a:r>
              <a:rPr lang="en-US" sz="1600" i="1" dirty="0">
                <a:ea typeface="+mn-ea"/>
              </a:rPr>
              <a:t>AI Magazine</a:t>
            </a:r>
            <a:r>
              <a:rPr lang="en-US" sz="1600" dirty="0">
                <a:ea typeface="+mn-ea"/>
              </a:rPr>
              <a:t>. In press</a:t>
            </a:r>
            <a:r>
              <a:rPr lang="en-US" sz="1600" dirty="0" smtClean="0">
                <a:ea typeface="+mn-ea"/>
              </a:rPr>
              <a:t>.</a:t>
            </a:r>
            <a:endParaRPr lang="en-US" sz="2400" dirty="0" smtClean="0">
              <a:ea typeface="+mn-ea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 smtClean="0">
              <a:ea typeface="+mn-ea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A Standard Model of The Mind (SMM)</a:t>
            </a:r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ACT-R, Soar &amp; Sigma</a:t>
            </a:r>
            <a:endParaRPr lang="en-US" sz="2800" dirty="0">
              <a:latin typeface="Helvetica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9980" y="1266566"/>
            <a:ext cx="2887943" cy="3522945"/>
            <a:chOff x="157892" y="1266566"/>
            <a:chExt cx="2887943" cy="35229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5828" y="1266566"/>
              <a:ext cx="2386334" cy="188792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 xmlns=""/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7892" y="3281406"/>
              <a:ext cx="2887943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	ACT-R</a:t>
              </a:r>
            </a:p>
            <a:p>
              <a:r>
                <a:rPr lang="en-US" sz="1400" dirty="0" smtClean="0"/>
                <a:t>Parallel, asynchronous modules</a:t>
              </a:r>
            </a:p>
            <a:p>
              <a:r>
                <a:rPr lang="en-US" sz="1400" dirty="0" smtClean="0"/>
                <a:t>Central procedural memory</a:t>
              </a:r>
            </a:p>
            <a:p>
              <a:r>
                <a:rPr lang="en-US" sz="1400" dirty="0" smtClean="0"/>
                <a:t>Only one result/module/cycle</a:t>
              </a:r>
            </a:p>
            <a:p>
              <a:r>
                <a:rPr lang="en-US" sz="1400" dirty="0" smtClean="0"/>
                <a:t>Includes mapping to brain regions</a:t>
              </a:r>
            </a:p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21243" y="1900806"/>
            <a:ext cx="3108100" cy="3275989"/>
            <a:chOff x="2674705" y="1900806"/>
            <a:chExt cx="3108100" cy="32759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705" y="1900806"/>
              <a:ext cx="3108100" cy="194526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864020" y="3945689"/>
              <a:ext cx="2729471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	</a:t>
              </a:r>
              <a:r>
                <a:rPr lang="en-US" b="1" dirty="0" smtClean="0"/>
                <a:t>Soar</a:t>
              </a:r>
            </a:p>
            <a:p>
              <a:r>
                <a:rPr lang="en-US" sz="1400" dirty="0" smtClean="0"/>
                <a:t>Parallel, asynchronous modules</a:t>
              </a:r>
            </a:p>
            <a:p>
              <a:r>
                <a:rPr lang="en-US" sz="1400" dirty="0" smtClean="0"/>
                <a:t>Central working memory</a:t>
              </a:r>
            </a:p>
            <a:p>
              <a:r>
                <a:rPr lang="en-US" sz="1400" dirty="0" smtClean="0"/>
                <a:t>Bipartite declarative memory</a:t>
              </a:r>
              <a:endParaRPr lang="en-US" dirty="0" smtClean="0"/>
            </a:p>
            <a:p>
              <a:r>
                <a:rPr lang="en-US" sz="1400" dirty="0" smtClean="0"/>
                <a:t>Visuospatial module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54700" y="3156655"/>
            <a:ext cx="3110313" cy="2531691"/>
            <a:chOff x="5892800" y="3232855"/>
            <a:chExt cx="3110313" cy="2531691"/>
          </a:xfrm>
        </p:grpSpPr>
        <p:sp>
          <p:nvSpPr>
            <p:cNvPr id="10" name="TextBox 9"/>
            <p:cNvSpPr txBox="1"/>
            <p:nvPr/>
          </p:nvSpPr>
          <p:spPr>
            <a:xfrm>
              <a:off x="5998493" y="4533440"/>
              <a:ext cx="289892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	</a:t>
              </a:r>
              <a:r>
                <a:rPr lang="en-US" b="1" dirty="0" smtClean="0"/>
                <a:t>Sigma</a:t>
              </a:r>
            </a:p>
            <a:p>
              <a:r>
                <a:rPr lang="en-US" sz="1400" dirty="0" smtClean="0"/>
                <a:t>Blends </a:t>
              </a:r>
              <a:r>
                <a:rPr lang="en-US" sz="1400" dirty="0"/>
                <a:t>C</a:t>
              </a:r>
              <a:r>
                <a:rPr lang="en-US" sz="1400" dirty="0" smtClean="0"/>
                <a:t>As with graphical models</a:t>
              </a:r>
            </a:p>
            <a:p>
              <a:r>
                <a:rPr lang="en-US" sz="1400" dirty="0" smtClean="0"/>
                <a:t>Less modular architecturally</a:t>
              </a:r>
            </a:p>
            <a:p>
              <a:r>
                <a:rPr lang="en-US" sz="1400" dirty="0" smtClean="0"/>
                <a:t>Differing functionalities from</a:t>
              </a:r>
            </a:p>
            <a:p>
              <a:r>
                <a:rPr lang="en-US" sz="1400" dirty="0" smtClean="0"/>
                <a:t>    specialization and combination</a:t>
              </a:r>
            </a:p>
          </p:txBody>
        </p:sp>
        <p:pic>
          <p:nvPicPr>
            <p:cNvPr id="2" name="Picture 1" descr="Sigma Structure Revised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800" y="3232855"/>
              <a:ext cx="3110313" cy="1201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2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778" y="1312333"/>
            <a:ext cx="8431388" cy="474839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What needs to be in a human-like cognitive architecture</a:t>
            </a:r>
            <a:endParaRPr lang="en-US" sz="2400" dirty="0"/>
          </a:p>
          <a:p>
            <a:pPr lvl="1" eaLnBrk="1" fontAlgn="auto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100" dirty="0" smtClean="0"/>
              <a:t>Providing an abstract community consensus</a:t>
            </a:r>
          </a:p>
          <a:p>
            <a:pPr lvl="1" eaLnBrk="1" fontAlgn="auto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100" dirty="0" smtClean="0"/>
              <a:t>But not itself a cognitive architecture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Yields a range of potential benefits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Coherent baseline to facilitate shared cumulative progress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 smtClean="0"/>
              <a:t>Focus </a:t>
            </a:r>
            <a:r>
              <a:rPr lang="en-US" sz="1800" dirty="0"/>
              <a:t>efforts to extend and break the consensus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/>
              <a:t>Framework around which evaluation data can be organized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 smtClean="0"/>
              <a:t>Interlingua for describing and comparing architectural approaches</a:t>
            </a:r>
          </a:p>
          <a:p>
            <a:pPr lvl="1" eaLnBrk="1" fontAlgn="auto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Guidance in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 smtClean="0"/>
              <a:t>Extending research on individual components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/>
              <a:t>I</a:t>
            </a:r>
            <a:r>
              <a:rPr lang="en-US" sz="1800" dirty="0" smtClean="0"/>
              <a:t>nterpreting experiments and suggesting new ones</a:t>
            </a:r>
          </a:p>
          <a:p>
            <a:pPr lvl="2" eaLnBrk="1" fontAlgn="auto" hangingPunct="1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 smtClean="0"/>
              <a:t>Constructing intelligent applications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/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 smtClean="0">
              <a:ea typeface="+mn-ea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ea typeface="+mn-ea"/>
            </a:endParaRP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Helvetica" charset="0"/>
              </a:rPr>
              <a:t>A Standard Model of The Mind (cont.)</a:t>
            </a:r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Precedents*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2222" y="1392800"/>
            <a:ext cx="2669399" cy="3824239"/>
            <a:chOff x="660060" y="1311188"/>
            <a:chExt cx="2669399" cy="3824239"/>
          </a:xfrm>
        </p:grpSpPr>
        <p:pic>
          <p:nvPicPr>
            <p:cNvPr id="4" name="Picture 3" descr="processor.gi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60" y="1311188"/>
              <a:ext cx="2669399" cy="337064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4003" y="4642984"/>
              <a:ext cx="236151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Model Human Processor</a:t>
              </a:r>
            </a:p>
            <a:p>
              <a:pPr algn="ctr"/>
              <a:r>
                <a:rPr lang="en-US" sz="1200" dirty="0" smtClean="0"/>
                <a:t>(Card, Moran &amp; Newell, 1983)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18983" y="1167028"/>
            <a:ext cx="2914899" cy="3303881"/>
            <a:chOff x="3432929" y="1530865"/>
            <a:chExt cx="2914899" cy="33038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929" y="1530865"/>
              <a:ext cx="2914899" cy="28504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65686" y="4342303"/>
              <a:ext cx="24493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Scale Counts in Cognition</a:t>
              </a:r>
            </a:p>
            <a:p>
              <a:pPr algn="ctr"/>
              <a:r>
                <a:rPr lang="en-US" sz="1200" dirty="0" smtClean="0"/>
                <a:t>(Newell, 1990)</a:t>
              </a:r>
              <a:endParaRPr lang="en-US" sz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42703" y="2842051"/>
            <a:ext cx="4201297" cy="3071853"/>
            <a:chOff x="4942703" y="2773401"/>
            <a:chExt cx="4201297" cy="307185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2256" y="2773401"/>
              <a:ext cx="3491744" cy="25674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942703" y="5352811"/>
              <a:ext cx="4201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Generic Architecture for Human-Like Cognition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Goertzel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Pennachin</a:t>
              </a:r>
              <a:r>
                <a:rPr lang="en-US" sz="1200" dirty="0" smtClean="0"/>
                <a:t> &amp; </a:t>
              </a:r>
              <a:r>
                <a:rPr lang="en-US" sz="1200" dirty="0" err="1" smtClean="0"/>
                <a:t>Geisweiller</a:t>
              </a:r>
              <a:r>
                <a:rPr lang="en-US" sz="1200" dirty="0" smtClean="0"/>
                <a:t>, 2014)*</a:t>
              </a:r>
              <a:endParaRPr lang="en-US" sz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4064" y="5192891"/>
            <a:ext cx="2185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9B28D"/>
                </a:solidFill>
              </a:rPr>
              <a:t>Very abstract</a:t>
            </a:r>
          </a:p>
          <a:p>
            <a:r>
              <a:rPr lang="en-US" dirty="0" smtClean="0">
                <a:solidFill>
                  <a:srgbClr val="69B28D"/>
                </a:solidFill>
              </a:rPr>
              <a:t>Parameters for HCI</a:t>
            </a:r>
            <a:endParaRPr lang="en-US" dirty="0">
              <a:solidFill>
                <a:srgbClr val="69B28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2577" y="4597402"/>
            <a:ext cx="214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9B28D"/>
                </a:solidFill>
              </a:rPr>
              <a:t>Span mind</a:t>
            </a:r>
          </a:p>
          <a:p>
            <a:r>
              <a:rPr lang="en-US" dirty="0" smtClean="0">
                <a:solidFill>
                  <a:srgbClr val="69B28D"/>
                </a:solidFill>
              </a:rPr>
              <a:t>Deliberate Act up?</a:t>
            </a:r>
            <a:endParaRPr lang="en-US" dirty="0">
              <a:solidFill>
                <a:srgbClr val="69B28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2000" y="1405469"/>
            <a:ext cx="30903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9B28D"/>
                </a:solidFill>
              </a:rPr>
              <a:t>Amalgamated completeness</a:t>
            </a:r>
          </a:p>
          <a:p>
            <a:pPr marL="274320"/>
            <a:r>
              <a:rPr lang="en-US" sz="1600" i="1" dirty="0" err="1" smtClean="0">
                <a:solidFill>
                  <a:srgbClr val="69B28D"/>
                </a:solidFill>
              </a:rPr>
              <a:t>CogPrime</a:t>
            </a:r>
            <a:r>
              <a:rPr lang="en-US" sz="1600" i="1" dirty="0">
                <a:solidFill>
                  <a:srgbClr val="69B28D"/>
                </a:solidFill>
              </a:rPr>
              <a:t>, </a:t>
            </a:r>
            <a:r>
              <a:rPr lang="en-US" sz="1600" i="1" dirty="0" err="1">
                <a:solidFill>
                  <a:srgbClr val="69B28D"/>
                </a:solidFill>
              </a:rPr>
              <a:t>CogAff</a:t>
            </a:r>
            <a:r>
              <a:rPr lang="en-US" sz="1600" i="1" dirty="0">
                <a:solidFill>
                  <a:srgbClr val="69B28D"/>
                </a:solidFill>
              </a:rPr>
              <a:t>, LIDA, Psi, 4D-RCS, HTM/</a:t>
            </a:r>
            <a:r>
              <a:rPr lang="en-US" sz="1600" i="1" dirty="0" err="1" smtClean="0">
                <a:solidFill>
                  <a:srgbClr val="69B28D"/>
                </a:solidFill>
              </a:rPr>
              <a:t>DeSTIN</a:t>
            </a:r>
            <a:endParaRPr lang="en-US" sz="1600" i="1" dirty="0">
              <a:solidFill>
                <a:srgbClr val="69B28D"/>
              </a:solidFill>
            </a:endParaRPr>
          </a:p>
          <a:p>
            <a:r>
              <a:rPr lang="en-US" dirty="0">
                <a:solidFill>
                  <a:srgbClr val="69B28D"/>
                </a:solidFill>
              </a:rPr>
              <a:t>r</a:t>
            </a:r>
            <a:r>
              <a:rPr lang="en-US" dirty="0" smtClean="0">
                <a:solidFill>
                  <a:srgbClr val="69B28D"/>
                </a:solidFill>
              </a:rPr>
              <a:t>ather than consensus</a:t>
            </a:r>
            <a:endParaRPr lang="en-US" dirty="0">
              <a:solidFill>
                <a:srgbClr val="69B28D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04592" y="3126185"/>
            <a:ext cx="2169298" cy="204038"/>
          </a:xfrm>
          <a:prstGeom prst="roundRect">
            <a:avLst/>
          </a:prstGeom>
          <a:noFill/>
          <a:ln w="38100" cmpd="sng">
            <a:solidFill>
              <a:srgbClr val="FF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8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Laird-HLAI-2016-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Laird-HLAI-2016-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21056</TotalTime>
  <Words>1429</Words>
  <Application>Microsoft Office PowerPoint</Application>
  <PresentationFormat>On-screen Show (4:3)</PresentationFormat>
  <Paragraphs>243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Microsoft YaHei</vt:lpstr>
      <vt:lpstr>ＭＳ Ｐゴシック</vt:lpstr>
      <vt:lpstr>Adobe Gothic Std B</vt:lpstr>
      <vt:lpstr>Arial</vt:lpstr>
      <vt:lpstr>Calibri</vt:lpstr>
      <vt:lpstr>Helvetica</vt:lpstr>
      <vt:lpstr>Wingdings</vt:lpstr>
      <vt:lpstr>Laird-HLAI-2016-final</vt:lpstr>
      <vt:lpstr>1_Laird-HLAI-2016-final</vt:lpstr>
      <vt:lpstr>A Standard Model of the Mind  June 7, 2017 37th Soar Workshop </vt:lpstr>
      <vt:lpstr>Minds</vt:lpstr>
      <vt:lpstr>Approaches to Understanding Minds</vt:lpstr>
      <vt:lpstr>Towards a Common Understanding</vt:lpstr>
      <vt:lpstr>A Standard Model of Particle Physics</vt:lpstr>
      <vt:lpstr>A Standard Model of The Mind (SMM)</vt:lpstr>
      <vt:lpstr>ACT-R, Soar &amp; Sigma</vt:lpstr>
      <vt:lpstr>A Standard Model of The Mind (cont.)</vt:lpstr>
      <vt:lpstr>Some Precedents*</vt:lpstr>
      <vt:lpstr>Deliberate Act Level (~100 ms)</vt:lpstr>
      <vt:lpstr>Standard Model and Symbol Systems</vt:lpstr>
      <vt:lpstr>Standard Model</vt:lpstr>
      <vt:lpstr>Standard Model (cont.)</vt:lpstr>
      <vt:lpstr>A. Structure and Processing</vt:lpstr>
      <vt:lpstr>B. Memory and Content</vt:lpstr>
      <vt:lpstr>C. Learning</vt:lpstr>
      <vt:lpstr>D. Perception and Motor</vt:lpstr>
      <vt:lpstr>Analysis of Three Architectures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Myung, Jay I Civ USAF AFMC AFOSR/RSL</dc:creator>
  <cp:lastModifiedBy>John Laird</cp:lastModifiedBy>
  <cp:revision>2049</cp:revision>
  <cp:lastPrinted>1601-01-01T00:00:00Z</cp:lastPrinted>
  <dcterms:created xsi:type="dcterms:W3CDTF">1601-01-01T00:00:00Z</dcterms:created>
  <dcterms:modified xsi:type="dcterms:W3CDTF">2017-06-01T12:45:28Z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