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803" r:id="rId3"/>
    <p:sldId id="744" r:id="rId4"/>
    <p:sldId id="773" r:id="rId5"/>
    <p:sldId id="804" r:id="rId6"/>
    <p:sldId id="785" r:id="rId7"/>
    <p:sldId id="779" r:id="rId8"/>
    <p:sldId id="802" r:id="rId9"/>
    <p:sldId id="781" r:id="rId10"/>
    <p:sldId id="783" r:id="rId11"/>
    <p:sldId id="784" r:id="rId12"/>
    <p:sldId id="782" r:id="rId13"/>
    <p:sldId id="777" r:id="rId14"/>
    <p:sldId id="759" r:id="rId15"/>
    <p:sldId id="770" r:id="rId16"/>
    <p:sldId id="807" r:id="rId17"/>
    <p:sldId id="808" r:id="rId18"/>
    <p:sldId id="809" r:id="rId19"/>
    <p:sldId id="810" r:id="rId20"/>
    <p:sldId id="823" r:id="rId21"/>
    <p:sldId id="813" r:id="rId22"/>
    <p:sldId id="821" r:id="rId23"/>
    <p:sldId id="817" r:id="rId24"/>
    <p:sldId id="819" r:id="rId25"/>
    <p:sldId id="820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0CDF3-BEBE-490E-AF24-715A995130B6}">
          <p14:sldIdLst>
            <p14:sldId id="256"/>
            <p14:sldId id="803"/>
            <p14:sldId id="744"/>
            <p14:sldId id="773"/>
            <p14:sldId id="804"/>
            <p14:sldId id="785"/>
            <p14:sldId id="779"/>
            <p14:sldId id="802"/>
            <p14:sldId id="781"/>
            <p14:sldId id="783"/>
            <p14:sldId id="784"/>
            <p14:sldId id="782"/>
            <p14:sldId id="777"/>
            <p14:sldId id="759"/>
            <p14:sldId id="770"/>
            <p14:sldId id="807"/>
            <p14:sldId id="808"/>
            <p14:sldId id="809"/>
            <p14:sldId id="810"/>
            <p14:sldId id="823"/>
            <p14:sldId id="813"/>
            <p14:sldId id="821"/>
            <p14:sldId id="817"/>
            <p14:sldId id="819"/>
            <p14:sldId id="820"/>
          </p14:sldIdLst>
        </p14:section>
        <p14:section name="Untitled Section" id="{04AFFB57-18FE-41CE-A526-478C959C2F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99FF"/>
    <a:srgbClr val="C0504D"/>
    <a:srgbClr val="FF0000"/>
    <a:srgbClr val="3099E0"/>
    <a:srgbClr val="6600FF"/>
    <a:srgbClr val="CCFFCC"/>
    <a:srgbClr val="FF99CC"/>
    <a:srgbClr val="E5E5EF"/>
    <a:srgbClr val="FF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83" autoAdjust="0"/>
    <p:restoredTop sz="86653" autoAdjust="0"/>
  </p:normalViewPr>
  <p:slideViewPr>
    <p:cSldViewPr>
      <p:cViewPr varScale="1">
        <p:scale>
          <a:sx n="57" d="100"/>
          <a:sy n="57" d="100"/>
        </p:scale>
        <p:origin x="14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E1CDEF7-59BF-4797-B5BD-3C8719E664C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5C1D8A59-3A6B-408D-A026-1AB0644E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180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8663" indent="-279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0775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0038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7713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49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21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893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65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D6F966-7AFE-4DB5-9FB1-77DFE421D549}" type="slidenum"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DD100-1CEF-41E8-B712-A1A5B324B8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180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8663" indent="-279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0775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0038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7713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49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21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893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65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A78DCA-6942-43E6-BB18-406F941E07AD}" type="slidenum"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180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8663" indent="-279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0775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0038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7713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49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21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893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65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44C79-9676-4978-9F05-54CE9052429C}" type="slidenum"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3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/>
          <a:p>
            <a:r>
              <a:rPr lang="en-US" altLang="en-US" smtClean="0">
                <a:latin typeface="Arial" panose="020B0604020202020204" pitchFamily="34" charset="0"/>
              </a:rPr>
              <a:t>These two slides will be developed more fully before the tutorial. This is to give the participants the big picture on how Soar works.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180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1" tIns="43246" rIns="86491" bIns="4324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8663" indent="-279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0775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0038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7713" indent="-223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49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21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893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6513" indent="-22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A59D4-B70F-4543-9B64-DCA16996A443}" type="slidenum">
              <a:rPr lang="en-US" alt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186" y="648004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9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2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4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8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0405" y="-1"/>
            <a:ext cx="381014" cy="6858000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600" baseline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8" y="6563591"/>
            <a:ext cx="2446554" cy="2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46" y="1196975"/>
            <a:ext cx="8763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Cognitive</a:t>
            </a:r>
            <a:br>
              <a:rPr lang="en-US" b="1" dirty="0" smtClean="0"/>
            </a:br>
            <a:r>
              <a:rPr lang="en-US" b="1" dirty="0" smtClean="0"/>
              <a:t>Language Processing for Rosie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70866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Peter Lindes</a:t>
            </a:r>
          </a:p>
          <a:p>
            <a:r>
              <a:rPr 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Michigan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37</a:t>
            </a:r>
            <a:r>
              <a:rPr lang="en-US" sz="2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Soar Workshop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 June 2017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0672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://www.northeastern.edu/cvl/wp-content/uploads/2015/03/afosr-logo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638800"/>
            <a:ext cx="1454296" cy="5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12" y="914400"/>
            <a:ext cx="1990595" cy="174538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743200" y="3886200"/>
            <a:ext cx="3771900" cy="2091847"/>
            <a:chOff x="1447800" y="1752600"/>
            <a:chExt cx="7010401" cy="41010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752600"/>
              <a:ext cx="4101018" cy="410101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1" y="2114369"/>
              <a:ext cx="3657600" cy="3657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036963" y="837443"/>
            <a:ext cx="1764400" cy="1830903"/>
            <a:chOff x="7519319" y="3733799"/>
            <a:chExt cx="2102030" cy="221025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319" y="3733799"/>
              <a:ext cx="1067728" cy="141157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707" y="3961554"/>
              <a:ext cx="1644642" cy="198249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 rot="19660875">
            <a:off x="811315" y="734573"/>
            <a:ext cx="1841603" cy="906303"/>
            <a:chOff x="949368" y="4876800"/>
            <a:chExt cx="2784432" cy="1524000"/>
          </a:xfrm>
        </p:grpSpPr>
        <p:sp>
          <p:nvSpPr>
            <p:cNvPr id="11" name="Rounded Rectangle 10"/>
            <p:cNvSpPr/>
            <p:nvPr/>
          </p:nvSpPr>
          <p:spPr>
            <a:xfrm>
              <a:off x="949368" y="4876800"/>
              <a:ext cx="2784432" cy="1524000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4229" y="5082071"/>
              <a:ext cx="2286000" cy="70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How do they do that?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 rot="2136943">
            <a:off x="6466771" y="680922"/>
            <a:ext cx="1841603" cy="906303"/>
            <a:chOff x="949368" y="4876800"/>
            <a:chExt cx="2784432" cy="1524000"/>
          </a:xfrm>
        </p:grpSpPr>
        <p:sp>
          <p:nvSpPr>
            <p:cNvPr id="14" name="Rounded Rectangle 13"/>
            <p:cNvSpPr/>
            <p:nvPr/>
          </p:nvSpPr>
          <p:spPr>
            <a:xfrm>
              <a:off x="949368" y="4876800"/>
              <a:ext cx="2784432" cy="1524000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1535" y="4970580"/>
              <a:ext cx="2286000" cy="1190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How does he do that?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5200" y="4912616"/>
            <a:ext cx="2362200" cy="797094"/>
            <a:chOff x="949368" y="4876800"/>
            <a:chExt cx="2784432" cy="597088"/>
          </a:xfrm>
        </p:grpSpPr>
        <p:sp>
          <p:nvSpPr>
            <p:cNvPr id="17" name="Rounded Rectangle 16"/>
            <p:cNvSpPr/>
            <p:nvPr/>
          </p:nvSpPr>
          <p:spPr>
            <a:xfrm>
              <a:off x="949368" y="4876800"/>
              <a:ext cx="2784432" cy="597088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9534" y="4900231"/>
              <a:ext cx="2452672" cy="53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How can we get it to do that?</a:t>
              </a:r>
              <a:endParaRPr lang="en-US" sz="2000" dirty="0"/>
            </a:p>
          </p:txBody>
        </p:sp>
      </p:grpSp>
      <p:sp>
        <p:nvSpPr>
          <p:cNvPr id="19" name="Curved Right Arrow 18"/>
          <p:cNvSpPr/>
          <p:nvPr/>
        </p:nvSpPr>
        <p:spPr>
          <a:xfrm rot="19608194">
            <a:off x="1423727" y="1366352"/>
            <a:ext cx="1066800" cy="49211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721344" flipH="1">
            <a:off x="6829736" y="1530313"/>
            <a:ext cx="1444568" cy="4762191"/>
          </a:xfrm>
          <a:prstGeom prst="curvedRightArrow">
            <a:avLst>
              <a:gd name="adj1" fmla="val 21212"/>
              <a:gd name="adj2" fmla="val 50000"/>
              <a:gd name="adj3" fmla="val 26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Left-Right-Up Arrow 22"/>
          <p:cNvSpPr/>
          <p:nvPr/>
        </p:nvSpPr>
        <p:spPr>
          <a:xfrm flipV="1">
            <a:off x="2449859" y="534310"/>
            <a:ext cx="4204505" cy="4320378"/>
          </a:xfrm>
          <a:prstGeom prst="leftRightUpArrow">
            <a:avLst>
              <a:gd name="adj1" fmla="val 5166"/>
              <a:gd name="adj2" fmla="val 8819"/>
              <a:gd name="adj3" fmla="val 11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752600" y="2823806"/>
            <a:ext cx="2091579" cy="1214795"/>
            <a:chOff x="1752600" y="2823806"/>
            <a:chExt cx="2091579" cy="1214795"/>
          </a:xfrm>
        </p:grpSpPr>
        <p:sp>
          <p:nvSpPr>
            <p:cNvPr id="25" name="Rounded Rectangle 24"/>
            <p:cNvSpPr/>
            <p:nvPr/>
          </p:nvSpPr>
          <p:spPr>
            <a:xfrm>
              <a:off x="1752600" y="2823806"/>
              <a:ext cx="2091579" cy="1214795"/>
            </a:xfrm>
            <a:prstGeom prst="roundRect">
              <a:avLst>
                <a:gd name="adj" fmla="val 4770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9490" y="2895600"/>
              <a:ext cx="1445710" cy="10156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Science</a:t>
              </a:r>
            </a:p>
            <a:p>
              <a:pPr algn="ctr"/>
              <a:r>
                <a:rPr 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informs engineering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43067" y="2814288"/>
            <a:ext cx="2091579" cy="1214795"/>
            <a:chOff x="1752600" y="2823806"/>
            <a:chExt cx="2091579" cy="1214795"/>
          </a:xfrm>
        </p:grpSpPr>
        <p:sp>
          <p:nvSpPr>
            <p:cNvPr id="33" name="Rounded Rectangle 32"/>
            <p:cNvSpPr/>
            <p:nvPr/>
          </p:nvSpPr>
          <p:spPr>
            <a:xfrm>
              <a:off x="1752600" y="2823806"/>
              <a:ext cx="2091579" cy="1214795"/>
            </a:xfrm>
            <a:prstGeom prst="roundRect">
              <a:avLst>
                <a:gd name="adj" fmla="val 4770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9490" y="2895600"/>
              <a:ext cx="1445710" cy="10156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Engineering</a:t>
              </a:r>
            </a:p>
            <a:p>
              <a:pPr algn="ctr"/>
              <a:r>
                <a:rPr 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informs science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134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</a:t>
            </a:r>
            <a:r>
              <a:rPr lang="en-US" sz="4000" b="1" dirty="0" smtClean="0"/>
              <a:t>interrelated</a:t>
            </a:r>
            <a:r>
              <a:rPr lang="en-US" b="1" dirty="0" smtClean="0"/>
              <a:t> questions: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2286000"/>
            <a:ext cx="3276600" cy="2286000"/>
            <a:chOff x="1447800" y="2819400"/>
            <a:chExt cx="3276600" cy="2286000"/>
          </a:xfrm>
        </p:grpSpPr>
        <p:sp>
          <p:nvSpPr>
            <p:cNvPr id="5" name="Rounded Rectangle 4"/>
            <p:cNvSpPr/>
            <p:nvPr/>
          </p:nvSpPr>
          <p:spPr>
            <a:xfrm>
              <a:off x="1447800" y="2819400"/>
              <a:ext cx="3276600" cy="2286000"/>
            </a:xfrm>
            <a:prstGeom prst="roundRect">
              <a:avLst>
                <a:gd name="adj" fmla="val 4770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5000" y="3048000"/>
              <a:ext cx="2348163" cy="1815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How does human processing work?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0" y="2286000"/>
            <a:ext cx="3276600" cy="2286000"/>
            <a:chOff x="1447800" y="2819400"/>
            <a:chExt cx="3276600" cy="2286000"/>
          </a:xfrm>
        </p:grpSpPr>
        <p:sp>
          <p:nvSpPr>
            <p:cNvPr id="9" name="Rounded Rectangle 8"/>
            <p:cNvSpPr/>
            <p:nvPr/>
          </p:nvSpPr>
          <p:spPr>
            <a:xfrm>
              <a:off x="1447800" y="2819400"/>
              <a:ext cx="3276600" cy="2286000"/>
            </a:xfrm>
            <a:prstGeom prst="roundRect">
              <a:avLst>
                <a:gd name="adj" fmla="val 4770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5000" y="3048000"/>
              <a:ext cx="2348163" cy="18158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How can we make robots understand us?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Curved Down Arrow 10"/>
          <p:cNvSpPr/>
          <p:nvPr/>
        </p:nvSpPr>
        <p:spPr>
          <a:xfrm>
            <a:off x="3048000" y="1508919"/>
            <a:ext cx="3124200" cy="6627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 flipV="1">
            <a:off x="3048000" y="4724400"/>
            <a:ext cx="3124200" cy="6627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6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174" y="1676400"/>
            <a:ext cx="8347528" cy="347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i="1" dirty="0"/>
              <a:t>cognitive </a:t>
            </a:r>
            <a:r>
              <a:rPr lang="en-US" sz="4400" dirty="0" smtClean="0"/>
              <a:t>computational model of how humans process language.</a:t>
            </a:r>
          </a:p>
          <a:p>
            <a:pPr algn="ctr"/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03174" y="3678413"/>
            <a:ext cx="2941607" cy="1923691"/>
            <a:chOff x="1552755" y="3666226"/>
            <a:chExt cx="2941607" cy="1923691"/>
          </a:xfrm>
        </p:grpSpPr>
        <p:sp>
          <p:nvSpPr>
            <p:cNvPr id="5" name="Explosion 2 4"/>
            <p:cNvSpPr/>
            <p:nvPr/>
          </p:nvSpPr>
          <p:spPr>
            <a:xfrm>
              <a:off x="1552755" y="3666226"/>
              <a:ext cx="2941607" cy="1923691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776128">
              <a:off x="2078966" y="4194957"/>
              <a:ext cx="16131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Where do we get the knowledge?</a:t>
              </a:r>
              <a:endParaRPr lang="en-US" dirty="0"/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381000" y="64636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A possible answer:</a:t>
            </a:r>
            <a:endParaRPr lang="en-US" sz="4000" b="1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909095" y="3810000"/>
            <a:ext cx="2941607" cy="1923691"/>
            <a:chOff x="1552755" y="3666226"/>
            <a:chExt cx="2941607" cy="1923691"/>
          </a:xfrm>
        </p:grpSpPr>
        <p:sp>
          <p:nvSpPr>
            <p:cNvPr id="9" name="Explosion 2 8"/>
            <p:cNvSpPr/>
            <p:nvPr/>
          </p:nvSpPr>
          <p:spPr>
            <a:xfrm>
              <a:off x="1552755" y="3666226"/>
              <a:ext cx="2941607" cy="1923691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9776128">
              <a:off x="2078966" y="4194958"/>
              <a:ext cx="16131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it actually work with a robot?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70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247607"/>
            <a:ext cx="2133600" cy="365125"/>
          </a:xfrm>
        </p:spPr>
        <p:txBody>
          <a:bodyPr/>
          <a:lstStyle/>
          <a:p>
            <a:fld id="{27FFA943-F379-4320-A608-FE668CEC65F4}" type="slidenum">
              <a:rPr lang="en-US" smtClean="0"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82883" y="1915408"/>
            <a:ext cx="5390429" cy="2008030"/>
            <a:chOff x="1982883" y="2160676"/>
            <a:chExt cx="5390429" cy="2008030"/>
          </a:xfrm>
        </p:grpSpPr>
        <p:grpSp>
          <p:nvGrpSpPr>
            <p:cNvPr id="4" name="Group 3"/>
            <p:cNvGrpSpPr/>
            <p:nvPr/>
          </p:nvGrpSpPr>
          <p:grpSpPr>
            <a:xfrm>
              <a:off x="1982883" y="2160676"/>
              <a:ext cx="1626278" cy="1869530"/>
              <a:chOff x="1583014" y="242277"/>
              <a:chExt cx="2168371" cy="249270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3014" y="1434522"/>
                <a:ext cx="1300461" cy="1300461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85108" y="242277"/>
                <a:ext cx="1766277" cy="1172308"/>
                <a:chOff x="1985108" y="242277"/>
                <a:chExt cx="1766277" cy="1172308"/>
              </a:xfrm>
            </p:grpSpPr>
            <p:sp>
              <p:nvSpPr>
                <p:cNvPr id="7" name="Oval Callout 6"/>
                <p:cNvSpPr/>
                <p:nvPr/>
              </p:nvSpPr>
              <p:spPr>
                <a:xfrm>
                  <a:off x="1985108" y="242277"/>
                  <a:ext cx="1766277" cy="1172308"/>
                </a:xfrm>
                <a:prstGeom prst="wedgeEllipseCallout">
                  <a:avLst>
                    <a:gd name="adj1" fmla="val -25700"/>
                    <a:gd name="adj2" fmla="val 665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207165" y="366766"/>
                  <a:ext cx="1514984" cy="954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Pick up the green sphere.</a:t>
                  </a:r>
                </a:p>
              </p:txBody>
            </p:sp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12" y="3062015"/>
              <a:ext cx="877500" cy="8775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186400" y="2832825"/>
              <a:ext cx="2942422" cy="1335881"/>
              <a:chOff x="3771918" y="2856889"/>
              <a:chExt cx="3923229" cy="178117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09556" y="2856889"/>
                <a:ext cx="2619375" cy="178117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prstClr val="white"/>
                    </a:solidFill>
                  </a:rPr>
                  <a:t>Comprehender</a:t>
                </a:r>
              </a:p>
            </p:txBody>
          </p:sp>
          <p:sp>
            <p:nvSpPr>
              <p:cNvPr id="14" name="Down Arrow 13"/>
              <p:cNvSpPr/>
              <p:nvPr/>
            </p:nvSpPr>
            <p:spPr>
              <a:xfrm rot="16200000">
                <a:off x="3771382" y="3466509"/>
                <a:ext cx="542925" cy="541854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16200000">
                <a:off x="7152757" y="3466509"/>
                <a:ext cx="542925" cy="541854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Curved Up Arrow 15"/>
              <p:cNvSpPr/>
              <p:nvPr/>
            </p:nvSpPr>
            <p:spPr>
              <a:xfrm>
                <a:off x="4647080" y="3844023"/>
                <a:ext cx="2228851" cy="609375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Curved Up Arrow 16"/>
              <p:cNvSpPr/>
              <p:nvPr/>
            </p:nvSpPr>
            <p:spPr>
              <a:xfrm flipH="1" flipV="1">
                <a:off x="4570879" y="3052968"/>
                <a:ext cx="2228851" cy="609375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975565" y="4922202"/>
            <a:ext cx="5291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human language processing works</a:t>
            </a:r>
          </a:p>
          <a:p>
            <a:pPr algn="r"/>
            <a:r>
              <a:rPr lang="en-US" i="1" dirty="0" smtClean="0"/>
              <a:t>Psychology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7968" y="304800"/>
            <a:ext cx="3217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model cognition</a:t>
            </a:r>
          </a:p>
          <a:p>
            <a:pPr algn="r"/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54523" y="304800"/>
            <a:ext cx="5053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represent language knowledge</a:t>
            </a:r>
          </a:p>
          <a:p>
            <a:pPr algn="r"/>
            <a:r>
              <a:rPr lang="en-US" i="1" dirty="0" smtClean="0"/>
              <a:t>Linguistics</a:t>
            </a:r>
            <a:endParaRPr lang="en-US" i="1" dirty="0"/>
          </a:p>
        </p:txBody>
      </p:sp>
      <p:sp>
        <p:nvSpPr>
          <p:cNvPr id="22" name="Down Arrow 21"/>
          <p:cNvSpPr/>
          <p:nvPr/>
        </p:nvSpPr>
        <p:spPr>
          <a:xfrm rot="20126356">
            <a:off x="3718649" y="1297194"/>
            <a:ext cx="379562" cy="11734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473644" flipH="1">
            <a:off x="5536463" y="1196138"/>
            <a:ext cx="379562" cy="12576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H="1" flipV="1">
            <a:off x="4431659" y="4021932"/>
            <a:ext cx="379562" cy="84072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18107" y="1178170"/>
            <a:ext cx="1436968" cy="709056"/>
            <a:chOff x="761999" y="2160676"/>
            <a:chExt cx="1220883" cy="442489"/>
          </a:xfrm>
        </p:grpSpPr>
        <p:sp>
          <p:nvSpPr>
            <p:cNvPr id="10" name="Oval 9"/>
            <p:cNvSpPr/>
            <p:nvPr/>
          </p:nvSpPr>
          <p:spPr>
            <a:xfrm>
              <a:off x="761999" y="2160676"/>
              <a:ext cx="1220883" cy="437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79929" y="2233833"/>
              <a:ext cx="60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Soar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98023" y="1181704"/>
            <a:ext cx="2554560" cy="1160332"/>
            <a:chOff x="761999" y="2160676"/>
            <a:chExt cx="1220883" cy="437828"/>
          </a:xfrm>
        </p:grpSpPr>
        <p:sp>
          <p:nvSpPr>
            <p:cNvPr id="26" name="Oval 25"/>
            <p:cNvSpPr/>
            <p:nvPr/>
          </p:nvSpPr>
          <p:spPr>
            <a:xfrm>
              <a:off x="761999" y="2160676"/>
              <a:ext cx="1220883" cy="437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7168" y="2190971"/>
              <a:ext cx="1010544" cy="34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Embodied Construction Grammar (ECG)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4213" y="5486400"/>
            <a:ext cx="2064947" cy="1160332"/>
            <a:chOff x="867168" y="2160676"/>
            <a:chExt cx="1115714" cy="437828"/>
          </a:xfrm>
        </p:grpSpPr>
        <p:sp>
          <p:nvSpPr>
            <p:cNvPr id="30" name="Oval 29"/>
            <p:cNvSpPr/>
            <p:nvPr/>
          </p:nvSpPr>
          <p:spPr>
            <a:xfrm>
              <a:off x="867168" y="2160676"/>
              <a:ext cx="1115714" cy="437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9622" y="2191518"/>
              <a:ext cx="1010544" cy="34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Incremental, single path processing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20065565">
            <a:off x="102235" y="3267448"/>
            <a:ext cx="2291482" cy="1927807"/>
            <a:chOff x="949368" y="4876800"/>
            <a:chExt cx="2784432" cy="1524000"/>
          </a:xfrm>
        </p:grpSpPr>
        <p:sp>
          <p:nvSpPr>
            <p:cNvPr id="33" name="Rounded Rectangle 32"/>
            <p:cNvSpPr/>
            <p:nvPr/>
          </p:nvSpPr>
          <p:spPr>
            <a:xfrm>
              <a:off x="949368" y="4876800"/>
              <a:ext cx="2784432" cy="1524000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43000" y="4965224"/>
              <a:ext cx="2286000" cy="138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</a:p>
            <a:p>
              <a:pPr algn="ctr"/>
              <a:r>
                <a:rPr lang="en-US" sz="4400" dirty="0" smtClean="0"/>
                <a:t>Lucia</a:t>
              </a:r>
              <a:r>
                <a:rPr lang="en-US" sz="4000" dirty="0" smtClean="0"/>
                <a:t> </a:t>
              </a:r>
              <a:r>
                <a:rPr lang="en-US" sz="3200" dirty="0" smtClean="0"/>
                <a:t>solution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702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505200" y="3243051"/>
            <a:ext cx="5010150" cy="2409123"/>
            <a:chOff x="4673600" y="3181068"/>
            <a:chExt cx="6580555" cy="3212164"/>
          </a:xfrm>
        </p:grpSpPr>
        <p:sp>
          <p:nvSpPr>
            <p:cNvPr id="45" name="Rounded Rectangle 44"/>
            <p:cNvSpPr/>
            <p:nvPr/>
          </p:nvSpPr>
          <p:spPr>
            <a:xfrm>
              <a:off x="4673600" y="3181068"/>
              <a:ext cx="6580555" cy="32121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88421" y="5480413"/>
              <a:ext cx="1065734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accent1"/>
                  </a:solidFill>
                </a:rPr>
                <a:t>Soar Agent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43" y="425144"/>
            <a:ext cx="7886700" cy="6405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Sentence Processing in Lucia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B0C-29FF-4DD9-907D-D702DE4A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7571" y="1799313"/>
            <a:ext cx="5733938" cy="1114425"/>
            <a:chOff x="836760" y="1638300"/>
            <a:chExt cx="7645251" cy="1485900"/>
          </a:xfrm>
        </p:grpSpPr>
        <p:grpSp>
          <p:nvGrpSpPr>
            <p:cNvPr id="8" name="Group 7"/>
            <p:cNvGrpSpPr/>
            <p:nvPr/>
          </p:nvGrpSpPr>
          <p:grpSpPr>
            <a:xfrm>
              <a:off x="836760" y="1685926"/>
              <a:ext cx="1763565" cy="1390650"/>
              <a:chOff x="1198710" y="2305051"/>
              <a:chExt cx="1763565" cy="1390650"/>
            </a:xfrm>
          </p:grpSpPr>
          <p:sp>
            <p:nvSpPr>
              <p:cNvPr id="6" name="Flowchart: Multidocument 5"/>
              <p:cNvSpPr/>
              <p:nvPr/>
            </p:nvSpPr>
            <p:spPr>
              <a:xfrm>
                <a:off x="1219200" y="2305051"/>
                <a:ext cx="1743075" cy="139065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98710" y="2670836"/>
                <a:ext cx="1533525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prstClr val="black"/>
                    </a:solidFill>
                  </a:rPr>
                  <a:t>ECG Grammar Files</a:t>
                </a:r>
              </a:p>
            </p:txBody>
          </p:sp>
        </p:grpSp>
        <p:sp>
          <p:nvSpPr>
            <p:cNvPr id="11" name="Striped Right Arrow 10"/>
            <p:cNvSpPr/>
            <p:nvPr/>
          </p:nvSpPr>
          <p:spPr>
            <a:xfrm>
              <a:off x="2662237" y="1800227"/>
              <a:ext cx="1800224" cy="1162051"/>
            </a:xfrm>
            <a:prstGeom prst="striped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prstClr val="white"/>
                  </a:solidFill>
                </a:rPr>
                <a:t>Translator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62462" y="1638301"/>
              <a:ext cx="1438275" cy="1485899"/>
              <a:chOff x="4462462" y="2533651"/>
              <a:chExt cx="1438275" cy="1485899"/>
            </a:xfrm>
          </p:grpSpPr>
          <p:sp>
            <p:nvSpPr>
              <p:cNvPr id="13" name="Flowchart: Predefined Process 12"/>
              <p:cNvSpPr/>
              <p:nvPr/>
            </p:nvSpPr>
            <p:spPr>
              <a:xfrm>
                <a:off x="4462462" y="2533651"/>
                <a:ext cx="1438275" cy="1485899"/>
              </a:xfrm>
              <a:prstGeom prst="flowChartPredefined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4037" y="2939984"/>
                <a:ext cx="114716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prstClr val="black"/>
                    </a:solidFill>
                  </a:rPr>
                  <a:t>Grammar Rules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43736" y="1638300"/>
              <a:ext cx="1438275" cy="1485899"/>
              <a:chOff x="4462462" y="2533651"/>
              <a:chExt cx="1438275" cy="1485899"/>
            </a:xfrm>
          </p:grpSpPr>
          <p:sp>
            <p:nvSpPr>
              <p:cNvPr id="21" name="Flowchart: Predefined Process 20"/>
              <p:cNvSpPr/>
              <p:nvPr/>
            </p:nvSpPr>
            <p:spPr>
              <a:xfrm>
                <a:off x="4462462" y="2533651"/>
                <a:ext cx="1438275" cy="1485899"/>
              </a:xfrm>
              <a:prstGeom prst="flowChartPredefined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16695" y="2911859"/>
                <a:ext cx="11254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smtClean="0">
                    <a:solidFill>
                      <a:prstClr val="black"/>
                    </a:solidFill>
                  </a:rPr>
                  <a:t>Context Rules</a:t>
                </a:r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38" name="Straight Arrow Connector 37"/>
          <p:cNvCxnSpPr/>
          <p:nvPr/>
        </p:nvCxnSpPr>
        <p:spPr>
          <a:xfrm>
            <a:off x="3871511" y="2813122"/>
            <a:ext cx="571901" cy="622526"/>
          </a:xfrm>
          <a:prstGeom prst="straightConnector1">
            <a:avLst/>
          </a:prstGeom>
          <a:ln w="7620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82802" y="2822856"/>
            <a:ext cx="554042" cy="612793"/>
          </a:xfrm>
          <a:prstGeom prst="straightConnector1">
            <a:avLst/>
          </a:prstGeom>
          <a:ln w="7620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486399" y="4584169"/>
            <a:ext cx="1180213" cy="429881"/>
            <a:chOff x="7315198" y="5175290"/>
            <a:chExt cx="1573617" cy="573175"/>
          </a:xfrm>
        </p:grpSpPr>
        <p:sp>
          <p:nvSpPr>
            <p:cNvPr id="44" name="TextBox 43"/>
            <p:cNvSpPr txBox="1"/>
            <p:nvPr/>
          </p:nvSpPr>
          <p:spPr>
            <a:xfrm>
              <a:off x="7383197" y="5284267"/>
              <a:ext cx="1431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World Model</a:t>
              </a:r>
            </a:p>
          </p:txBody>
        </p:sp>
        <p:sp>
          <p:nvSpPr>
            <p:cNvPr id="43" name="Frame 42"/>
            <p:cNvSpPr/>
            <p:nvPr/>
          </p:nvSpPr>
          <p:spPr>
            <a:xfrm>
              <a:off x="7315198" y="5175290"/>
              <a:ext cx="1573617" cy="573175"/>
            </a:xfrm>
            <a:prstGeom prst="fram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86399" y="5147932"/>
            <a:ext cx="1180213" cy="429881"/>
            <a:chOff x="7315198" y="5175290"/>
            <a:chExt cx="1573617" cy="573175"/>
          </a:xfrm>
        </p:grpSpPr>
        <p:sp>
          <p:nvSpPr>
            <p:cNvPr id="47" name="Frame 46"/>
            <p:cNvSpPr/>
            <p:nvPr/>
          </p:nvSpPr>
          <p:spPr>
            <a:xfrm>
              <a:off x="7315198" y="5175290"/>
              <a:ext cx="1573617" cy="573175"/>
            </a:xfrm>
            <a:prstGeom prst="fram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83197" y="5284267"/>
              <a:ext cx="1431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Ontology</a:t>
              </a: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5149578" y="4665901"/>
            <a:ext cx="326603" cy="1385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661858" y="4630782"/>
            <a:ext cx="317677" cy="15703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661858" y="4687318"/>
            <a:ext cx="526021" cy="69923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955625" y="4705456"/>
            <a:ext cx="526021" cy="69923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552219" y="4705456"/>
            <a:ext cx="712927" cy="524209"/>
            <a:chOff x="3402957" y="5255982"/>
            <a:chExt cx="1204387" cy="698945"/>
          </a:xfrm>
        </p:grpSpPr>
        <p:sp>
          <p:nvSpPr>
            <p:cNvPr id="62" name="Line Callout 1 (Accent Bar) 61"/>
            <p:cNvSpPr/>
            <p:nvPr/>
          </p:nvSpPr>
          <p:spPr>
            <a:xfrm flipH="1">
              <a:off x="3402957" y="5255982"/>
              <a:ext cx="1113029" cy="698945"/>
            </a:xfrm>
            <a:prstGeom prst="accentCallout1">
              <a:avLst>
                <a:gd name="adj1" fmla="val 18750"/>
                <a:gd name="adj2" fmla="val -8333"/>
                <a:gd name="adj3" fmla="val -125967"/>
                <a:gd name="adj4" fmla="val -4249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96863" y="5332491"/>
              <a:ext cx="101048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</a:rPr>
                <a:t>Input Words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848" y="2560751"/>
            <a:ext cx="783374" cy="524209"/>
            <a:chOff x="9627358" y="2079780"/>
            <a:chExt cx="1044499" cy="698945"/>
          </a:xfrm>
        </p:grpSpPr>
        <p:sp>
          <p:nvSpPr>
            <p:cNvPr id="66" name="Line Callout 1 (Accent Bar) 65"/>
            <p:cNvSpPr/>
            <p:nvPr/>
          </p:nvSpPr>
          <p:spPr>
            <a:xfrm flipV="1">
              <a:off x="9699464" y="2079780"/>
              <a:ext cx="878464" cy="698945"/>
            </a:xfrm>
            <a:prstGeom prst="accentCallout1">
              <a:avLst>
                <a:gd name="adj1" fmla="val 18750"/>
                <a:gd name="adj2" fmla="val -8333"/>
                <a:gd name="adj3" fmla="val -168457"/>
                <a:gd name="adj4" fmla="val -691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9627358" y="2156289"/>
              <a:ext cx="104449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</a:rPr>
                <a:t>Action Messages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0551" y="3364196"/>
            <a:ext cx="7593806" cy="1343412"/>
            <a:chOff x="1067401" y="3342594"/>
            <a:chExt cx="10125074" cy="1791216"/>
          </a:xfrm>
        </p:grpSpPr>
        <p:grpSp>
          <p:nvGrpSpPr>
            <p:cNvPr id="9" name="Group 8"/>
            <p:cNvGrpSpPr/>
            <p:nvPr/>
          </p:nvGrpSpPr>
          <p:grpSpPr>
            <a:xfrm>
              <a:off x="1067401" y="3342594"/>
              <a:ext cx="10125074" cy="1791216"/>
              <a:chOff x="1067401" y="3467635"/>
              <a:chExt cx="10125074" cy="179121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53625" y="3477676"/>
                <a:ext cx="2619375" cy="178117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prstClr val="white"/>
                    </a:solidFill>
                  </a:rPr>
                  <a:t>Comprehender</a:t>
                </a:r>
              </a:p>
            </p:txBody>
          </p:sp>
          <p:sp>
            <p:nvSpPr>
              <p:cNvPr id="25" name="Left Brace 24"/>
              <p:cNvSpPr/>
              <p:nvPr/>
            </p:nvSpPr>
            <p:spPr>
              <a:xfrm>
                <a:off x="1067401" y="3829050"/>
                <a:ext cx="762000" cy="106680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eft Brace 25"/>
              <p:cNvSpPr/>
              <p:nvPr/>
            </p:nvSpPr>
            <p:spPr>
              <a:xfrm flipH="1">
                <a:off x="3591525" y="3829050"/>
                <a:ext cx="762000" cy="106680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53188" y="3902374"/>
                <a:ext cx="2114551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Pick up the green sphere on the stove.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>
              <a:xfrm rot="16200000">
                <a:off x="4515451" y="4087296"/>
                <a:ext cx="542925" cy="541854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>
              <a:xfrm rot="16200000">
                <a:off x="7896826" y="4087296"/>
                <a:ext cx="542925" cy="541854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573100" y="3467635"/>
                <a:ext cx="2619375" cy="178117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prstClr val="white"/>
                    </a:solidFill>
                  </a:rPr>
                  <a:t>Rosie</a:t>
                </a:r>
                <a:r>
                  <a:rPr lang="en-US" sz="1350" dirty="0">
                    <a:solidFill>
                      <a:prstClr val="white"/>
                    </a:solidFill>
                  </a:rPr>
                  <a:t> </a:t>
                </a:r>
                <a:r>
                  <a:rPr lang="en-US" sz="1500" dirty="0">
                    <a:solidFill>
                      <a:prstClr val="white"/>
                    </a:solidFill>
                  </a:rPr>
                  <a:t>Operations</a:t>
                </a:r>
              </a:p>
            </p:txBody>
          </p:sp>
        </p:grpSp>
        <p:sp>
          <p:nvSpPr>
            <p:cNvPr id="49" name="Curved Up Arrow 48"/>
            <p:cNvSpPr/>
            <p:nvPr/>
          </p:nvSpPr>
          <p:spPr>
            <a:xfrm>
              <a:off x="5391149" y="4339769"/>
              <a:ext cx="2228851" cy="609375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Curved Up Arrow 49"/>
            <p:cNvSpPr/>
            <p:nvPr/>
          </p:nvSpPr>
          <p:spPr>
            <a:xfrm flipH="1" flipV="1">
              <a:off x="5314948" y="3548714"/>
              <a:ext cx="2228851" cy="609375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736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13" y="1730375"/>
            <a:ext cx="7785100" cy="1335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Long-Term Memories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8600" y="3689350"/>
            <a:ext cx="6178550" cy="1271588"/>
          </a:xfrm>
          <a:prstGeom prst="round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0" rIns="83210" bIns="41605"/>
          <a:lstStyle/>
          <a:p>
            <a:pPr eaLnBrk="1" hangingPunct="1">
              <a:spcAft>
                <a:spcPts val="0"/>
              </a:spcAft>
              <a:defRPr/>
            </a:pPr>
            <a:endParaRPr lang="en-US" sz="6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Working Memory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3796" name="AutoShape 7"/>
          <p:cNvCxnSpPr>
            <a:cxnSpLocks noChangeShapeType="1"/>
          </p:cNvCxnSpPr>
          <p:nvPr/>
        </p:nvCxnSpPr>
        <p:spPr bwMode="auto">
          <a:xfrm flipV="1">
            <a:off x="1725613" y="2928938"/>
            <a:ext cx="0" cy="760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AutoShape 8"/>
          <p:cNvCxnSpPr>
            <a:cxnSpLocks noChangeShapeType="1"/>
          </p:cNvCxnSpPr>
          <p:nvPr/>
        </p:nvCxnSpPr>
        <p:spPr bwMode="auto">
          <a:xfrm flipV="1">
            <a:off x="2335213" y="2938463"/>
            <a:ext cx="0" cy="750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8" name="AutoShape 11"/>
          <p:cNvCxnSpPr>
            <a:cxnSpLocks noChangeShapeType="1"/>
          </p:cNvCxnSpPr>
          <p:nvPr/>
        </p:nvCxnSpPr>
        <p:spPr bwMode="auto">
          <a:xfrm>
            <a:off x="2817813" y="2928938"/>
            <a:ext cx="0" cy="766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8988" y="2097088"/>
            <a:ext cx="2268537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Procedural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3800" name="Line 20"/>
          <p:cNvSpPr>
            <a:spLocks noChangeAspect="1" noChangeShapeType="1"/>
          </p:cNvSpPr>
          <p:nvPr/>
        </p:nvSpPr>
        <p:spPr bwMode="auto">
          <a:xfrm>
            <a:off x="6958013" y="6380163"/>
            <a:ext cx="0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776538" y="3125788"/>
            <a:ext cx="1066800" cy="47307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41605" rIns="8321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Decision Procedure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pSp>
        <p:nvGrpSpPr>
          <p:cNvPr id="33802" name="Group 2"/>
          <p:cNvGrpSpPr>
            <a:grpSpLocks/>
          </p:cNvGrpSpPr>
          <p:nvPr/>
        </p:nvGrpSpPr>
        <p:grpSpPr bwMode="auto">
          <a:xfrm>
            <a:off x="1028700" y="2433638"/>
            <a:ext cx="1708150" cy="401637"/>
            <a:chOff x="1028443" y="2150102"/>
            <a:chExt cx="1707723" cy="400534"/>
          </a:xfrm>
        </p:grpSpPr>
        <p:sp>
          <p:nvSpPr>
            <p:cNvPr id="33880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0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1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2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6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3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4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5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6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7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8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03" name="Oval 32"/>
          <p:cNvSpPr>
            <a:spLocks noChangeAspect="1" noChangeArrowheads="1"/>
          </p:cNvSpPr>
          <p:nvPr/>
        </p:nvSpPr>
        <p:spPr bwMode="auto">
          <a:xfrm>
            <a:off x="4143375" y="4467225"/>
            <a:ext cx="136525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4" name="Oval 33"/>
          <p:cNvSpPr>
            <a:spLocks noChangeAspect="1" noChangeArrowheads="1"/>
          </p:cNvSpPr>
          <p:nvPr/>
        </p:nvSpPr>
        <p:spPr bwMode="auto">
          <a:xfrm>
            <a:off x="4503738" y="4164013"/>
            <a:ext cx="139700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5" name="Oval 34"/>
          <p:cNvSpPr>
            <a:spLocks noChangeAspect="1" noChangeArrowheads="1"/>
          </p:cNvSpPr>
          <p:nvPr/>
        </p:nvSpPr>
        <p:spPr bwMode="auto">
          <a:xfrm>
            <a:off x="4319588" y="4322763"/>
            <a:ext cx="13652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6" name="Oval 35"/>
          <p:cNvSpPr>
            <a:spLocks noChangeAspect="1" noChangeArrowheads="1"/>
          </p:cNvSpPr>
          <p:nvPr/>
        </p:nvSpPr>
        <p:spPr bwMode="auto">
          <a:xfrm>
            <a:off x="4686300" y="4322763"/>
            <a:ext cx="1428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7" name="Oval 36"/>
          <p:cNvSpPr>
            <a:spLocks noChangeAspect="1" noChangeArrowheads="1"/>
          </p:cNvSpPr>
          <p:nvPr/>
        </p:nvSpPr>
        <p:spPr bwMode="auto">
          <a:xfrm>
            <a:off x="4457700" y="4467225"/>
            <a:ext cx="138113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8" name="Line 37"/>
          <p:cNvSpPr>
            <a:spLocks noChangeAspect="1" noChangeShapeType="1"/>
          </p:cNvSpPr>
          <p:nvPr/>
        </p:nvSpPr>
        <p:spPr bwMode="auto">
          <a:xfrm flipH="1">
            <a:off x="4433888" y="4259263"/>
            <a:ext cx="87312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38"/>
          <p:cNvSpPr>
            <a:spLocks noChangeAspect="1" noChangeShapeType="1"/>
          </p:cNvSpPr>
          <p:nvPr/>
        </p:nvSpPr>
        <p:spPr bwMode="auto">
          <a:xfrm flipH="1">
            <a:off x="4249738" y="4408488"/>
            <a:ext cx="85725" cy="68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39"/>
          <p:cNvSpPr>
            <a:spLocks noChangeAspect="1" noChangeShapeType="1"/>
          </p:cNvSpPr>
          <p:nvPr/>
        </p:nvSpPr>
        <p:spPr bwMode="auto">
          <a:xfrm>
            <a:off x="4421188" y="4424363"/>
            <a:ext cx="66675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40"/>
          <p:cNvSpPr>
            <a:spLocks noChangeAspect="1" noChangeShapeType="1"/>
          </p:cNvSpPr>
          <p:nvPr/>
        </p:nvSpPr>
        <p:spPr bwMode="auto">
          <a:xfrm>
            <a:off x="4625975" y="4251325"/>
            <a:ext cx="889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Oval 41"/>
          <p:cNvSpPr>
            <a:spLocks noChangeAspect="1" noChangeArrowheads="1"/>
          </p:cNvSpPr>
          <p:nvPr/>
        </p:nvSpPr>
        <p:spPr bwMode="auto">
          <a:xfrm>
            <a:off x="4833938" y="4467225"/>
            <a:ext cx="138112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13" name="Line 42"/>
          <p:cNvSpPr>
            <a:spLocks noChangeAspect="1" noChangeShapeType="1"/>
          </p:cNvSpPr>
          <p:nvPr/>
        </p:nvSpPr>
        <p:spPr bwMode="auto">
          <a:xfrm>
            <a:off x="4795838" y="4416425"/>
            <a:ext cx="74612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Oval 43"/>
          <p:cNvSpPr>
            <a:spLocks noChangeAspect="1" noChangeArrowheads="1"/>
          </p:cNvSpPr>
          <p:nvPr/>
        </p:nvSpPr>
        <p:spPr bwMode="auto">
          <a:xfrm>
            <a:off x="5002213" y="4629150"/>
            <a:ext cx="139700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15" name="Line 44"/>
          <p:cNvSpPr>
            <a:spLocks noChangeAspect="1" noChangeShapeType="1"/>
          </p:cNvSpPr>
          <p:nvPr/>
        </p:nvSpPr>
        <p:spPr bwMode="auto">
          <a:xfrm>
            <a:off x="4902200" y="4521200"/>
            <a:ext cx="163513" cy="163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05000" y="3148013"/>
            <a:ext cx="854075" cy="227012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Chunking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3088" y="4808538"/>
            <a:ext cx="555625" cy="1381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800" y="4814888"/>
            <a:ext cx="558800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28650" y="3136900"/>
            <a:ext cx="1270000" cy="41592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Reinforcement</a:t>
            </a: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7" name="AutoShape 81"/>
          <p:cNvSpPr>
            <a:spLocks noChangeAspect="1" noChangeArrowheads="1"/>
          </p:cNvSpPr>
          <p:nvPr/>
        </p:nvSpPr>
        <p:spPr bwMode="auto">
          <a:xfrm>
            <a:off x="6316663" y="6235700"/>
            <a:ext cx="1308100" cy="29686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Action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3821" name="Line 82"/>
          <p:cNvSpPr>
            <a:spLocks noChangeShapeType="1"/>
          </p:cNvSpPr>
          <p:nvPr/>
        </p:nvSpPr>
        <p:spPr bwMode="auto">
          <a:xfrm flipH="1">
            <a:off x="6958013" y="496093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822" name="AutoShape 85"/>
          <p:cNvCxnSpPr>
            <a:cxnSpLocks noChangeShapeType="1"/>
          </p:cNvCxnSpPr>
          <p:nvPr/>
        </p:nvCxnSpPr>
        <p:spPr bwMode="auto">
          <a:xfrm>
            <a:off x="2097088" y="5934075"/>
            <a:ext cx="0" cy="341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7588" y="2097088"/>
            <a:ext cx="2227262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Semantic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3824" name="Line 64"/>
          <p:cNvSpPr>
            <a:spLocks noChangeAspect="1" noChangeShapeType="1"/>
          </p:cNvSpPr>
          <p:nvPr/>
        </p:nvSpPr>
        <p:spPr bwMode="auto">
          <a:xfrm>
            <a:off x="4587875" y="2932113"/>
            <a:ext cx="9525" cy="757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25" name="Group 4"/>
          <p:cNvGrpSpPr>
            <a:grpSpLocks/>
          </p:cNvGrpSpPr>
          <p:nvPr/>
        </p:nvGrpSpPr>
        <p:grpSpPr bwMode="auto">
          <a:xfrm>
            <a:off x="3717925" y="2452688"/>
            <a:ext cx="1571625" cy="427037"/>
            <a:chOff x="3718137" y="2168906"/>
            <a:chExt cx="1572079" cy="426860"/>
          </a:xfrm>
        </p:grpSpPr>
        <p:sp>
          <p:nvSpPr>
            <p:cNvPr id="33862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3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4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5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6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7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2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3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4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5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6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6" name="Line 77"/>
          <p:cNvSpPr>
            <a:spLocks noChangeAspect="1" noChangeShapeType="1"/>
          </p:cNvSpPr>
          <p:nvPr/>
        </p:nvSpPr>
        <p:spPr bwMode="auto">
          <a:xfrm flipH="1" flipV="1">
            <a:off x="4894263" y="2924175"/>
            <a:ext cx="3175" cy="76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3888" y="3695700"/>
            <a:ext cx="555625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3828" name="AutoShape 9"/>
          <p:cNvCxnSpPr>
            <a:cxnSpLocks noChangeShapeType="1"/>
          </p:cNvCxnSpPr>
          <p:nvPr/>
        </p:nvCxnSpPr>
        <p:spPr bwMode="auto">
          <a:xfrm flipH="1" flipV="1">
            <a:off x="7378700" y="2932113"/>
            <a:ext cx="6350" cy="7572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9" name="AutoShape 10"/>
          <p:cNvCxnSpPr>
            <a:cxnSpLocks noChangeShapeType="1"/>
          </p:cNvCxnSpPr>
          <p:nvPr/>
        </p:nvCxnSpPr>
        <p:spPr bwMode="auto">
          <a:xfrm>
            <a:off x="6734175" y="2925763"/>
            <a:ext cx="1588" cy="763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2675" y="2097088"/>
            <a:ext cx="2225675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  <a:endParaRPr lang="en-US" sz="40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3831" name="AutoShape 49"/>
          <p:cNvSpPr>
            <a:spLocks noChangeAspect="1" noChangeArrowheads="1"/>
          </p:cNvSpPr>
          <p:nvPr/>
        </p:nvSpPr>
        <p:spPr bwMode="auto">
          <a:xfrm>
            <a:off x="7185025" y="2671763"/>
            <a:ext cx="566738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2" name="AutoShape 50"/>
          <p:cNvSpPr>
            <a:spLocks noChangeAspect="1" noChangeArrowheads="1"/>
          </p:cNvSpPr>
          <p:nvPr/>
        </p:nvSpPr>
        <p:spPr bwMode="auto">
          <a:xfrm>
            <a:off x="7112000" y="2627313"/>
            <a:ext cx="565150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3" name="AutoShape 51"/>
          <p:cNvSpPr>
            <a:spLocks noChangeAspect="1" noChangeArrowheads="1"/>
          </p:cNvSpPr>
          <p:nvPr/>
        </p:nvSpPr>
        <p:spPr bwMode="auto">
          <a:xfrm>
            <a:off x="7042150" y="2581275"/>
            <a:ext cx="565150" cy="195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4" name="AutoShape 52"/>
          <p:cNvSpPr>
            <a:spLocks noChangeAspect="1" noChangeArrowheads="1"/>
          </p:cNvSpPr>
          <p:nvPr/>
        </p:nvSpPr>
        <p:spPr bwMode="auto">
          <a:xfrm>
            <a:off x="6962775" y="2533650"/>
            <a:ext cx="571500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5" name="AutoShape 53"/>
          <p:cNvSpPr>
            <a:spLocks noChangeAspect="1" noChangeArrowheads="1"/>
          </p:cNvSpPr>
          <p:nvPr/>
        </p:nvSpPr>
        <p:spPr bwMode="auto">
          <a:xfrm>
            <a:off x="6894513" y="2489200"/>
            <a:ext cx="561975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6" name="AutoShape 54"/>
          <p:cNvSpPr>
            <a:spLocks noChangeAspect="1" noChangeArrowheads="1"/>
          </p:cNvSpPr>
          <p:nvPr/>
        </p:nvSpPr>
        <p:spPr bwMode="auto">
          <a:xfrm>
            <a:off x="6823075" y="2444750"/>
            <a:ext cx="561975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1763" y="3689350"/>
            <a:ext cx="560387" cy="141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0075" y="3136900"/>
            <a:ext cx="876300" cy="433388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21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71E6CA0-A3BE-4EBC-828B-97D6D284963F}" type="slidenum">
              <a:rPr lang="en-US" altLang="en-US" sz="1200" b="0" smtClean="0">
                <a:solidFill>
                  <a:srgbClr val="000000"/>
                </a:solidFill>
                <a:latin typeface="+mn-lt"/>
              </a:rPr>
              <a:pPr>
                <a:defRPr/>
              </a:pPr>
              <a:t>15</a:t>
            </a:fld>
            <a:endParaRPr lang="en-US" altLang="en-US" sz="1200" b="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33840" name="AutoShape 85"/>
          <p:cNvCxnSpPr>
            <a:cxnSpLocks noChangeShapeType="1"/>
            <a:stCxn id="80976" idx="2"/>
          </p:cNvCxnSpPr>
          <p:nvPr/>
        </p:nvCxnSpPr>
        <p:spPr bwMode="auto">
          <a:xfrm flipH="1">
            <a:off x="2097088" y="6532563"/>
            <a:ext cx="0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1725613" y="5097463"/>
            <a:ext cx="5881687" cy="83026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Visual Buffer</a:t>
            </a:r>
          </a:p>
        </p:txBody>
      </p:sp>
      <p:cxnSp>
        <p:nvCxnSpPr>
          <p:cNvPr id="33842" name="AutoShape 85"/>
          <p:cNvCxnSpPr>
            <a:cxnSpLocks noChangeShapeType="1"/>
          </p:cNvCxnSpPr>
          <p:nvPr/>
        </p:nvCxnSpPr>
        <p:spPr bwMode="auto">
          <a:xfrm>
            <a:off x="2120900" y="4949825"/>
            <a:ext cx="0" cy="155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3" name="Line 82"/>
          <p:cNvSpPr>
            <a:spLocks noChangeShapeType="1"/>
          </p:cNvSpPr>
          <p:nvPr/>
        </p:nvSpPr>
        <p:spPr bwMode="auto">
          <a:xfrm flipH="1">
            <a:off x="6962775" y="5449888"/>
            <a:ext cx="7938" cy="782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498600" y="6235700"/>
            <a:ext cx="1198563" cy="296863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Perception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260350" y="6275388"/>
            <a:ext cx="1184275" cy="506412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1011238" y="6384925"/>
            <a:ext cx="220662" cy="30003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407988" y="6386513"/>
            <a:ext cx="220662" cy="30003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 rot="5400000">
            <a:off x="742950" y="6454775"/>
            <a:ext cx="146050" cy="298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33849" name="Group 10"/>
          <p:cNvGrpSpPr>
            <a:grpSpLocks/>
          </p:cNvGrpSpPr>
          <p:nvPr/>
        </p:nvGrpSpPr>
        <p:grpSpPr bwMode="auto">
          <a:xfrm>
            <a:off x="1863725" y="5164138"/>
            <a:ext cx="1587500" cy="695325"/>
            <a:chOff x="1864133" y="4880281"/>
            <a:chExt cx="1586693" cy="695133"/>
          </a:xfrm>
        </p:grpSpPr>
        <p:sp>
          <p:nvSpPr>
            <p:cNvPr id="8" name="Rectangle 7"/>
            <p:cNvSpPr/>
            <p:nvPr/>
          </p:nvSpPr>
          <p:spPr>
            <a:xfrm>
              <a:off x="1864133" y="4880281"/>
              <a:ext cx="1586693" cy="695133"/>
            </a:xfrm>
            <a:prstGeom prst="rect">
              <a:avLst/>
            </a:prstGeom>
            <a:solidFill>
              <a:srgbClr val="BAE3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Flowchart: Data 105"/>
            <p:cNvSpPr/>
            <p:nvPr/>
          </p:nvSpPr>
          <p:spPr>
            <a:xfrm>
              <a:off x="1979962" y="5005658"/>
              <a:ext cx="1185259" cy="504686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7" name="Cube 106"/>
            <p:cNvSpPr/>
            <p:nvPr/>
          </p:nvSpPr>
          <p:spPr>
            <a:xfrm>
              <a:off x="2732055" y="5113579"/>
              <a:ext cx="220550" cy="301542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8" name="Cube 107"/>
            <p:cNvSpPr/>
            <p:nvPr/>
          </p:nvSpPr>
          <p:spPr>
            <a:xfrm>
              <a:off x="2127524" y="5115166"/>
              <a:ext cx="222137" cy="301542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 rot="5400000">
              <a:off x="2463886" y="5183444"/>
              <a:ext cx="146010" cy="298298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94" name="AutoShape 81"/>
          <p:cNvSpPr>
            <a:spLocks noChangeAspect="1" noChangeArrowheads="1"/>
          </p:cNvSpPr>
          <p:nvPr/>
        </p:nvSpPr>
        <p:spPr bwMode="auto">
          <a:xfrm>
            <a:off x="6316663" y="5160963"/>
            <a:ext cx="1271587" cy="28892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controllers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3851" name="TextBox 2"/>
          <p:cNvSpPr txBox="1">
            <a:spLocks noChangeArrowheads="1"/>
          </p:cNvSpPr>
          <p:nvPr/>
        </p:nvSpPr>
        <p:spPr bwMode="auto">
          <a:xfrm>
            <a:off x="7385050" y="1284288"/>
            <a:ext cx="1230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Soar</a:t>
            </a:r>
          </a:p>
        </p:txBody>
      </p:sp>
      <p:cxnSp>
        <p:nvCxnSpPr>
          <p:cNvPr id="33855" name="Straight Arrow Connector 111"/>
          <p:cNvCxnSpPr>
            <a:cxnSpLocks noChangeShapeType="1"/>
            <a:stCxn id="32830" idx="2"/>
            <a:endCxn id="80914" idx="0"/>
          </p:cNvCxnSpPr>
          <p:nvPr/>
        </p:nvCxnSpPr>
        <p:spPr bwMode="auto">
          <a:xfrm>
            <a:off x="1895480" y="1666703"/>
            <a:ext cx="5949" cy="42879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6" name="TextBox 112"/>
          <p:cNvSpPr txBox="1">
            <a:spLocks noChangeArrowheads="1"/>
          </p:cNvSpPr>
          <p:nvPr/>
        </p:nvSpPr>
        <p:spPr bwMode="auto">
          <a:xfrm>
            <a:off x="471488" y="90488"/>
            <a:ext cx="2897187" cy="646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Linguistic processing knowledge written by hand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707694" y="90488"/>
            <a:ext cx="2333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+mj-lt"/>
              </a:rPr>
              <a:t>Lucia in Soar</a:t>
            </a:r>
            <a:endParaRPr lang="en-US" altLang="en-US" b="1" dirty="0">
              <a:latin typeface="+mj-lt"/>
            </a:endParaRPr>
          </a:p>
        </p:txBody>
      </p:sp>
      <p:sp>
        <p:nvSpPr>
          <p:cNvPr id="32830" name="Rectangle 99"/>
          <p:cNvSpPr>
            <a:spLocks noChangeArrowheads="1"/>
          </p:cNvSpPr>
          <p:nvPr/>
        </p:nvSpPr>
        <p:spPr bwMode="auto">
          <a:xfrm>
            <a:off x="468313" y="744538"/>
            <a:ext cx="2898775" cy="923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Lexical and construction knowledge translated from ECG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65663" y="4304345"/>
            <a:ext cx="1180213" cy="429881"/>
            <a:chOff x="7901347" y="4084009"/>
            <a:chExt cx="1180213" cy="429881"/>
          </a:xfrm>
        </p:grpSpPr>
        <p:sp>
          <p:nvSpPr>
            <p:cNvPr id="98" name="TextBox 97"/>
            <p:cNvSpPr txBox="1"/>
            <p:nvPr/>
          </p:nvSpPr>
          <p:spPr>
            <a:xfrm>
              <a:off x="7952346" y="4165742"/>
              <a:ext cx="107346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World Model</a:t>
              </a:r>
            </a:p>
          </p:txBody>
        </p:sp>
        <p:sp>
          <p:nvSpPr>
            <p:cNvPr id="99" name="Frame 98"/>
            <p:cNvSpPr/>
            <p:nvPr/>
          </p:nvSpPr>
          <p:spPr>
            <a:xfrm>
              <a:off x="7901347" y="4084009"/>
              <a:ext cx="1180213" cy="429881"/>
            </a:xfrm>
            <a:prstGeom prst="fram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61449" y="2315421"/>
            <a:ext cx="1180213" cy="438150"/>
            <a:chOff x="7315198" y="5175290"/>
            <a:chExt cx="1573617" cy="635326"/>
          </a:xfrm>
        </p:grpSpPr>
        <p:sp>
          <p:nvSpPr>
            <p:cNvPr id="102" name="Frame 101"/>
            <p:cNvSpPr/>
            <p:nvPr/>
          </p:nvSpPr>
          <p:spPr>
            <a:xfrm>
              <a:off x="7315198" y="5175290"/>
              <a:ext cx="1573617" cy="635326"/>
            </a:xfrm>
            <a:prstGeom prst="fram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13789" y="5327638"/>
              <a:ext cx="1376434" cy="400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Ontology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647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6" grpId="0" animBg="1"/>
      <p:bldP spid="328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Translating ECG to Soar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14" y="1941877"/>
            <a:ext cx="6972424" cy="227213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745383" y="1394887"/>
            <a:ext cx="3868340" cy="33136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>
                <a:solidFill>
                  <a:prstClr val="black"/>
                </a:solidFill>
              </a:rPr>
              <a:t>Constructions: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192824" y="1394887"/>
            <a:ext cx="3439258" cy="331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prstClr val="black"/>
                </a:solidFill>
              </a:rPr>
              <a:t>Schemas:</a:t>
            </a:r>
          </a:p>
        </p:txBody>
      </p:sp>
      <p:sp>
        <p:nvSpPr>
          <p:cNvPr id="7" name="Oval 6"/>
          <p:cNvSpPr/>
          <p:nvPr/>
        </p:nvSpPr>
        <p:spPr>
          <a:xfrm>
            <a:off x="1382824" y="2560875"/>
            <a:ext cx="271389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289415" y="2633399"/>
            <a:ext cx="911936" cy="492370"/>
          </a:xfrm>
          <a:prstGeom prst="accentCallout1">
            <a:avLst>
              <a:gd name="adj1" fmla="val 18750"/>
              <a:gd name="adj2" fmla="val -8333"/>
              <a:gd name="adj3" fmla="val 61338"/>
              <a:gd name="adj4" fmla="val -1990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Recognize form</a:t>
            </a:r>
          </a:p>
        </p:txBody>
      </p:sp>
      <p:sp>
        <p:nvSpPr>
          <p:cNvPr id="9" name="Oval 8"/>
          <p:cNvSpPr/>
          <p:nvPr/>
        </p:nvSpPr>
        <p:spPr>
          <a:xfrm>
            <a:off x="2144824" y="3287704"/>
            <a:ext cx="1447800" cy="25080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 flipH="1">
            <a:off x="333377" y="3565440"/>
            <a:ext cx="824012" cy="492370"/>
          </a:xfrm>
          <a:prstGeom prst="accentCallout1">
            <a:avLst>
              <a:gd name="adj1" fmla="val 18750"/>
              <a:gd name="adj2" fmla="val -8333"/>
              <a:gd name="adj3" fmla="val -25526"/>
              <a:gd name="adj4" fmla="val -12339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Evoke meaning</a:t>
            </a:r>
          </a:p>
        </p:txBody>
      </p:sp>
      <p:sp>
        <p:nvSpPr>
          <p:cNvPr id="11" name="Arc 10"/>
          <p:cNvSpPr/>
          <p:nvPr/>
        </p:nvSpPr>
        <p:spPr>
          <a:xfrm rot="20119794">
            <a:off x="6916913" y="2014334"/>
            <a:ext cx="1105105" cy="1453064"/>
          </a:xfrm>
          <a:prstGeom prst="arc">
            <a:avLst>
              <a:gd name="adj1" fmla="val 16121088"/>
              <a:gd name="adj2" fmla="val 5625843"/>
            </a:avLst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8171234" y="2040600"/>
            <a:ext cx="972766" cy="285351"/>
          </a:xfrm>
          <a:prstGeom prst="accentCallout1">
            <a:avLst>
              <a:gd name="adj1" fmla="val 48512"/>
              <a:gd name="adj2" fmla="val -8979"/>
              <a:gd name="adj3" fmla="val 58929"/>
              <a:gd name="adj4" fmla="val -4509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Generalize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50873" y="2524470"/>
            <a:ext cx="1598559" cy="12614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81783" y="3859974"/>
            <a:ext cx="1167650" cy="1399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Accent Bar) 14"/>
          <p:cNvSpPr/>
          <p:nvPr/>
        </p:nvSpPr>
        <p:spPr>
          <a:xfrm>
            <a:off x="5905060" y="4214010"/>
            <a:ext cx="567076" cy="209713"/>
          </a:xfrm>
          <a:prstGeom prst="accentCallout1">
            <a:avLst>
              <a:gd name="adj1" fmla="val 48512"/>
              <a:gd name="adj2" fmla="val -8979"/>
              <a:gd name="adj3" fmla="val -33947"/>
              <a:gd name="adj4" fmla="val -1592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Unify</a:t>
            </a:r>
          </a:p>
        </p:txBody>
      </p:sp>
      <p:sp>
        <p:nvSpPr>
          <p:cNvPr id="16" name="Oval 15"/>
          <p:cNvSpPr/>
          <p:nvPr/>
        </p:nvSpPr>
        <p:spPr>
          <a:xfrm>
            <a:off x="1312664" y="3631716"/>
            <a:ext cx="3937489" cy="67415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92624" y="3194493"/>
            <a:ext cx="1770185" cy="2125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31985" y="4840941"/>
            <a:ext cx="574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ActionVerb</a:t>
            </a:r>
            <a:r>
              <a:rPr lang="en-US" dirty="0" smtClean="0">
                <a:solidFill>
                  <a:prstClr val="black"/>
                </a:solidFill>
              </a:rPr>
              <a:t> + </a:t>
            </a:r>
            <a:r>
              <a:rPr lang="en-US" dirty="0" err="1" smtClean="0">
                <a:solidFill>
                  <a:prstClr val="black"/>
                </a:solidFill>
              </a:rPr>
              <a:t>RefExpr</a:t>
            </a:r>
            <a:r>
              <a:rPr lang="en-US" dirty="0" smtClean="0">
                <a:solidFill>
                  <a:prstClr val="black"/>
                </a:solidFill>
              </a:rPr>
              <a:t> → </a:t>
            </a:r>
            <a:r>
              <a:rPr lang="en-US" dirty="0" err="1" smtClean="0">
                <a:solidFill>
                  <a:prstClr val="black"/>
                </a:solidFill>
              </a:rPr>
              <a:t>TransitiveCommand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5859" y="5146051"/>
            <a:ext cx="574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TransitiveCommand</a:t>
            </a:r>
            <a:r>
              <a:rPr lang="en-US" dirty="0" smtClean="0">
                <a:solidFill>
                  <a:prstClr val="black"/>
                </a:solidFill>
              </a:rPr>
              <a:t> –evoke-&gt; </a:t>
            </a:r>
            <a:r>
              <a:rPr lang="en-US" dirty="0" err="1" smtClean="0">
                <a:solidFill>
                  <a:prstClr val="black"/>
                </a:solidFill>
              </a:rPr>
              <a:t>ActOnIt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1985" y="5515383"/>
            <a:ext cx="79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ActOnIt</a:t>
            </a:r>
            <a:r>
              <a:rPr lang="en-US" dirty="0" smtClean="0">
                <a:solidFill>
                  <a:prstClr val="black"/>
                </a:solidFill>
              </a:rPr>
              <a:t> –generalize-to-&gt; Action      </a:t>
            </a:r>
            <a:r>
              <a:rPr lang="en-US" dirty="0" err="1" smtClean="0">
                <a:solidFill>
                  <a:prstClr val="black"/>
                </a:solidFill>
              </a:rPr>
              <a:t>TransitiveCommand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–generalize-to-</a:t>
            </a:r>
            <a:r>
              <a:rPr lang="en-US" dirty="0" smtClean="0">
                <a:solidFill>
                  <a:prstClr val="black"/>
                </a:solidFill>
              </a:rPr>
              <a:t>&gt; Imperative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1985" y="5865786"/>
            <a:ext cx="79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self.m.action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↔ </a:t>
            </a:r>
            <a:r>
              <a:rPr lang="en-US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verb.m</a:t>
            </a: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                   </a:t>
            </a:r>
            <a:r>
              <a:rPr lang="en-US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self.m.object</a:t>
            </a: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↔ </a:t>
            </a:r>
            <a:r>
              <a:rPr lang="en-US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object.m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46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" y="1066800"/>
            <a:ext cx="2200708" cy="1888803"/>
            <a:chOff x="1583014" y="242277"/>
            <a:chExt cx="2934277" cy="25184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014" y="1434522"/>
              <a:ext cx="1300461" cy="13004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432" y="1408822"/>
              <a:ext cx="1351859" cy="135185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985108" y="242277"/>
              <a:ext cx="1876629" cy="1172308"/>
              <a:chOff x="1985108" y="242277"/>
              <a:chExt cx="1876629" cy="1172308"/>
            </a:xfrm>
          </p:grpSpPr>
          <p:sp>
            <p:nvSpPr>
              <p:cNvPr id="7" name="Oval Callout 6"/>
              <p:cNvSpPr/>
              <p:nvPr/>
            </p:nvSpPr>
            <p:spPr>
              <a:xfrm>
                <a:off x="1985108" y="242277"/>
                <a:ext cx="1766277" cy="1172308"/>
              </a:xfrm>
              <a:prstGeom prst="wedgeEllipseCallout">
                <a:avLst>
                  <a:gd name="adj1" fmla="val -25700"/>
                  <a:gd name="adj2" fmla="val 665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74277" y="344396"/>
                <a:ext cx="1587460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Pick up the green sphere.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469191" y="3344279"/>
            <a:ext cx="4148091" cy="1335881"/>
            <a:chOff x="1554759" y="3099166"/>
            <a:chExt cx="5530788" cy="1781175"/>
          </a:xfrm>
        </p:grpSpPr>
        <p:grpSp>
          <p:nvGrpSpPr>
            <p:cNvPr id="10" name="Group 9"/>
            <p:cNvGrpSpPr/>
            <p:nvPr/>
          </p:nvGrpSpPr>
          <p:grpSpPr>
            <a:xfrm>
              <a:off x="3162318" y="3099166"/>
              <a:ext cx="3923229" cy="1781175"/>
              <a:chOff x="3771918" y="2856889"/>
              <a:chExt cx="3923229" cy="1781175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09556" y="2856889"/>
                <a:ext cx="2619375" cy="178117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prstClr val="white"/>
                    </a:solidFill>
                  </a:rPr>
                  <a:t>Comprehender</a:t>
                </a:r>
              </a:p>
            </p:txBody>
          </p:sp>
          <p:sp>
            <p:nvSpPr>
              <p:cNvPr id="13" name="Down Arrow 12"/>
              <p:cNvSpPr/>
              <p:nvPr/>
            </p:nvSpPr>
            <p:spPr>
              <a:xfrm rot="16200000">
                <a:off x="3771382" y="3466509"/>
                <a:ext cx="542925" cy="541854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Down Arrow 13"/>
              <p:cNvSpPr/>
              <p:nvPr/>
            </p:nvSpPr>
            <p:spPr>
              <a:xfrm rot="16200000">
                <a:off x="7152757" y="3466509"/>
                <a:ext cx="542925" cy="541854"/>
              </a:xfrm>
              <a:prstGeom prst="dow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Curved Up Arrow 14"/>
              <p:cNvSpPr/>
              <p:nvPr/>
            </p:nvSpPr>
            <p:spPr>
              <a:xfrm>
                <a:off x="4647080" y="3844023"/>
                <a:ext cx="2228851" cy="609375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Curved Up Arrow 15"/>
              <p:cNvSpPr/>
              <p:nvPr/>
            </p:nvSpPr>
            <p:spPr>
              <a:xfrm flipH="1" flipV="1">
                <a:off x="4570879" y="3052968"/>
                <a:ext cx="2228851" cy="609375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54759" y="3217095"/>
              <a:ext cx="1503181" cy="150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50" i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Pick</a:t>
              </a:r>
            </a:p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1350" i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</a:t>
              </a:r>
            </a:p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sz="1350" i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1350" i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green</a:t>
              </a:r>
            </a:p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 </a:t>
              </a:r>
              <a:r>
                <a:rPr lang="en-US" sz="1350" i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sphere.</a:t>
              </a:r>
            </a:p>
          </p:txBody>
        </p:sp>
      </p:grpSp>
      <p:sp>
        <p:nvSpPr>
          <p:cNvPr id="17" name="32-Point Star 16"/>
          <p:cNvSpPr/>
          <p:nvPr/>
        </p:nvSpPr>
        <p:spPr>
          <a:xfrm>
            <a:off x="1033900" y="4680160"/>
            <a:ext cx="1561424" cy="417560"/>
          </a:xfrm>
          <a:prstGeom prst="star32">
            <a:avLst>
              <a:gd name="adj" fmla="val 44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Incremental</a:t>
            </a:r>
          </a:p>
        </p:txBody>
      </p:sp>
      <p:sp>
        <p:nvSpPr>
          <p:cNvPr id="18" name="32-Point Star 17"/>
          <p:cNvSpPr/>
          <p:nvPr/>
        </p:nvSpPr>
        <p:spPr>
          <a:xfrm>
            <a:off x="5805192" y="2964121"/>
            <a:ext cx="1561424" cy="417560"/>
          </a:xfrm>
          <a:prstGeom prst="star32">
            <a:avLst>
              <a:gd name="adj" fmla="val 44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prstClr val="white"/>
                </a:solidFill>
              </a:rPr>
              <a:t>Actionable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19" name="32-Point Star 18"/>
          <p:cNvSpPr/>
          <p:nvPr/>
        </p:nvSpPr>
        <p:spPr>
          <a:xfrm>
            <a:off x="5805191" y="4601674"/>
            <a:ext cx="1561424" cy="417560"/>
          </a:xfrm>
          <a:prstGeom prst="star32">
            <a:avLst>
              <a:gd name="adj" fmla="val 44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Grounded</a:t>
            </a:r>
          </a:p>
        </p:txBody>
      </p:sp>
      <p:sp>
        <p:nvSpPr>
          <p:cNvPr id="20" name="32-Point Star 19"/>
          <p:cNvSpPr/>
          <p:nvPr/>
        </p:nvSpPr>
        <p:spPr>
          <a:xfrm>
            <a:off x="3347351" y="2788219"/>
            <a:ext cx="1561424" cy="417560"/>
          </a:xfrm>
          <a:prstGeom prst="star32">
            <a:avLst>
              <a:gd name="adj" fmla="val 44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Real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74132" y="3646898"/>
            <a:ext cx="3192519" cy="715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ActOnIt</a:t>
            </a:r>
          </a:p>
          <a:p>
            <a:r>
              <a:rPr lang="en-US" sz="13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action: </a:t>
            </a:r>
            <a:r>
              <a:rPr lang="en-US" sz="13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initiate-pick-up1</a:t>
            </a:r>
            <a:endParaRPr lang="en-US" sz="135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object: </a:t>
            </a:r>
            <a:r>
              <a:rPr lang="en-US" sz="1350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large-green-sphere1</a:t>
            </a:r>
            <a:endParaRPr lang="en-US" sz="1350" dirty="0">
              <a:solidFill>
                <a:srgbClr val="ED7D31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28650" y="365126"/>
            <a:ext cx="7886700" cy="751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End-to-end process</a:t>
            </a:r>
            <a:endParaRPr lang="en-US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25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3" name="Straight Arrow Connector 2"/>
          <p:cNvCxnSpPr>
            <a:stCxn id="103" idx="3"/>
            <a:endCxn id="41" idx="1"/>
          </p:cNvCxnSpPr>
          <p:nvPr/>
        </p:nvCxnSpPr>
        <p:spPr>
          <a:xfrm flipV="1">
            <a:off x="6357436" y="3397133"/>
            <a:ext cx="314638" cy="519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69317" y="3446240"/>
            <a:ext cx="1726833" cy="862202"/>
            <a:chOff x="625187" y="3432141"/>
            <a:chExt cx="1726833" cy="862202"/>
          </a:xfrm>
        </p:grpSpPr>
        <p:grpSp>
          <p:nvGrpSpPr>
            <p:cNvPr id="5" name="Group 4"/>
            <p:cNvGrpSpPr/>
            <p:nvPr/>
          </p:nvGrpSpPr>
          <p:grpSpPr>
            <a:xfrm>
              <a:off x="1436078" y="3432141"/>
              <a:ext cx="915942" cy="415498"/>
              <a:chOff x="2414954" y="2889890"/>
              <a:chExt cx="1221256" cy="55399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14954" y="2889890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42361" y="2889890"/>
                <a:ext cx="116644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Action</a:t>
                </a:r>
              </a:p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Descriptor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909791" y="3733294"/>
              <a:ext cx="580703" cy="32435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5187" y="4063511"/>
              <a:ext cx="569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AD47">
                      <a:lumMod val="75000"/>
                    </a:srgbClr>
                  </a:solidFill>
                </a:rPr>
                <a:t>action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8365" y="4063511"/>
              <a:ext cx="6410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AD47">
                      <a:lumMod val="75000"/>
                    </a:srgbClr>
                  </a:solidFill>
                </a:rPr>
                <a:t>pick-up1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502969" y="3795609"/>
              <a:ext cx="195975" cy="2737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849621" y="4855329"/>
            <a:ext cx="580290" cy="271836"/>
            <a:chOff x="4038601" y="4437649"/>
            <a:chExt cx="773720" cy="362447"/>
          </a:xfrm>
        </p:grpSpPr>
        <p:sp>
          <p:nvSpPr>
            <p:cNvPr id="13" name="Rectangle 12"/>
            <p:cNvSpPr/>
            <p:nvPr/>
          </p:nvSpPr>
          <p:spPr>
            <a:xfrm>
              <a:off x="4038601" y="4437649"/>
              <a:ext cx="773720" cy="353181"/>
            </a:xfrm>
            <a:prstGeom prst="rect">
              <a:avLst/>
            </a:prstGeom>
            <a:noFill/>
            <a:ln w="28575">
              <a:solidFill>
                <a:srgbClr val="007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7490" y="4461542"/>
              <a:ext cx="755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GREEN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08428" y="5136211"/>
            <a:ext cx="7004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39766" y="3907780"/>
            <a:ext cx="2757348" cy="947549"/>
            <a:chOff x="3856010" y="3588960"/>
            <a:chExt cx="2757348" cy="947549"/>
          </a:xfrm>
        </p:grpSpPr>
        <p:grpSp>
          <p:nvGrpSpPr>
            <p:cNvPr id="17" name="Group 16"/>
            <p:cNvGrpSpPr/>
            <p:nvPr/>
          </p:nvGrpSpPr>
          <p:grpSpPr>
            <a:xfrm>
              <a:off x="5697416" y="3588960"/>
              <a:ext cx="915942" cy="415498"/>
              <a:chOff x="2414954" y="2889890"/>
              <a:chExt cx="1221256" cy="55399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14954" y="2889890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42361" y="2889890"/>
                <a:ext cx="116644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Property</a:t>
                </a:r>
              </a:p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Descriptor</a:t>
                </a:r>
              </a:p>
            </p:txBody>
          </p:sp>
        </p:grpSp>
        <p:cxnSp>
          <p:nvCxnSpPr>
            <p:cNvPr id="18" name="Straight Arrow Connector 17"/>
            <p:cNvCxnSpPr>
              <a:stCxn id="13" idx="0"/>
              <a:endCxn id="23" idx="2"/>
            </p:cNvCxnSpPr>
            <p:nvPr/>
          </p:nvCxnSpPr>
          <p:spPr>
            <a:xfrm flipV="1">
              <a:off x="3856010" y="3785168"/>
              <a:ext cx="1841406" cy="7513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86183" y="4069174"/>
              <a:ext cx="4951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AD47">
                      <a:lumMod val="75000"/>
                    </a:srgbClr>
                  </a:solidFill>
                </a:rPr>
                <a:t>color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849816" y="3963514"/>
              <a:ext cx="170363" cy="1419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116" y="4072766"/>
              <a:ext cx="5376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AD47">
                      <a:lumMod val="75000"/>
                    </a:srgbClr>
                  </a:solidFill>
                </a:rPr>
                <a:t>green1</a:t>
              </a:r>
            </a:p>
          </p:txBody>
        </p:sp>
        <p:cxnSp>
          <p:nvCxnSpPr>
            <p:cNvPr id="22" name="Straight Arrow Connector 21"/>
            <p:cNvCxnSpPr>
              <a:stCxn id="23" idx="4"/>
            </p:cNvCxnSpPr>
            <p:nvPr/>
          </p:nvCxnSpPr>
          <p:spPr>
            <a:xfrm>
              <a:off x="6155387" y="3981376"/>
              <a:ext cx="142772" cy="10932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594650" y="4855329"/>
            <a:ext cx="760933" cy="271836"/>
            <a:chOff x="4038601" y="4437649"/>
            <a:chExt cx="773720" cy="362447"/>
          </a:xfrm>
        </p:grpSpPr>
        <p:sp>
          <p:nvSpPr>
            <p:cNvPr id="26" name="Rectangle 25"/>
            <p:cNvSpPr/>
            <p:nvPr/>
          </p:nvSpPr>
          <p:spPr>
            <a:xfrm>
              <a:off x="4038601" y="4437649"/>
              <a:ext cx="773720" cy="353181"/>
            </a:xfrm>
            <a:prstGeom prst="rect">
              <a:avLst/>
            </a:prstGeom>
            <a:noFill/>
            <a:ln w="28575">
              <a:solidFill>
                <a:srgbClr val="007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69861" y="4461542"/>
              <a:ext cx="71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SPHERE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49185" y="5141935"/>
            <a:ext cx="9275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sphere.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355583" y="4768893"/>
            <a:ext cx="2665463" cy="711702"/>
            <a:chOff x="6326854" y="4091549"/>
            <a:chExt cx="2665463" cy="711702"/>
          </a:xfrm>
        </p:grpSpPr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6326854" y="4298390"/>
              <a:ext cx="1542488" cy="1203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736123" y="4091549"/>
              <a:ext cx="1256194" cy="711702"/>
              <a:chOff x="7230567" y="4105495"/>
              <a:chExt cx="1256194" cy="71170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363786" y="4105495"/>
                <a:ext cx="915942" cy="392415"/>
                <a:chOff x="2414954" y="2889890"/>
                <a:chExt cx="1221256" cy="52322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414954" y="2889890"/>
                  <a:ext cx="1221256" cy="52322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442361" y="2995167"/>
                  <a:ext cx="1166444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prstClr val="black"/>
                      </a:solidFill>
                    </a:rPr>
                    <a:t>Entity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230567" y="4586365"/>
                <a:ext cx="4951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70AD47">
                        <a:lumMod val="75000"/>
                      </a:srgbClr>
                    </a:solidFill>
                  </a:rPr>
                  <a:t>block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453171" y="4480705"/>
                <a:ext cx="170363" cy="1419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72045" y="4570088"/>
                <a:ext cx="6147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70AD47">
                        <a:lumMod val="75000"/>
                      </a:srgbClr>
                    </a:solidFill>
                  </a:rPr>
                  <a:t>sphere1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8015754" y="4478698"/>
                <a:ext cx="142772" cy="10932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6651519" y="3189384"/>
            <a:ext cx="915942" cy="415498"/>
            <a:chOff x="2414954" y="2889890"/>
            <a:chExt cx="1221256" cy="553997"/>
          </a:xfrm>
        </p:grpSpPr>
        <p:sp>
          <p:nvSpPr>
            <p:cNvPr id="40" name="Oval 39"/>
            <p:cNvSpPr/>
            <p:nvPr/>
          </p:nvSpPr>
          <p:spPr>
            <a:xfrm>
              <a:off x="2414954" y="2889890"/>
              <a:ext cx="1221256" cy="5232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42361" y="2889890"/>
              <a:ext cx="116644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Reference</a:t>
              </a:r>
            </a:p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Descriptor</a:t>
              </a:r>
            </a:p>
          </p:txBody>
        </p:sp>
      </p:grp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7546907" y="3397133"/>
            <a:ext cx="824730" cy="13653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4" idx="0"/>
          </p:cNvCxnSpPr>
          <p:nvPr/>
        </p:nvCxnSpPr>
        <p:spPr>
          <a:xfrm>
            <a:off x="7319553" y="3533585"/>
            <a:ext cx="119591" cy="3741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238179" y="1957864"/>
            <a:ext cx="4871312" cy="1488376"/>
            <a:chOff x="2238179" y="1957864"/>
            <a:chExt cx="4871312" cy="1488376"/>
          </a:xfrm>
        </p:grpSpPr>
        <p:grpSp>
          <p:nvGrpSpPr>
            <p:cNvPr id="45" name="Group 44"/>
            <p:cNvGrpSpPr/>
            <p:nvPr/>
          </p:nvGrpSpPr>
          <p:grpSpPr>
            <a:xfrm>
              <a:off x="4472610" y="1957864"/>
              <a:ext cx="915942" cy="392415"/>
              <a:chOff x="2001915" y="2870165"/>
              <a:chExt cx="1221256" cy="5232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01915" y="2870165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29303" y="2968617"/>
                <a:ext cx="1166444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ActOnIt</a:t>
                </a:r>
              </a:p>
            </p:txBody>
          </p:sp>
        </p:grpSp>
        <p:cxnSp>
          <p:nvCxnSpPr>
            <p:cNvPr id="46" name="Straight Arrow Connector 45"/>
            <p:cNvCxnSpPr>
              <a:stCxn id="49" idx="6"/>
              <a:endCxn id="41" idx="0"/>
            </p:cNvCxnSpPr>
            <p:nvPr/>
          </p:nvCxnSpPr>
          <p:spPr>
            <a:xfrm>
              <a:off x="5388553" y="2154072"/>
              <a:ext cx="1720938" cy="10353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9" idx="2"/>
              <a:endCxn id="10" idx="0"/>
            </p:cNvCxnSpPr>
            <p:nvPr/>
          </p:nvCxnSpPr>
          <p:spPr>
            <a:xfrm flipH="1">
              <a:off x="2238179" y="2154072"/>
              <a:ext cx="2234432" cy="12921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08" idx="0"/>
              <a:endCxn id="49" idx="4"/>
            </p:cNvCxnSpPr>
            <p:nvPr/>
          </p:nvCxnSpPr>
          <p:spPr>
            <a:xfrm flipH="1" flipV="1">
              <a:off x="4930582" y="2350279"/>
              <a:ext cx="1003017" cy="8014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109490" y="1842539"/>
            <a:ext cx="2075543" cy="1346845"/>
            <a:chOff x="6577945" y="2555583"/>
            <a:chExt cx="2075543" cy="1346845"/>
          </a:xfrm>
        </p:grpSpPr>
        <p:grpSp>
          <p:nvGrpSpPr>
            <p:cNvPr id="52" name="Group 51"/>
            <p:cNvGrpSpPr/>
            <p:nvPr/>
          </p:nvGrpSpPr>
          <p:grpSpPr>
            <a:xfrm>
              <a:off x="7056878" y="2864937"/>
              <a:ext cx="915942" cy="392415"/>
              <a:chOff x="2359162" y="2819538"/>
              <a:chExt cx="1221256" cy="52322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359162" y="2819538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83610" y="2904322"/>
                <a:ext cx="1166444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object</a:t>
                </a:r>
              </a:p>
            </p:txBody>
          </p:sp>
        </p:grpSp>
        <p:cxnSp>
          <p:nvCxnSpPr>
            <p:cNvPr id="53" name="Straight Arrow Connector 52"/>
            <p:cNvCxnSpPr>
              <a:stCxn id="40" idx="0"/>
              <a:endCxn id="64" idx="2"/>
            </p:cNvCxnSpPr>
            <p:nvPr/>
          </p:nvCxnSpPr>
          <p:spPr>
            <a:xfrm flipV="1">
              <a:off x="6577945" y="3061145"/>
              <a:ext cx="478933" cy="84128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874815" y="3405348"/>
              <a:ext cx="4604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block</a:t>
              </a:r>
            </a:p>
          </p:txBody>
        </p:sp>
        <p:cxnSp>
          <p:nvCxnSpPr>
            <p:cNvPr id="55" name="Straight Arrow Connector 54"/>
            <p:cNvCxnSpPr>
              <a:stCxn id="64" idx="3"/>
              <a:endCxn id="54" idx="0"/>
            </p:cNvCxnSpPr>
            <p:nvPr/>
          </p:nvCxnSpPr>
          <p:spPr>
            <a:xfrm flipH="1">
              <a:off x="7105040" y="3199884"/>
              <a:ext cx="85975" cy="2054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083493" y="3389072"/>
              <a:ext cx="569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sphere1</a:t>
              </a:r>
            </a:p>
          </p:txBody>
        </p:sp>
        <p:cxnSp>
          <p:nvCxnSpPr>
            <p:cNvPr id="57" name="Straight Arrow Connector 56"/>
            <p:cNvCxnSpPr>
              <a:stCxn id="64" idx="6"/>
              <a:endCxn id="56" idx="0"/>
            </p:cNvCxnSpPr>
            <p:nvPr/>
          </p:nvCxnSpPr>
          <p:spPr>
            <a:xfrm>
              <a:off x="7972820" y="3061145"/>
              <a:ext cx="395671" cy="32792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42152" y="3412108"/>
              <a:ext cx="5548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green1</a:t>
              </a:r>
            </a:p>
          </p:txBody>
        </p:sp>
        <p:cxnSp>
          <p:nvCxnSpPr>
            <p:cNvPr id="59" name="Straight Arrow Connector 58"/>
            <p:cNvCxnSpPr>
              <a:stCxn id="64" idx="4"/>
              <a:endCxn id="58" idx="0"/>
            </p:cNvCxnSpPr>
            <p:nvPr/>
          </p:nvCxnSpPr>
          <p:spPr>
            <a:xfrm>
              <a:off x="7514849" y="3257352"/>
              <a:ext cx="4734" cy="1547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650829" y="3412108"/>
              <a:ext cx="5134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large1</a:t>
              </a:r>
            </a:p>
          </p:txBody>
        </p:sp>
        <p:cxnSp>
          <p:nvCxnSpPr>
            <p:cNvPr id="61" name="Straight Arrow Connector 60"/>
            <p:cNvCxnSpPr>
              <a:stCxn id="64" idx="5"/>
              <a:endCxn id="60" idx="0"/>
            </p:cNvCxnSpPr>
            <p:nvPr/>
          </p:nvCxnSpPr>
          <p:spPr>
            <a:xfrm>
              <a:off x="7838683" y="3199884"/>
              <a:ext cx="68860" cy="21222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636611" y="2555583"/>
              <a:ext cx="1157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  <a:cs typeface="Courier New" panose="02070309020205020404" pitchFamily="49" charset="0"/>
                </a:rPr>
                <a:t>large-green-sphere1</a:t>
              </a:r>
            </a:p>
          </p:txBody>
        </p:sp>
        <p:cxnSp>
          <p:nvCxnSpPr>
            <p:cNvPr id="63" name="Straight Arrow Connector 62"/>
            <p:cNvCxnSpPr>
              <a:stCxn id="64" idx="1"/>
              <a:endCxn id="62" idx="2"/>
            </p:cNvCxnSpPr>
            <p:nvPr/>
          </p:nvCxnSpPr>
          <p:spPr>
            <a:xfrm flipV="1">
              <a:off x="7191015" y="2786415"/>
              <a:ext cx="24113" cy="13599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02522" y="414625"/>
            <a:ext cx="1626278" cy="1869530"/>
            <a:chOff x="1583014" y="242277"/>
            <a:chExt cx="2168371" cy="249270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014" y="1434522"/>
              <a:ext cx="1300461" cy="1300461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1985108" y="242277"/>
              <a:ext cx="1766277" cy="1172308"/>
              <a:chOff x="1985108" y="242277"/>
              <a:chExt cx="1766277" cy="1172308"/>
            </a:xfrm>
          </p:grpSpPr>
          <p:sp>
            <p:nvSpPr>
              <p:cNvPr id="69" name="Oval Callout 68"/>
              <p:cNvSpPr/>
              <p:nvPr/>
            </p:nvSpPr>
            <p:spPr>
              <a:xfrm>
                <a:off x="1985108" y="242277"/>
                <a:ext cx="1766277" cy="1172308"/>
              </a:xfrm>
              <a:prstGeom prst="wedgeEllipseCallout">
                <a:avLst>
                  <a:gd name="adj1" fmla="val -25700"/>
                  <a:gd name="adj2" fmla="val 665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07165" y="366766"/>
                <a:ext cx="1514984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Pick up the green sphere.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417659" y="606604"/>
            <a:ext cx="4728871" cy="1351260"/>
            <a:chOff x="3417659" y="606604"/>
            <a:chExt cx="4728871" cy="1351260"/>
          </a:xfrm>
        </p:grpSpPr>
        <p:sp>
          <p:nvSpPr>
            <p:cNvPr id="72" name="Rounded Rectangle 71"/>
            <p:cNvSpPr/>
            <p:nvPr/>
          </p:nvSpPr>
          <p:spPr>
            <a:xfrm>
              <a:off x="3417659" y="704568"/>
              <a:ext cx="1364731" cy="518939"/>
            </a:xfrm>
            <a:prstGeom prst="roundRect">
              <a:avLst>
                <a:gd name="adj" fmla="val 39134"/>
              </a:avLst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0071E2"/>
                  </a:solidFill>
                </a:rPr>
                <a:t>Interpret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54011" y="606604"/>
              <a:ext cx="3192519" cy="71558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ActOnIt</a:t>
              </a:r>
            </a:p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action: </a:t>
              </a:r>
              <a:r>
                <a:rPr lang="en-US" sz="135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initiate-pick-up1</a:t>
              </a:r>
              <a:endParaRPr lang="en-US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object: </a:t>
              </a:r>
              <a:r>
                <a:rPr lang="en-US" sz="1350" dirty="0" smtClean="0">
                  <a:solidFill>
                    <a:srgbClr val="ED7D31">
                      <a:lumMod val="75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large-green-sphere1</a:t>
              </a:r>
              <a:endParaRPr lang="en-US" sz="1350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4" name="Straight Arrow Connector 73"/>
            <p:cNvCxnSpPr>
              <a:stCxn id="49" idx="0"/>
            </p:cNvCxnSpPr>
            <p:nvPr/>
          </p:nvCxnSpPr>
          <p:spPr>
            <a:xfrm flipV="1">
              <a:off x="4930581" y="1319205"/>
              <a:ext cx="628035" cy="6386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38" y="1128502"/>
            <a:ext cx="877500" cy="87750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2756612" y="4860362"/>
            <a:ext cx="580290" cy="271836"/>
            <a:chOff x="4038601" y="4437649"/>
            <a:chExt cx="773720" cy="362447"/>
          </a:xfrm>
        </p:grpSpPr>
        <p:sp>
          <p:nvSpPr>
            <p:cNvPr id="77" name="Rectangle 76"/>
            <p:cNvSpPr/>
            <p:nvPr/>
          </p:nvSpPr>
          <p:spPr>
            <a:xfrm>
              <a:off x="4038601" y="4437649"/>
              <a:ext cx="773720" cy="353181"/>
            </a:xfrm>
            <a:prstGeom prst="rect">
              <a:avLst/>
            </a:prstGeom>
            <a:noFill/>
            <a:ln w="28575">
              <a:solidFill>
                <a:srgbClr val="007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85492" y="4461542"/>
              <a:ext cx="71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PICK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732037" y="5134081"/>
            <a:ext cx="605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827803" y="4188182"/>
            <a:ext cx="453748" cy="942132"/>
            <a:chOff x="2827803" y="4188182"/>
            <a:chExt cx="453748" cy="942132"/>
          </a:xfrm>
        </p:grpSpPr>
        <p:grpSp>
          <p:nvGrpSpPr>
            <p:cNvPr id="81" name="Group 80"/>
            <p:cNvGrpSpPr/>
            <p:nvPr/>
          </p:nvGrpSpPr>
          <p:grpSpPr>
            <a:xfrm>
              <a:off x="2827803" y="4188182"/>
              <a:ext cx="453748" cy="415498"/>
              <a:chOff x="2522285" y="1596858"/>
              <a:chExt cx="453748" cy="41549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522286" y="1598241"/>
                <a:ext cx="453747" cy="401734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522285" y="1596858"/>
                <a:ext cx="45374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prstClr val="black"/>
                    </a:solidFill>
                  </a:rPr>
                  <a:t>Pick</a:t>
                </a:r>
              </a:p>
              <a:p>
                <a:pPr algn="ctr"/>
                <a:r>
                  <a:rPr lang="en-US" sz="1050" dirty="0" smtClean="0">
                    <a:solidFill>
                      <a:prstClr val="black"/>
                    </a:solidFill>
                  </a:rPr>
                  <a:t>Verb</a:t>
                </a:r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Isosceles Triangle 81"/>
            <p:cNvSpPr/>
            <p:nvPr/>
          </p:nvSpPr>
          <p:spPr>
            <a:xfrm>
              <a:off x="2876842" y="4603347"/>
              <a:ext cx="362025" cy="526967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 flipV="1">
            <a:off x="2506920" y="3821048"/>
            <a:ext cx="320883" cy="5573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461520" y="4858804"/>
            <a:ext cx="580290" cy="271836"/>
            <a:chOff x="4038601" y="4437649"/>
            <a:chExt cx="773720" cy="362447"/>
          </a:xfrm>
        </p:grpSpPr>
        <p:sp>
          <p:nvSpPr>
            <p:cNvPr id="87" name="Rectangle 86"/>
            <p:cNvSpPr/>
            <p:nvPr/>
          </p:nvSpPr>
          <p:spPr>
            <a:xfrm>
              <a:off x="4038601" y="4437649"/>
              <a:ext cx="773720" cy="353181"/>
            </a:xfrm>
            <a:prstGeom prst="rect">
              <a:avLst/>
            </a:prstGeom>
            <a:noFill/>
            <a:ln w="28575">
              <a:solidFill>
                <a:srgbClr val="007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85492" y="4461542"/>
              <a:ext cx="71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UP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474707" y="5123364"/>
            <a:ext cx="567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2696150" y="3642448"/>
            <a:ext cx="1348912" cy="1487866"/>
            <a:chOff x="2696150" y="3642448"/>
            <a:chExt cx="1348912" cy="1487866"/>
          </a:xfrm>
        </p:grpSpPr>
        <p:grpSp>
          <p:nvGrpSpPr>
            <p:cNvPr id="91" name="Group 90"/>
            <p:cNvGrpSpPr/>
            <p:nvPr/>
          </p:nvGrpSpPr>
          <p:grpSpPr>
            <a:xfrm>
              <a:off x="3429254" y="3790310"/>
              <a:ext cx="615808" cy="260383"/>
              <a:chOff x="4056184" y="3671905"/>
              <a:chExt cx="774632" cy="347178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056184" y="3671905"/>
                <a:ext cx="774632" cy="328347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100834" y="3680528"/>
                <a:ext cx="711200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PickUp</a:t>
                </a:r>
              </a:p>
            </p:txBody>
          </p:sp>
        </p:grpSp>
        <p:cxnSp>
          <p:nvCxnSpPr>
            <p:cNvPr id="92" name="Straight Arrow Connector 91"/>
            <p:cNvCxnSpPr>
              <a:stCxn id="94" idx="1"/>
              <a:endCxn id="10" idx="6"/>
            </p:cNvCxnSpPr>
            <p:nvPr/>
          </p:nvCxnSpPr>
          <p:spPr>
            <a:xfrm flipH="1" flipV="1">
              <a:off x="2696150" y="3642448"/>
              <a:ext cx="733104" cy="2709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>
              <a:off x="2758981" y="4043126"/>
              <a:ext cx="1281872" cy="1087188"/>
            </a:xfrm>
            <a:prstGeom prst="triangle">
              <a:avLst>
                <a:gd name="adj" fmla="val 76090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142374" y="4855329"/>
            <a:ext cx="580290" cy="271836"/>
            <a:chOff x="4038601" y="4437649"/>
            <a:chExt cx="773720" cy="362447"/>
          </a:xfrm>
        </p:grpSpPr>
        <p:sp>
          <p:nvSpPr>
            <p:cNvPr id="97" name="Rectangle 96"/>
            <p:cNvSpPr/>
            <p:nvPr/>
          </p:nvSpPr>
          <p:spPr>
            <a:xfrm>
              <a:off x="4038601" y="4437649"/>
              <a:ext cx="773720" cy="353181"/>
            </a:xfrm>
            <a:prstGeom prst="rect">
              <a:avLst/>
            </a:prstGeom>
            <a:noFill/>
            <a:ln w="28575">
              <a:solidFill>
                <a:srgbClr val="007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69861" y="4461542"/>
              <a:ext cx="71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THE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55561" y="5135536"/>
            <a:ext cx="567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142374" y="3793685"/>
            <a:ext cx="2230526" cy="1333480"/>
            <a:chOff x="4142374" y="3793685"/>
            <a:chExt cx="2230526" cy="1333480"/>
          </a:xfrm>
        </p:grpSpPr>
        <p:grpSp>
          <p:nvGrpSpPr>
            <p:cNvPr id="101" name="Group 100"/>
            <p:cNvGrpSpPr/>
            <p:nvPr/>
          </p:nvGrpSpPr>
          <p:grpSpPr>
            <a:xfrm>
              <a:off x="5523632" y="3793685"/>
              <a:ext cx="833804" cy="260383"/>
              <a:chOff x="4056184" y="3671905"/>
              <a:chExt cx="774632" cy="34717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4056184" y="3671905"/>
                <a:ext cx="774632" cy="328347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100834" y="3680528"/>
                <a:ext cx="711200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RefExpr</a:t>
                </a:r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>
              <a:off x="4142374" y="4054019"/>
              <a:ext cx="2230526" cy="1073146"/>
            </a:xfrm>
            <a:prstGeom prst="triangle">
              <a:avLst>
                <a:gd name="adj" fmla="val 80269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66195" y="3151778"/>
            <a:ext cx="3604861" cy="1975387"/>
            <a:chOff x="2766195" y="3151778"/>
            <a:chExt cx="3604861" cy="1975387"/>
          </a:xfrm>
        </p:grpSpPr>
        <p:grpSp>
          <p:nvGrpSpPr>
            <p:cNvPr id="106" name="Group 105"/>
            <p:cNvGrpSpPr/>
            <p:nvPr/>
          </p:nvGrpSpPr>
          <p:grpSpPr>
            <a:xfrm>
              <a:off x="5516697" y="3151778"/>
              <a:ext cx="833804" cy="421965"/>
              <a:chOff x="4056184" y="3671905"/>
              <a:chExt cx="774632" cy="562621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056184" y="3671905"/>
                <a:ext cx="774632" cy="531843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00834" y="3680528"/>
                <a:ext cx="711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Transitive Command</a:t>
                </a:r>
              </a:p>
            </p:txBody>
          </p:sp>
        </p:grpSp>
        <p:sp>
          <p:nvSpPr>
            <p:cNvPr id="107" name="Isosceles Triangle 106"/>
            <p:cNvSpPr/>
            <p:nvPr/>
          </p:nvSpPr>
          <p:spPr>
            <a:xfrm>
              <a:off x="2766195" y="3552863"/>
              <a:ext cx="3604861" cy="1574302"/>
            </a:xfrm>
            <a:prstGeom prst="triangle">
              <a:avLst>
                <a:gd name="adj" fmla="val 88187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92754" y="2390663"/>
            <a:ext cx="1945426" cy="1361659"/>
            <a:chOff x="231202" y="2507938"/>
            <a:chExt cx="1945426" cy="1361659"/>
          </a:xfrm>
        </p:grpSpPr>
        <p:cxnSp>
          <p:nvCxnSpPr>
            <p:cNvPr id="111" name="Straight Arrow Connector 110"/>
            <p:cNvCxnSpPr>
              <a:stCxn id="11" idx="0"/>
              <a:endCxn id="120" idx="6"/>
            </p:cNvCxnSpPr>
            <p:nvPr/>
          </p:nvCxnSpPr>
          <p:spPr>
            <a:xfrm flipH="1" flipV="1">
              <a:off x="1571644" y="3102451"/>
              <a:ext cx="604984" cy="4610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231202" y="2507938"/>
              <a:ext cx="1613346" cy="1361659"/>
              <a:chOff x="2116567" y="1334060"/>
              <a:chExt cx="1613346" cy="1361659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541067" y="1732365"/>
                <a:ext cx="933640" cy="392415"/>
                <a:chOff x="2359162" y="2819538"/>
                <a:chExt cx="1244853" cy="52322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2359162" y="2819538"/>
                  <a:ext cx="1221256" cy="523220"/>
                </a:xfrm>
                <a:prstGeom prst="ellipse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437571" y="2910945"/>
                  <a:ext cx="1166444" cy="338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solidFill>
                        <a:prstClr val="black"/>
                      </a:solidFill>
                    </a:rPr>
                    <a:t>action</a:t>
                  </a:r>
                  <a:endParaRPr lang="en-US" sz="105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4" name="Straight Arrow Connector 113"/>
              <p:cNvCxnSpPr>
                <a:stCxn id="120" idx="4"/>
                <a:endCxn id="118" idx="0"/>
              </p:cNvCxnSpPr>
              <p:nvPr/>
            </p:nvCxnSpPr>
            <p:spPr>
              <a:xfrm flipH="1">
                <a:off x="2789143" y="2124780"/>
                <a:ext cx="209895" cy="34010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20" idx="5"/>
              </p:cNvCxnSpPr>
              <p:nvPr/>
            </p:nvCxnSpPr>
            <p:spPr>
              <a:xfrm>
                <a:off x="3322872" y="2067312"/>
                <a:ext cx="68860" cy="21222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2438365" y="1334060"/>
                <a:ext cx="5989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pick-up1</a:t>
                </a:r>
                <a:endParaRPr lang="en-US" sz="9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7" name="Straight Arrow Connector 116"/>
              <p:cNvCxnSpPr>
                <a:stCxn id="120" idx="0"/>
                <a:endCxn id="116" idx="2"/>
              </p:cNvCxnSpPr>
              <p:nvPr/>
            </p:nvCxnSpPr>
            <p:spPr>
              <a:xfrm flipH="1" flipV="1">
                <a:off x="2737828" y="1564892"/>
                <a:ext cx="261210" cy="16747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2116567" y="2464887"/>
                <a:ext cx="13451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initiate-pick-up1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28595" y="2245502"/>
                <a:ext cx="6013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&lt;</a:t>
                </a:r>
                <a:r>
                  <a:rPr lang="en-US" sz="900" dirty="0" smtClean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object</a:t>
                </a:r>
                <a:r>
                  <a:rPr lang="en-US" sz="9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&gt;</a:t>
                </a:r>
                <a:endParaRPr lang="en-US" sz="9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22" name="Rounded Rectangle 121"/>
          <p:cNvSpPr/>
          <p:nvPr/>
        </p:nvSpPr>
        <p:spPr>
          <a:xfrm>
            <a:off x="3671627" y="2824453"/>
            <a:ext cx="1330008" cy="518939"/>
          </a:xfrm>
          <a:prstGeom prst="roundRect">
            <a:avLst>
              <a:gd name="adj" fmla="val 39134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1E2"/>
                </a:solidFill>
              </a:rPr>
              <a:t>Recognize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925732" y="1857590"/>
            <a:ext cx="1330008" cy="518939"/>
          </a:xfrm>
          <a:prstGeom prst="roundRect">
            <a:avLst>
              <a:gd name="adj" fmla="val 39134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1E2"/>
                </a:solidFill>
              </a:rPr>
              <a:t>Evoke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574992" y="4622996"/>
            <a:ext cx="1330008" cy="518939"/>
          </a:xfrm>
          <a:prstGeom prst="roundRect">
            <a:avLst>
              <a:gd name="adj" fmla="val 39134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1E2"/>
                </a:solidFill>
              </a:rPr>
              <a:t>Ground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5659262" y="1585213"/>
            <a:ext cx="1330008" cy="518939"/>
          </a:xfrm>
          <a:prstGeom prst="roundRect">
            <a:avLst>
              <a:gd name="adj" fmla="val 39134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1E2"/>
                </a:solidFill>
              </a:rPr>
              <a:t>Ground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78171" y="6017365"/>
            <a:ext cx="2051686" cy="307777"/>
            <a:chOff x="714509" y="5644623"/>
            <a:chExt cx="2051686" cy="307777"/>
          </a:xfrm>
        </p:grpSpPr>
        <p:sp>
          <p:nvSpPr>
            <p:cNvPr id="127" name="Rectangle 126"/>
            <p:cNvSpPr/>
            <p:nvPr/>
          </p:nvSpPr>
          <p:spPr>
            <a:xfrm>
              <a:off x="714509" y="5704458"/>
              <a:ext cx="453099" cy="198735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45817" y="5644623"/>
              <a:ext cx="152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Construction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36631" y="6015699"/>
            <a:ext cx="2058452" cy="307777"/>
            <a:chOff x="719707" y="5992469"/>
            <a:chExt cx="2058452" cy="307777"/>
          </a:xfrm>
        </p:grpSpPr>
        <p:sp>
          <p:nvSpPr>
            <p:cNvPr id="130" name="Oval 129"/>
            <p:cNvSpPr/>
            <p:nvPr/>
          </p:nvSpPr>
          <p:spPr>
            <a:xfrm>
              <a:off x="719707" y="6019137"/>
              <a:ext cx="447901" cy="25444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57781" y="5992469"/>
              <a:ext cx="152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Schema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930557" y="6015699"/>
            <a:ext cx="2059637" cy="307777"/>
            <a:chOff x="714509" y="6359476"/>
            <a:chExt cx="2059637" cy="307777"/>
          </a:xfrm>
        </p:grpSpPr>
        <p:sp>
          <p:nvSpPr>
            <p:cNvPr id="133" name="Oval 132"/>
            <p:cNvSpPr/>
            <p:nvPr/>
          </p:nvSpPr>
          <p:spPr>
            <a:xfrm>
              <a:off x="714509" y="6389523"/>
              <a:ext cx="447901" cy="25444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53768" y="6359476"/>
              <a:ext cx="152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Agent item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432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79" grpId="0"/>
      <p:bldP spid="89" grpId="0"/>
      <p:bldP spid="99" grpId="0"/>
      <p:bldP spid="122" grpId="0" animBg="1"/>
      <p:bldP spid="122" grpId="1" animBg="1"/>
      <p:bldP spid="122" grpId="2" animBg="1"/>
      <p:bldP spid="122" grpId="3" animBg="1"/>
      <p:bldP spid="122" grpId="4" animBg="1"/>
      <p:bldP spid="122" grpId="5" animBg="1"/>
      <p:bldP spid="122" grpId="6" animBg="1"/>
      <p:bldP spid="122" grpId="7" animBg="1"/>
      <p:bldP spid="123" grpId="0" animBg="1"/>
      <p:bldP spid="123" grpId="1" animBg="1"/>
      <p:bldP spid="123" grpId="2" animBg="1"/>
      <p:bldP spid="123" grpId="3" animBg="1"/>
      <p:bldP spid="123" grpId="4" animBg="1"/>
      <p:bldP spid="123" grpId="5" animBg="1"/>
      <p:bldP spid="123" grpId="6" animBg="1"/>
      <p:bldP spid="123" grpId="7" animBg="1"/>
      <p:bldP spid="123" grpId="8" animBg="1"/>
      <p:bldP spid="123" grpId="9" animBg="1"/>
      <p:bldP spid="124" grpId="0" animBg="1"/>
      <p:bldP spid="124" grpId="1" animBg="1"/>
      <p:bldP spid="125" grpId="0" animBg="1"/>
      <p:bldP spid="1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70098" y="3793685"/>
            <a:ext cx="2230526" cy="1333480"/>
            <a:chOff x="4142374" y="3793685"/>
            <a:chExt cx="2230526" cy="1333480"/>
          </a:xfrm>
        </p:grpSpPr>
        <p:grpSp>
          <p:nvGrpSpPr>
            <p:cNvPr id="4" name="Group 3"/>
            <p:cNvGrpSpPr/>
            <p:nvPr/>
          </p:nvGrpSpPr>
          <p:grpSpPr>
            <a:xfrm>
              <a:off x="5523632" y="3793685"/>
              <a:ext cx="833804" cy="260383"/>
              <a:chOff x="4056184" y="3671905"/>
              <a:chExt cx="774632" cy="34717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56184" y="3671905"/>
                <a:ext cx="774632" cy="328347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00834" y="3680528"/>
                <a:ext cx="711200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RefExpr</a:t>
                </a:r>
              </a:p>
            </p:txBody>
          </p:sp>
        </p:grpSp>
        <p:sp>
          <p:nvSpPr>
            <p:cNvPr id="5" name="Isosceles Triangle 4"/>
            <p:cNvSpPr/>
            <p:nvPr/>
          </p:nvSpPr>
          <p:spPr>
            <a:xfrm>
              <a:off x="4142374" y="4054019"/>
              <a:ext cx="2230526" cy="1073146"/>
            </a:xfrm>
            <a:prstGeom prst="triangle">
              <a:avLst>
                <a:gd name="adj" fmla="val 80269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20" idx="3"/>
          </p:cNvCxnSpPr>
          <p:nvPr/>
        </p:nvCxnSpPr>
        <p:spPr>
          <a:xfrm flipV="1">
            <a:off x="5385160" y="3268402"/>
            <a:ext cx="305618" cy="6484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10274" y="2670655"/>
            <a:ext cx="1726833" cy="862202"/>
            <a:chOff x="625187" y="3432141"/>
            <a:chExt cx="1726833" cy="862202"/>
          </a:xfrm>
        </p:grpSpPr>
        <p:grpSp>
          <p:nvGrpSpPr>
            <p:cNvPr id="10" name="Group 9"/>
            <p:cNvGrpSpPr/>
            <p:nvPr/>
          </p:nvGrpSpPr>
          <p:grpSpPr>
            <a:xfrm>
              <a:off x="1436078" y="3432141"/>
              <a:ext cx="915942" cy="415498"/>
              <a:chOff x="2414954" y="2889890"/>
              <a:chExt cx="1221256" cy="55399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414954" y="2889890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42361" y="2889890"/>
                <a:ext cx="116644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Action</a:t>
                </a:r>
              </a:p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Descriptor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909791" y="3733294"/>
              <a:ext cx="580703" cy="32435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5187" y="4063511"/>
              <a:ext cx="569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AD47">
                      <a:lumMod val="75000"/>
                    </a:srgbClr>
                  </a:solidFill>
                </a:rPr>
                <a:t>action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8365" y="4063511"/>
              <a:ext cx="6410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AD47">
                      <a:lumMod val="75000"/>
                    </a:srgbClr>
                  </a:solidFill>
                </a:rPr>
                <a:t>pick-up1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502969" y="3795609"/>
              <a:ext cx="195975" cy="2737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836152" y="5136211"/>
            <a:ext cx="7004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6909" y="5141935"/>
            <a:ext cx="9275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35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56641" y="2933455"/>
            <a:ext cx="915942" cy="415498"/>
            <a:chOff x="2414954" y="2889890"/>
            <a:chExt cx="1221256" cy="553997"/>
          </a:xfrm>
        </p:grpSpPr>
        <p:sp>
          <p:nvSpPr>
            <p:cNvPr id="20" name="Oval 19"/>
            <p:cNvSpPr/>
            <p:nvPr/>
          </p:nvSpPr>
          <p:spPr>
            <a:xfrm>
              <a:off x="2414954" y="2889890"/>
              <a:ext cx="1221256" cy="5232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2361" y="2889890"/>
              <a:ext cx="116644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Reference</a:t>
              </a:r>
            </a:p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Descriptor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79136" y="1957864"/>
            <a:ext cx="3535477" cy="1193914"/>
            <a:chOff x="3451412" y="1957864"/>
            <a:chExt cx="3535477" cy="1193914"/>
          </a:xfrm>
        </p:grpSpPr>
        <p:grpSp>
          <p:nvGrpSpPr>
            <p:cNvPr id="23" name="Group 22"/>
            <p:cNvGrpSpPr/>
            <p:nvPr/>
          </p:nvGrpSpPr>
          <p:grpSpPr>
            <a:xfrm>
              <a:off x="4472610" y="1957864"/>
              <a:ext cx="915942" cy="392415"/>
              <a:chOff x="2001915" y="2870165"/>
              <a:chExt cx="1221256" cy="5232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001915" y="2870165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29303" y="2968617"/>
                <a:ext cx="1166444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ActOnIt</a:t>
                </a:r>
              </a:p>
            </p:txBody>
          </p:sp>
        </p:grpSp>
        <p:cxnSp>
          <p:nvCxnSpPr>
            <p:cNvPr id="24" name="Straight Arrow Connector 23"/>
            <p:cNvCxnSpPr>
              <a:stCxn id="27" idx="6"/>
              <a:endCxn id="21" idx="0"/>
            </p:cNvCxnSpPr>
            <p:nvPr/>
          </p:nvCxnSpPr>
          <p:spPr>
            <a:xfrm>
              <a:off x="5388552" y="2154072"/>
              <a:ext cx="1598337" cy="7793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7" idx="2"/>
              <a:endCxn id="15" idx="0"/>
            </p:cNvCxnSpPr>
            <p:nvPr/>
          </p:nvCxnSpPr>
          <p:spPr>
            <a:xfrm flipH="1">
              <a:off x="3451412" y="2154072"/>
              <a:ext cx="1021198" cy="5165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2" idx="0"/>
              <a:endCxn id="27" idx="4"/>
            </p:cNvCxnSpPr>
            <p:nvPr/>
          </p:nvCxnSpPr>
          <p:spPr>
            <a:xfrm flipH="1" flipV="1">
              <a:off x="4930582" y="2350279"/>
              <a:ext cx="1003017" cy="8014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014612" y="1842539"/>
            <a:ext cx="2198145" cy="1090916"/>
            <a:chOff x="6455343" y="2555583"/>
            <a:chExt cx="2198145" cy="1090916"/>
          </a:xfrm>
        </p:grpSpPr>
        <p:grpSp>
          <p:nvGrpSpPr>
            <p:cNvPr id="30" name="Group 29"/>
            <p:cNvGrpSpPr/>
            <p:nvPr/>
          </p:nvGrpSpPr>
          <p:grpSpPr>
            <a:xfrm>
              <a:off x="7056878" y="2864937"/>
              <a:ext cx="915942" cy="392415"/>
              <a:chOff x="2359162" y="2819538"/>
              <a:chExt cx="1221256" cy="52322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359162" y="2819538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83610" y="2904322"/>
                <a:ext cx="1166444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object</a:t>
                </a:r>
              </a:p>
            </p:txBody>
          </p:sp>
        </p:grpSp>
        <p:cxnSp>
          <p:nvCxnSpPr>
            <p:cNvPr id="31" name="Straight Arrow Connector 30"/>
            <p:cNvCxnSpPr>
              <a:stCxn id="20" idx="0"/>
              <a:endCxn id="42" idx="2"/>
            </p:cNvCxnSpPr>
            <p:nvPr/>
          </p:nvCxnSpPr>
          <p:spPr>
            <a:xfrm flipV="1">
              <a:off x="6455343" y="3061145"/>
              <a:ext cx="601535" cy="58535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815" y="3405348"/>
              <a:ext cx="4604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block</a:t>
              </a:r>
            </a:p>
          </p:txBody>
        </p:sp>
        <p:cxnSp>
          <p:nvCxnSpPr>
            <p:cNvPr id="33" name="Straight Arrow Connector 32"/>
            <p:cNvCxnSpPr>
              <a:stCxn id="42" idx="3"/>
              <a:endCxn id="32" idx="0"/>
            </p:cNvCxnSpPr>
            <p:nvPr/>
          </p:nvCxnSpPr>
          <p:spPr>
            <a:xfrm flipH="1">
              <a:off x="7105040" y="3199884"/>
              <a:ext cx="85975" cy="2054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083493" y="3389072"/>
              <a:ext cx="569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sphere1</a:t>
              </a:r>
            </a:p>
          </p:txBody>
        </p:sp>
        <p:cxnSp>
          <p:nvCxnSpPr>
            <p:cNvPr id="35" name="Straight Arrow Connector 34"/>
            <p:cNvCxnSpPr>
              <a:stCxn id="42" idx="6"/>
              <a:endCxn id="34" idx="0"/>
            </p:cNvCxnSpPr>
            <p:nvPr/>
          </p:nvCxnSpPr>
          <p:spPr>
            <a:xfrm>
              <a:off x="7972820" y="3061145"/>
              <a:ext cx="395671" cy="32792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42152" y="3412108"/>
              <a:ext cx="5548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green1</a:t>
              </a:r>
            </a:p>
          </p:txBody>
        </p:sp>
        <p:cxnSp>
          <p:nvCxnSpPr>
            <p:cNvPr id="37" name="Straight Arrow Connector 36"/>
            <p:cNvCxnSpPr>
              <a:stCxn id="42" idx="4"/>
              <a:endCxn id="36" idx="0"/>
            </p:cNvCxnSpPr>
            <p:nvPr/>
          </p:nvCxnSpPr>
          <p:spPr>
            <a:xfrm>
              <a:off x="7514849" y="3257352"/>
              <a:ext cx="4734" cy="1547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650829" y="3412108"/>
              <a:ext cx="5134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large1</a:t>
              </a:r>
            </a:p>
          </p:txBody>
        </p:sp>
        <p:cxnSp>
          <p:nvCxnSpPr>
            <p:cNvPr id="39" name="Straight Arrow Connector 38"/>
            <p:cNvCxnSpPr>
              <a:stCxn id="42" idx="5"/>
              <a:endCxn id="38" idx="0"/>
            </p:cNvCxnSpPr>
            <p:nvPr/>
          </p:nvCxnSpPr>
          <p:spPr>
            <a:xfrm>
              <a:off x="7838683" y="3199884"/>
              <a:ext cx="68860" cy="21222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36611" y="2555583"/>
              <a:ext cx="11570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  <a:cs typeface="Courier New" panose="02070309020205020404" pitchFamily="49" charset="0"/>
                </a:rPr>
                <a:t>large-green-sphere1</a:t>
              </a:r>
            </a:p>
          </p:txBody>
        </p:sp>
        <p:cxnSp>
          <p:nvCxnSpPr>
            <p:cNvPr id="41" name="Straight Arrow Connector 40"/>
            <p:cNvCxnSpPr>
              <a:stCxn id="42" idx="1"/>
              <a:endCxn id="40" idx="2"/>
            </p:cNvCxnSpPr>
            <p:nvPr/>
          </p:nvCxnSpPr>
          <p:spPr>
            <a:xfrm flipV="1">
              <a:off x="7191015" y="2786415"/>
              <a:ext cx="24113" cy="13599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759761" y="5134081"/>
            <a:ext cx="605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2431" y="5123364"/>
            <a:ext cx="567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786705" y="3086153"/>
            <a:ext cx="1286081" cy="2044161"/>
            <a:chOff x="2758981" y="3086153"/>
            <a:chExt cx="1286081" cy="2044161"/>
          </a:xfrm>
        </p:grpSpPr>
        <p:grpSp>
          <p:nvGrpSpPr>
            <p:cNvPr id="47" name="Group 46"/>
            <p:cNvGrpSpPr/>
            <p:nvPr/>
          </p:nvGrpSpPr>
          <p:grpSpPr>
            <a:xfrm>
              <a:off x="3429254" y="3790310"/>
              <a:ext cx="615808" cy="260383"/>
              <a:chOff x="4056184" y="3671905"/>
              <a:chExt cx="774632" cy="34717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056184" y="3671905"/>
                <a:ext cx="774632" cy="328347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00834" y="3680528"/>
                <a:ext cx="711200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PickUp</a:t>
                </a:r>
              </a:p>
            </p:txBody>
          </p:sp>
        </p:grpSp>
        <p:cxnSp>
          <p:nvCxnSpPr>
            <p:cNvPr id="48" name="Straight Arrow Connector 47"/>
            <p:cNvCxnSpPr>
              <a:stCxn id="50" idx="0"/>
              <a:endCxn id="16" idx="2"/>
            </p:cNvCxnSpPr>
            <p:nvPr/>
          </p:nvCxnSpPr>
          <p:spPr>
            <a:xfrm flipH="1" flipV="1">
              <a:off x="3451413" y="3086153"/>
              <a:ext cx="285745" cy="7041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>
              <a:off x="2758981" y="4043126"/>
              <a:ext cx="1281872" cy="1087188"/>
            </a:xfrm>
            <a:prstGeom prst="triangle">
              <a:avLst>
                <a:gd name="adj" fmla="val 76090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83285" y="5135536"/>
            <a:ext cx="567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36072" y="1710420"/>
            <a:ext cx="1830088" cy="1347554"/>
            <a:chOff x="184770" y="2507938"/>
            <a:chExt cx="1830088" cy="1347554"/>
          </a:xfrm>
        </p:grpSpPr>
        <p:cxnSp>
          <p:nvCxnSpPr>
            <p:cNvPr id="54" name="Straight Arrow Connector 53"/>
            <p:cNvCxnSpPr>
              <a:stCxn id="15" idx="2"/>
              <a:endCxn id="63" idx="6"/>
            </p:cNvCxnSpPr>
            <p:nvPr/>
          </p:nvCxnSpPr>
          <p:spPr>
            <a:xfrm flipH="1" flipV="1">
              <a:off x="1571644" y="3102451"/>
              <a:ext cx="443214" cy="4138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184770" y="2507938"/>
              <a:ext cx="1659778" cy="1347554"/>
              <a:chOff x="2070135" y="1334060"/>
              <a:chExt cx="1659778" cy="134755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541067" y="1732365"/>
                <a:ext cx="933640" cy="392415"/>
                <a:chOff x="2359162" y="2819538"/>
                <a:chExt cx="1244853" cy="52322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2359162" y="2819538"/>
                  <a:ext cx="1221256" cy="523220"/>
                </a:xfrm>
                <a:prstGeom prst="ellipse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437571" y="2910945"/>
                  <a:ext cx="1166444" cy="3385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solidFill>
                        <a:prstClr val="black"/>
                      </a:solidFill>
                    </a:rPr>
                    <a:t>action</a:t>
                  </a:r>
                  <a:endParaRPr lang="en-US" sz="105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7" name="Straight Arrow Connector 56"/>
              <p:cNvCxnSpPr>
                <a:stCxn id="63" idx="4"/>
                <a:endCxn id="61" idx="0"/>
              </p:cNvCxnSpPr>
              <p:nvPr/>
            </p:nvCxnSpPr>
            <p:spPr>
              <a:xfrm flipH="1">
                <a:off x="2742711" y="2124780"/>
                <a:ext cx="256327" cy="32600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3" idx="5"/>
              </p:cNvCxnSpPr>
              <p:nvPr/>
            </p:nvCxnSpPr>
            <p:spPr>
              <a:xfrm>
                <a:off x="3322872" y="2067312"/>
                <a:ext cx="68860" cy="21222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438365" y="1334060"/>
                <a:ext cx="59892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pick-up1</a:t>
                </a:r>
                <a:endParaRPr lang="en-US" sz="9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60" name="Straight Arrow Connector 59"/>
              <p:cNvCxnSpPr>
                <a:stCxn id="63" idx="0"/>
                <a:endCxn id="59" idx="2"/>
              </p:cNvCxnSpPr>
              <p:nvPr/>
            </p:nvCxnSpPr>
            <p:spPr>
              <a:xfrm flipH="1" flipV="1">
                <a:off x="2737828" y="1564892"/>
                <a:ext cx="261210" cy="16747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070135" y="2450782"/>
                <a:ext cx="13451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initiate-pick-up1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28595" y="2245502"/>
                <a:ext cx="6013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&lt;</a:t>
                </a:r>
                <a:r>
                  <a:rPr lang="en-US" sz="900" dirty="0" smtClean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object</a:t>
                </a:r>
                <a:r>
                  <a:rPr lang="en-US" sz="9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&gt;</a:t>
                </a:r>
                <a:endParaRPr lang="en-US" sz="9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78171" y="6017365"/>
            <a:ext cx="2051686" cy="307777"/>
            <a:chOff x="714509" y="5644623"/>
            <a:chExt cx="2051686" cy="307777"/>
          </a:xfrm>
        </p:grpSpPr>
        <p:sp>
          <p:nvSpPr>
            <p:cNvPr id="66" name="Rectangle 65"/>
            <p:cNvSpPr/>
            <p:nvPr/>
          </p:nvSpPr>
          <p:spPr>
            <a:xfrm>
              <a:off x="714509" y="5704458"/>
              <a:ext cx="453099" cy="198735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5817" y="5644623"/>
              <a:ext cx="152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Construction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336631" y="6015699"/>
            <a:ext cx="2058452" cy="307777"/>
            <a:chOff x="719707" y="5992469"/>
            <a:chExt cx="2058452" cy="307777"/>
          </a:xfrm>
        </p:grpSpPr>
        <p:sp>
          <p:nvSpPr>
            <p:cNvPr id="69" name="Oval 68"/>
            <p:cNvSpPr/>
            <p:nvPr/>
          </p:nvSpPr>
          <p:spPr>
            <a:xfrm>
              <a:off x="719707" y="6019137"/>
              <a:ext cx="447901" cy="25444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57781" y="5992469"/>
              <a:ext cx="152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Schema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930557" y="6015699"/>
            <a:ext cx="2059637" cy="307777"/>
            <a:chOff x="714509" y="6359476"/>
            <a:chExt cx="2059637" cy="307777"/>
          </a:xfrm>
        </p:grpSpPr>
        <p:sp>
          <p:nvSpPr>
            <p:cNvPr id="72" name="Oval 71"/>
            <p:cNvSpPr/>
            <p:nvPr/>
          </p:nvSpPr>
          <p:spPr>
            <a:xfrm>
              <a:off x="714509" y="6389523"/>
              <a:ext cx="447901" cy="25444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53768" y="6359476"/>
              <a:ext cx="152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Agent item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295700" y="5132145"/>
            <a:ext cx="567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45040" y="5134300"/>
            <a:ext cx="567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US" sz="135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6449" y="5129101"/>
            <a:ext cx="8314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stove.</a:t>
            </a:r>
            <a:endParaRPr lang="en-US" sz="135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48819" y="4273020"/>
            <a:ext cx="768109" cy="421965"/>
            <a:chOff x="4056184" y="3671905"/>
            <a:chExt cx="774632" cy="562621"/>
          </a:xfrm>
        </p:grpSpPr>
        <p:sp>
          <p:nvSpPr>
            <p:cNvPr id="78" name="Rectangle 77"/>
            <p:cNvSpPr/>
            <p:nvPr/>
          </p:nvSpPr>
          <p:spPr>
            <a:xfrm>
              <a:off x="4056184" y="3671905"/>
              <a:ext cx="774632" cy="328347"/>
            </a:xfrm>
            <a:prstGeom prst="rect">
              <a:avLst/>
            </a:prstGeom>
            <a:noFill/>
            <a:ln w="28575">
              <a:solidFill>
                <a:srgbClr val="007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00834" y="3680528"/>
              <a:ext cx="7112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 smtClean="0">
                  <a:solidFill>
                    <a:prstClr val="black"/>
                  </a:solidFill>
                </a:rPr>
                <a:t>RefExpr</a:t>
              </a:r>
              <a:endParaRPr lang="en-US" sz="1050" dirty="0">
                <a:solidFill>
                  <a:prstClr val="black"/>
                </a:solidFill>
              </a:endParaRPr>
            </a:p>
          </p:txBody>
        </p:sp>
      </p:grpSp>
      <p:sp>
        <p:nvSpPr>
          <p:cNvPr id="80" name="Isosceles Triangle 79"/>
          <p:cNvSpPr/>
          <p:nvPr/>
        </p:nvSpPr>
        <p:spPr>
          <a:xfrm>
            <a:off x="6272771" y="4519280"/>
            <a:ext cx="1344157" cy="595546"/>
          </a:xfrm>
          <a:prstGeom prst="triangle">
            <a:avLst>
              <a:gd name="adj" fmla="val 7609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Straight Arrow Connector 80"/>
          <p:cNvCxnSpPr>
            <a:stCxn id="78" idx="3"/>
            <a:endCxn id="84" idx="1"/>
          </p:cNvCxnSpPr>
          <p:nvPr/>
        </p:nvCxnSpPr>
        <p:spPr>
          <a:xfrm flipV="1">
            <a:off x="7616928" y="4387533"/>
            <a:ext cx="269931" cy="86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866304" y="4179784"/>
            <a:ext cx="915942" cy="415498"/>
            <a:chOff x="2414954" y="2889890"/>
            <a:chExt cx="1221256" cy="553997"/>
          </a:xfrm>
        </p:grpSpPr>
        <p:sp>
          <p:nvSpPr>
            <p:cNvPr id="83" name="Oval 82"/>
            <p:cNvSpPr/>
            <p:nvPr/>
          </p:nvSpPr>
          <p:spPr>
            <a:xfrm>
              <a:off x="2414954" y="2889890"/>
              <a:ext cx="1221256" cy="5232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2361" y="2889890"/>
              <a:ext cx="116644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Reference</a:t>
              </a:r>
            </a:p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Descriptor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69583" y="4572199"/>
            <a:ext cx="915942" cy="1131629"/>
            <a:chOff x="7056878" y="2511311"/>
            <a:chExt cx="915942" cy="1131629"/>
          </a:xfrm>
        </p:grpSpPr>
        <p:grpSp>
          <p:nvGrpSpPr>
            <p:cNvPr id="86" name="Group 85"/>
            <p:cNvGrpSpPr/>
            <p:nvPr/>
          </p:nvGrpSpPr>
          <p:grpSpPr>
            <a:xfrm>
              <a:off x="7056878" y="2864937"/>
              <a:ext cx="915942" cy="392415"/>
              <a:chOff x="2359162" y="2819538"/>
              <a:chExt cx="1221256" cy="52322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359162" y="2819538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83610" y="2904322"/>
                <a:ext cx="1166444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prstClr val="black"/>
                    </a:solidFill>
                  </a:rPr>
                  <a:t>location</a:t>
                </a:r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87" name="Straight Arrow Connector 86"/>
            <p:cNvCxnSpPr>
              <a:stCxn id="83" idx="4"/>
              <a:endCxn id="90" idx="0"/>
            </p:cNvCxnSpPr>
            <p:nvPr/>
          </p:nvCxnSpPr>
          <p:spPr>
            <a:xfrm>
              <a:off x="7511570" y="2511311"/>
              <a:ext cx="3279" cy="35362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242152" y="3412108"/>
              <a:ext cx="5548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ED7D31">
                      <a:lumMod val="75000"/>
                    </a:srgbClr>
                  </a:solidFill>
                </a:rPr>
                <a:t>stove1</a:t>
              </a:r>
              <a:endParaRPr lang="en-US" sz="900" dirty="0">
                <a:solidFill>
                  <a:srgbClr val="ED7D31">
                    <a:lumMod val="75000"/>
                  </a:srgbClr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90" idx="4"/>
              <a:endCxn id="88" idx="0"/>
            </p:cNvCxnSpPr>
            <p:nvPr/>
          </p:nvCxnSpPr>
          <p:spPr>
            <a:xfrm>
              <a:off x="7514849" y="3257352"/>
              <a:ext cx="4734" cy="1547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371571" y="3351755"/>
            <a:ext cx="1292738" cy="557208"/>
            <a:chOff x="5371571" y="3351755"/>
            <a:chExt cx="1292738" cy="557208"/>
          </a:xfrm>
        </p:grpSpPr>
        <p:cxnSp>
          <p:nvCxnSpPr>
            <p:cNvPr id="93" name="Straight Arrow Connector 92"/>
            <p:cNvCxnSpPr>
              <a:stCxn id="107" idx="1"/>
            </p:cNvCxnSpPr>
            <p:nvPr/>
          </p:nvCxnSpPr>
          <p:spPr>
            <a:xfrm flipH="1" flipV="1">
              <a:off x="5371571" y="3351755"/>
              <a:ext cx="1292738" cy="557208"/>
            </a:xfrm>
            <a:prstGeom prst="straightConnector1">
              <a:avLst/>
            </a:prstGeom>
            <a:ln w="28575">
              <a:solidFill>
                <a:srgbClr val="0071E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918549" y="3484989"/>
              <a:ext cx="290833" cy="28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?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05376" y="3758203"/>
            <a:ext cx="1279149" cy="286770"/>
            <a:chOff x="5385160" y="3757794"/>
            <a:chExt cx="1279149" cy="286770"/>
          </a:xfrm>
        </p:grpSpPr>
        <p:cxnSp>
          <p:nvCxnSpPr>
            <p:cNvPr id="96" name="Straight Arrow Connector 95"/>
            <p:cNvCxnSpPr>
              <a:stCxn id="107" idx="1"/>
              <a:endCxn id="6" idx="3"/>
            </p:cNvCxnSpPr>
            <p:nvPr/>
          </p:nvCxnSpPr>
          <p:spPr>
            <a:xfrm flipH="1">
              <a:off x="5385160" y="3908963"/>
              <a:ext cx="1279149" cy="7852"/>
            </a:xfrm>
            <a:prstGeom prst="straightConnector1">
              <a:avLst/>
            </a:prstGeom>
            <a:ln w="28575">
              <a:solidFill>
                <a:srgbClr val="0071E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717535" y="3757794"/>
              <a:ext cx="290833" cy="28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!</a:t>
              </a:r>
            </a:p>
          </p:txBody>
        </p:sp>
      </p:grpSp>
      <p:sp>
        <p:nvSpPr>
          <p:cNvPr id="98" name="Title 1"/>
          <p:cNvSpPr txBox="1">
            <a:spLocks/>
          </p:cNvSpPr>
          <p:nvPr/>
        </p:nvSpPr>
        <p:spPr>
          <a:xfrm>
            <a:off x="628650" y="365126"/>
            <a:ext cx="7886700" cy="751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A local repair</a:t>
            </a:r>
            <a:endParaRPr lang="en-US" sz="4000" b="1" dirty="0">
              <a:solidFill>
                <a:prstClr val="black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793919" y="3151778"/>
            <a:ext cx="3604861" cy="1975387"/>
            <a:chOff x="2766195" y="3151778"/>
            <a:chExt cx="3604861" cy="1975387"/>
          </a:xfrm>
        </p:grpSpPr>
        <p:grpSp>
          <p:nvGrpSpPr>
            <p:cNvPr id="100" name="Group 99"/>
            <p:cNvGrpSpPr/>
            <p:nvPr/>
          </p:nvGrpSpPr>
          <p:grpSpPr>
            <a:xfrm>
              <a:off x="5516697" y="3151778"/>
              <a:ext cx="833804" cy="421965"/>
              <a:chOff x="4056184" y="3671905"/>
              <a:chExt cx="774632" cy="56262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056184" y="3671905"/>
                <a:ext cx="774632" cy="531843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00834" y="3680528"/>
                <a:ext cx="711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Transitive Command</a:t>
                </a:r>
              </a:p>
            </p:txBody>
          </p:sp>
        </p:grpSp>
        <p:sp>
          <p:nvSpPr>
            <p:cNvPr id="101" name="Isosceles Triangle 100"/>
            <p:cNvSpPr/>
            <p:nvPr/>
          </p:nvSpPr>
          <p:spPr>
            <a:xfrm>
              <a:off x="2766195" y="3552863"/>
              <a:ext cx="3604861" cy="1574302"/>
            </a:xfrm>
            <a:prstGeom prst="triangle">
              <a:avLst>
                <a:gd name="adj" fmla="val 88187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532405" y="3785833"/>
            <a:ext cx="2110358" cy="1334383"/>
            <a:chOff x="5532405" y="3785833"/>
            <a:chExt cx="2110358" cy="1334383"/>
          </a:xfrm>
        </p:grpSpPr>
        <p:grpSp>
          <p:nvGrpSpPr>
            <p:cNvPr id="105" name="Group 104"/>
            <p:cNvGrpSpPr/>
            <p:nvPr/>
          </p:nvGrpSpPr>
          <p:grpSpPr>
            <a:xfrm>
              <a:off x="6664309" y="3785833"/>
              <a:ext cx="954105" cy="421965"/>
              <a:chOff x="4056184" y="3671905"/>
              <a:chExt cx="774632" cy="562621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4056184" y="3671905"/>
                <a:ext cx="774632" cy="328347"/>
              </a:xfrm>
              <a:prstGeom prst="rect">
                <a:avLst/>
              </a:prstGeom>
              <a:noFill/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100834" y="3680528"/>
                <a:ext cx="7112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 smtClean="0">
                    <a:solidFill>
                      <a:prstClr val="black"/>
                    </a:solidFill>
                  </a:rPr>
                  <a:t>PrepPhrase</a:t>
                </a:r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6" name="Isosceles Triangle 105"/>
            <p:cNvSpPr/>
            <p:nvPr/>
          </p:nvSpPr>
          <p:spPr>
            <a:xfrm>
              <a:off x="5532405" y="4031334"/>
              <a:ext cx="2110358" cy="1088882"/>
            </a:xfrm>
            <a:prstGeom prst="triangle">
              <a:avLst>
                <a:gd name="adj" fmla="val 76090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398988" y="3756167"/>
            <a:ext cx="1265321" cy="286770"/>
            <a:chOff x="5398988" y="3756167"/>
            <a:chExt cx="1265321" cy="286770"/>
          </a:xfrm>
        </p:grpSpPr>
        <p:cxnSp>
          <p:nvCxnSpPr>
            <p:cNvPr id="110" name="Straight Arrow Connector 109"/>
            <p:cNvCxnSpPr>
              <a:stCxn id="107" idx="1"/>
            </p:cNvCxnSpPr>
            <p:nvPr/>
          </p:nvCxnSpPr>
          <p:spPr>
            <a:xfrm flipH="1">
              <a:off x="5398988" y="3908963"/>
              <a:ext cx="1265321" cy="1000"/>
            </a:xfrm>
            <a:prstGeom prst="straightConnector1">
              <a:avLst/>
            </a:prstGeom>
            <a:ln w="28575">
              <a:solidFill>
                <a:srgbClr val="0071E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5717535" y="3756167"/>
              <a:ext cx="290833" cy="2867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?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814250" y="1291089"/>
            <a:ext cx="1330008" cy="1867156"/>
            <a:chOff x="4814250" y="1291089"/>
            <a:chExt cx="1330008" cy="1867156"/>
          </a:xfrm>
        </p:grpSpPr>
        <p:sp>
          <p:nvSpPr>
            <p:cNvPr id="113" name="Rounded Rectangle 112"/>
            <p:cNvSpPr/>
            <p:nvPr/>
          </p:nvSpPr>
          <p:spPr>
            <a:xfrm>
              <a:off x="4814250" y="1291089"/>
              <a:ext cx="1330008" cy="518939"/>
            </a:xfrm>
            <a:prstGeom prst="roundRect">
              <a:avLst>
                <a:gd name="adj" fmla="val 39134"/>
              </a:avLst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solidFill>
                    <a:srgbClr val="0071E2"/>
                  </a:solidFill>
                </a:rPr>
                <a:t>Snip</a:t>
              </a:r>
              <a:endParaRPr lang="en-US" sz="1350" dirty="0">
                <a:solidFill>
                  <a:srgbClr val="0071E2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113" idx="2"/>
              <a:endCxn id="103" idx="0"/>
            </p:cNvCxnSpPr>
            <p:nvPr/>
          </p:nvCxnSpPr>
          <p:spPr>
            <a:xfrm flipH="1">
              <a:off x="4975246" y="1810028"/>
              <a:ext cx="504008" cy="13482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157293" y="3391266"/>
            <a:ext cx="1621287" cy="788518"/>
            <a:chOff x="7157293" y="3391266"/>
            <a:chExt cx="1621287" cy="7885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62638" y="3391266"/>
              <a:ext cx="915942" cy="415498"/>
              <a:chOff x="2414954" y="2889890"/>
              <a:chExt cx="1221256" cy="55399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2414954" y="2889890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442361" y="2889890"/>
                <a:ext cx="116644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prstClr val="black"/>
                    </a:solidFill>
                  </a:rPr>
                  <a:t>Prep</a:t>
                </a:r>
                <a:endParaRPr lang="en-US" sz="105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1050" dirty="0" smtClean="0">
                    <a:solidFill>
                      <a:prstClr val="black"/>
                    </a:solidFill>
                  </a:rPr>
                  <a:t>Relation</a:t>
                </a:r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>
              <a:stCxn id="121" idx="4"/>
              <a:endCxn id="83" idx="0"/>
            </p:cNvCxnSpPr>
            <p:nvPr/>
          </p:nvCxnSpPr>
          <p:spPr>
            <a:xfrm>
              <a:off x="8320609" y="3783681"/>
              <a:ext cx="3666" cy="39610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7927759" y="3756167"/>
              <a:ext cx="149407" cy="201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8" idx="0"/>
              <a:endCxn id="121" idx="2"/>
            </p:cNvCxnSpPr>
            <p:nvPr/>
          </p:nvCxnSpPr>
          <p:spPr>
            <a:xfrm flipV="1">
              <a:off x="7157293" y="3587474"/>
              <a:ext cx="705345" cy="20482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683588" y="3948952"/>
              <a:ext cx="4339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70AD47">
                      <a:lumMod val="75000"/>
                    </a:srgbClr>
                  </a:solidFill>
                </a:rPr>
                <a:t>on1</a:t>
              </a:r>
              <a:endParaRPr lang="en-US" sz="900" dirty="0">
                <a:solidFill>
                  <a:srgbClr val="70AD47">
                    <a:lumMod val="75000"/>
                  </a:srgb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160208" y="3209811"/>
            <a:ext cx="4484856" cy="1920503"/>
            <a:chOff x="3160208" y="3209811"/>
            <a:chExt cx="4484856" cy="1920503"/>
          </a:xfrm>
        </p:grpSpPr>
        <p:grpSp>
          <p:nvGrpSpPr>
            <p:cNvPr id="127" name="Group 126"/>
            <p:cNvGrpSpPr/>
            <p:nvPr/>
          </p:nvGrpSpPr>
          <p:grpSpPr>
            <a:xfrm>
              <a:off x="6272772" y="3209811"/>
              <a:ext cx="1347944" cy="421965"/>
              <a:chOff x="4056184" y="3671905"/>
              <a:chExt cx="774632" cy="562621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4056184" y="3671905"/>
                <a:ext cx="774632" cy="3283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100834" y="3680528"/>
                <a:ext cx="7112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err="1" smtClean="0">
                    <a:solidFill>
                      <a:prstClr val="black"/>
                    </a:solidFill>
                  </a:rPr>
                  <a:t>RefExprPrepPhrase</a:t>
                </a:r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8" name="Isosceles Triangle 127"/>
            <p:cNvSpPr/>
            <p:nvPr/>
          </p:nvSpPr>
          <p:spPr>
            <a:xfrm>
              <a:off x="3160208" y="3455312"/>
              <a:ext cx="4484856" cy="1675002"/>
            </a:xfrm>
            <a:prstGeom prst="triangle">
              <a:avLst>
                <a:gd name="adj" fmla="val 84600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014613" y="1927454"/>
            <a:ext cx="2305996" cy="1463812"/>
            <a:chOff x="6014613" y="1927454"/>
            <a:chExt cx="2305996" cy="1463812"/>
          </a:xfrm>
        </p:grpSpPr>
        <p:cxnSp>
          <p:nvCxnSpPr>
            <p:cNvPr id="132" name="Straight Arrow Connector 131"/>
            <p:cNvCxnSpPr>
              <a:stCxn id="137" idx="2"/>
              <a:endCxn id="21" idx="0"/>
            </p:cNvCxnSpPr>
            <p:nvPr/>
          </p:nvCxnSpPr>
          <p:spPr>
            <a:xfrm flipH="1">
              <a:off x="6014613" y="1927454"/>
              <a:ext cx="1679163" cy="10060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7" idx="4"/>
            </p:cNvCxnSpPr>
            <p:nvPr/>
          </p:nvCxnSpPr>
          <p:spPr>
            <a:xfrm>
              <a:off x="8151747" y="2123661"/>
              <a:ext cx="168862" cy="1267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7620716" y="1731246"/>
            <a:ext cx="989002" cy="1601695"/>
            <a:chOff x="6443536" y="2556807"/>
            <a:chExt cx="989002" cy="1601695"/>
          </a:xfrm>
        </p:grpSpPr>
        <p:grpSp>
          <p:nvGrpSpPr>
            <p:cNvPr id="135" name="Group 134"/>
            <p:cNvGrpSpPr/>
            <p:nvPr/>
          </p:nvGrpSpPr>
          <p:grpSpPr>
            <a:xfrm>
              <a:off x="6516596" y="2556807"/>
              <a:ext cx="915942" cy="415498"/>
              <a:chOff x="2414954" y="2889890"/>
              <a:chExt cx="1221256" cy="55399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14954" y="2889890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442361" y="2889890"/>
                <a:ext cx="116644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Reference</a:t>
                </a:r>
              </a:p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Descriptor</a:t>
                </a:r>
              </a:p>
            </p:txBody>
          </p:sp>
        </p:grpSp>
        <p:cxnSp>
          <p:nvCxnSpPr>
            <p:cNvPr id="136" name="Straight Arrow Connector 135"/>
            <p:cNvCxnSpPr>
              <a:stCxn id="129" idx="3"/>
            </p:cNvCxnSpPr>
            <p:nvPr/>
          </p:nvCxnSpPr>
          <p:spPr>
            <a:xfrm flipV="1">
              <a:off x="6443536" y="2942272"/>
              <a:ext cx="335330" cy="121623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6929159" y="516096"/>
            <a:ext cx="2164041" cy="1215150"/>
            <a:chOff x="6636611" y="2555583"/>
            <a:chExt cx="2164041" cy="1215150"/>
          </a:xfrm>
        </p:grpSpPr>
        <p:grpSp>
          <p:nvGrpSpPr>
            <p:cNvPr id="141" name="Group 140"/>
            <p:cNvGrpSpPr/>
            <p:nvPr/>
          </p:nvGrpSpPr>
          <p:grpSpPr>
            <a:xfrm>
              <a:off x="7056878" y="2864937"/>
              <a:ext cx="915942" cy="392415"/>
              <a:chOff x="2359162" y="2819538"/>
              <a:chExt cx="1221256" cy="52322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359162" y="2819538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383610" y="2904322"/>
                <a:ext cx="1166444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object</a:t>
                </a:r>
              </a:p>
            </p:txBody>
          </p:sp>
        </p:grpSp>
        <p:cxnSp>
          <p:nvCxnSpPr>
            <p:cNvPr id="142" name="Straight Arrow Connector 141"/>
            <p:cNvCxnSpPr>
              <a:endCxn id="153" idx="4"/>
            </p:cNvCxnSpPr>
            <p:nvPr/>
          </p:nvCxnSpPr>
          <p:spPr>
            <a:xfrm flipH="1" flipV="1">
              <a:off x="7514849" y="3257352"/>
              <a:ext cx="344350" cy="51338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714186" y="3389156"/>
              <a:ext cx="4604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block</a:t>
              </a: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 flipH="1">
              <a:off x="7065285" y="3160431"/>
              <a:ext cx="85975" cy="20546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8083493" y="3389072"/>
              <a:ext cx="7171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ED7D31">
                      <a:lumMod val="75000"/>
                    </a:srgbClr>
                  </a:solidFill>
                </a:rPr>
                <a:t>rectangle1</a:t>
              </a:r>
              <a:endParaRPr lang="en-US" sz="900" dirty="0">
                <a:solidFill>
                  <a:srgbClr val="ED7D31">
                    <a:lumMod val="75000"/>
                  </a:srgbClr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53" idx="6"/>
              <a:endCxn id="145" idx="0"/>
            </p:cNvCxnSpPr>
            <p:nvPr/>
          </p:nvCxnSpPr>
          <p:spPr>
            <a:xfrm>
              <a:off x="7972820" y="3061145"/>
              <a:ext cx="469253" cy="32792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7083012" y="3396019"/>
              <a:ext cx="5548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</a:rPr>
                <a:t>green1</a:t>
              </a: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7384295" y="3263163"/>
              <a:ext cx="1" cy="1328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514849" y="3412108"/>
              <a:ext cx="64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ED7D31">
                      <a:lumMod val="75000"/>
                    </a:srgbClr>
                  </a:solidFill>
                </a:rPr>
                <a:t>medium1</a:t>
              </a:r>
              <a:endParaRPr lang="en-US" sz="900" dirty="0">
                <a:solidFill>
                  <a:srgbClr val="ED7D31">
                    <a:lumMod val="75000"/>
                  </a:srgbClr>
                </a:solidFill>
              </a:endParaRPr>
            </a:p>
          </p:txBody>
        </p:sp>
        <p:cxnSp>
          <p:nvCxnSpPr>
            <p:cNvPr id="150" name="Straight Arrow Connector 149"/>
            <p:cNvCxnSpPr>
              <a:stCxn id="153" idx="5"/>
              <a:endCxn id="149" idx="0"/>
            </p:cNvCxnSpPr>
            <p:nvPr/>
          </p:nvCxnSpPr>
          <p:spPr>
            <a:xfrm>
              <a:off x="7838683" y="3199884"/>
              <a:ext cx="870" cy="21222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636611" y="2555583"/>
              <a:ext cx="1437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ED7D31">
                      <a:lumMod val="75000"/>
                    </a:srgbClr>
                  </a:solidFill>
                  <a:cs typeface="Courier New" panose="02070309020205020404" pitchFamily="49" charset="0"/>
                </a:rPr>
                <a:t>medium-green-block1</a:t>
              </a:r>
            </a:p>
          </p:txBody>
        </p:sp>
        <p:cxnSp>
          <p:nvCxnSpPr>
            <p:cNvPr id="152" name="Straight Arrow Connector 151"/>
            <p:cNvCxnSpPr>
              <a:stCxn id="153" idx="0"/>
              <a:endCxn id="151" idx="2"/>
            </p:cNvCxnSpPr>
            <p:nvPr/>
          </p:nvCxnSpPr>
          <p:spPr>
            <a:xfrm flipH="1" flipV="1">
              <a:off x="7355489" y="2786415"/>
              <a:ext cx="159360" cy="7852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2479136" y="1248262"/>
            <a:ext cx="5214640" cy="1513903"/>
            <a:chOff x="2568616" y="2137270"/>
            <a:chExt cx="5214640" cy="1513903"/>
          </a:xfrm>
        </p:grpSpPr>
        <p:grpSp>
          <p:nvGrpSpPr>
            <p:cNvPr id="161" name="Group 160"/>
            <p:cNvGrpSpPr/>
            <p:nvPr/>
          </p:nvGrpSpPr>
          <p:grpSpPr>
            <a:xfrm>
              <a:off x="4472610" y="2137270"/>
              <a:ext cx="915942" cy="392415"/>
              <a:chOff x="2001915" y="3109371"/>
              <a:chExt cx="1221256" cy="52322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001915" y="3109371"/>
                <a:ext cx="1221256" cy="52322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029303" y="3200104"/>
                <a:ext cx="1166444" cy="33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ActOnIt</a:t>
                </a:r>
              </a:p>
            </p:txBody>
          </p:sp>
        </p:grpSp>
        <p:cxnSp>
          <p:nvCxnSpPr>
            <p:cNvPr id="162" name="Straight Arrow Connector 161"/>
            <p:cNvCxnSpPr>
              <a:stCxn id="165" idx="6"/>
            </p:cNvCxnSpPr>
            <p:nvPr/>
          </p:nvCxnSpPr>
          <p:spPr>
            <a:xfrm>
              <a:off x="5388552" y="2333485"/>
              <a:ext cx="2394704" cy="48297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5" idx="2"/>
            </p:cNvCxnSpPr>
            <p:nvPr/>
          </p:nvCxnSpPr>
          <p:spPr>
            <a:xfrm flipH="1">
              <a:off x="2568616" y="2333478"/>
              <a:ext cx="1903994" cy="12261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8" idx="1"/>
              <a:endCxn id="165" idx="4"/>
            </p:cNvCxnSpPr>
            <p:nvPr/>
          </p:nvCxnSpPr>
          <p:spPr>
            <a:xfrm flipH="1" flipV="1">
              <a:off x="4930581" y="2529693"/>
              <a:ext cx="1417230" cy="11214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1793919" y="2496572"/>
            <a:ext cx="5851145" cy="2630593"/>
            <a:chOff x="2766195" y="3151781"/>
            <a:chExt cx="3604861" cy="1975384"/>
          </a:xfrm>
        </p:grpSpPr>
        <p:grpSp>
          <p:nvGrpSpPr>
            <p:cNvPr id="156" name="Group 155"/>
            <p:cNvGrpSpPr/>
            <p:nvPr/>
          </p:nvGrpSpPr>
          <p:grpSpPr>
            <a:xfrm>
              <a:off x="5516697" y="3151781"/>
              <a:ext cx="833804" cy="398882"/>
              <a:chOff x="4056184" y="3671905"/>
              <a:chExt cx="774632" cy="531843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056184" y="3671905"/>
                <a:ext cx="774632" cy="5318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100834" y="3680528"/>
                <a:ext cx="711200" cy="46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Transitive Command</a:t>
                </a:r>
              </a:p>
            </p:txBody>
          </p:sp>
        </p:grpSp>
        <p:sp>
          <p:nvSpPr>
            <p:cNvPr id="157" name="Isosceles Triangle 156"/>
            <p:cNvSpPr/>
            <p:nvPr/>
          </p:nvSpPr>
          <p:spPr>
            <a:xfrm>
              <a:off x="2766195" y="3552863"/>
              <a:ext cx="3604861" cy="1574302"/>
            </a:xfrm>
            <a:prstGeom prst="triangle">
              <a:avLst>
                <a:gd name="adj" fmla="val 88187"/>
              </a:avLst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72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Rosie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12329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 Soar agent for interactive task learning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8" y="2209801"/>
            <a:ext cx="2953351" cy="2454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09801"/>
            <a:ext cx="3352800" cy="2452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694" y="1676400"/>
            <a:ext cx="2077456" cy="3644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481900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Learns novel games [Kirk and Laird, ACS 2016]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4819005"/>
            <a:ext cx="311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Learns fetching and delivery tasks [</a:t>
            </a:r>
            <a:r>
              <a:rPr lang="en-US" dirty="0" smtClean="0"/>
              <a:t>Mininger and </a:t>
            </a:r>
            <a:r>
              <a:rPr lang="en-US" dirty="0"/>
              <a:t>Laird, ACS 2016]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4572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ROSie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5943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This is how we know if it understands.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5591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3900" y="365127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Approaches to ambiguity</a:t>
            </a:r>
            <a:endParaRPr lang="en-US" sz="40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3900" y="1371600"/>
            <a:ext cx="78867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approaches</a:t>
            </a:r>
          </a:p>
          <a:p>
            <a:pPr lvl="1"/>
            <a:r>
              <a:rPr lang="en-US" dirty="0" smtClean="0"/>
              <a:t>Parallel paths</a:t>
            </a:r>
          </a:p>
          <a:p>
            <a:pPr lvl="1"/>
            <a:r>
              <a:rPr lang="en-US" dirty="0" smtClean="0"/>
              <a:t>Global optimization</a:t>
            </a:r>
          </a:p>
          <a:p>
            <a:pPr lvl="1"/>
            <a:r>
              <a:rPr lang="en-US" dirty="0" smtClean="0"/>
              <a:t>Ranked list of possible parses</a:t>
            </a:r>
          </a:p>
          <a:p>
            <a:pPr lvl="1"/>
            <a:r>
              <a:rPr lang="en-US" dirty="0" smtClean="0"/>
              <a:t>Corpus statistics</a:t>
            </a:r>
          </a:p>
          <a:p>
            <a:r>
              <a:rPr lang="en-US" dirty="0" smtClean="0"/>
              <a:t>Can an incremental, single path system resolve ambiguities?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/>
              <a:t>Ambiguity </a:t>
            </a:r>
            <a:r>
              <a:rPr lang="en-US" sz="4000" b="1" dirty="0" smtClean="0"/>
              <a:t>resolution in Lucia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11305" y="1276538"/>
          <a:ext cx="7841876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864"/>
                <a:gridCol w="3550024"/>
                <a:gridCol w="2796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Resolutions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Lexical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sphere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green.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the pantry.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Phrasal construction</a:t>
                      </a:r>
                    </a:p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Multiple senses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 the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the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</a:t>
                      </a:r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box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Local repair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Grammatical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sphere</a:t>
                      </a:r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green.</a:t>
                      </a:r>
                    </a:p>
                    <a:p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en-US" i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i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sphere</a:t>
                      </a:r>
                      <a:r>
                        <a:rPr lang="en-US" i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Preference</a:t>
                      </a:r>
                      <a:r>
                        <a:rPr lang="en-US" baseline="0" dirty="0" smtClean="0">
                          <a:latin typeface="+mn-lt"/>
                        </a:rPr>
                        <a:t> for construction based on context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 up the green block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 the stove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Verb semantics,</a:t>
                      </a:r>
                      <a:r>
                        <a:rPr lang="en-US" baseline="0" dirty="0" smtClean="0">
                          <a:latin typeface="+mn-lt"/>
                        </a:rPr>
                        <a:t> l</a:t>
                      </a:r>
                      <a:r>
                        <a:rPr lang="en-US" dirty="0" smtClean="0">
                          <a:latin typeface="+mn-lt"/>
                        </a:rPr>
                        <a:t>ocal repair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 the green sphere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pantry.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Verb semantics,</a:t>
                      </a:r>
                      <a:r>
                        <a:rPr lang="en-US" baseline="0" dirty="0" smtClean="0">
                          <a:latin typeface="+mn-lt"/>
                        </a:rPr>
                        <a:t> no l</a:t>
                      </a:r>
                      <a:r>
                        <a:rPr lang="en-US" dirty="0" smtClean="0">
                          <a:latin typeface="+mn-lt"/>
                        </a:rPr>
                        <a:t>ocal repair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kitchen.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General prep phrase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down</a:t>
                      </a:r>
                      <a:r>
                        <a:rPr lang="en-US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hall.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Specific</a:t>
                      </a:r>
                      <a:r>
                        <a:rPr lang="en-US" baseline="0" dirty="0" smtClean="0">
                          <a:latin typeface="+mn-lt"/>
                        </a:rPr>
                        <a:t> prep phrase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Garden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horse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raced</a:t>
                      </a:r>
                      <a:r>
                        <a:rPr lang="en-US" i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past the barn fell.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Local repair fails</a:t>
                      </a:r>
                      <a:r>
                        <a:rPr lang="en-US" baseline="0" dirty="0" smtClean="0">
                          <a:latin typeface="+mn-lt"/>
                        </a:rPr>
                        <a:t> -&gt; garden path effect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517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Evaluating Lucia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Does it work?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130/200 sentences tested against gold standard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Some preliminary simulation tests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Needs more integrated tests with Rosie</a:t>
            </a:r>
          </a:p>
          <a:p>
            <a:r>
              <a:rPr lang="en-US" dirty="0" smtClean="0"/>
              <a:t>Does it scale?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 barriers found in 130 Rosie sentences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Needs testing with wider range of language</a:t>
            </a:r>
          </a:p>
          <a:p>
            <a:r>
              <a:rPr lang="en-US" dirty="0" smtClean="0"/>
              <a:t>Does it match human performance?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It gives correct results on those 130 sentences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It runs at about ½ human reading speed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Needs work to compare to detailed human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933450" y="1730375"/>
            <a:ext cx="7785100" cy="1335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Long-Term Memories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722437" y="3689350"/>
            <a:ext cx="6178550" cy="1271588"/>
          </a:xfrm>
          <a:prstGeom prst="round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0" rIns="83210" bIns="41605"/>
          <a:lstStyle/>
          <a:p>
            <a:pPr eaLnBrk="1" hangingPunct="1">
              <a:spcAft>
                <a:spcPts val="0"/>
              </a:spcAft>
              <a:defRPr/>
            </a:pPr>
            <a:endParaRPr lang="en-US" sz="6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Working Memory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6868" name="AutoShape 7"/>
          <p:cNvCxnSpPr>
            <a:cxnSpLocks noChangeShapeType="1"/>
          </p:cNvCxnSpPr>
          <p:nvPr/>
        </p:nvCxnSpPr>
        <p:spPr bwMode="auto">
          <a:xfrm flipV="1">
            <a:off x="1949450" y="2928938"/>
            <a:ext cx="0" cy="760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AutoShape 8"/>
          <p:cNvCxnSpPr>
            <a:cxnSpLocks noChangeShapeType="1"/>
          </p:cNvCxnSpPr>
          <p:nvPr/>
        </p:nvCxnSpPr>
        <p:spPr bwMode="auto">
          <a:xfrm flipV="1">
            <a:off x="2559050" y="2938463"/>
            <a:ext cx="0" cy="750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AutoShape 11"/>
          <p:cNvCxnSpPr>
            <a:cxnSpLocks noChangeShapeType="1"/>
          </p:cNvCxnSpPr>
          <p:nvPr/>
        </p:nvCxnSpPr>
        <p:spPr bwMode="auto">
          <a:xfrm>
            <a:off x="3041650" y="2928938"/>
            <a:ext cx="0" cy="766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1012825" y="2097088"/>
            <a:ext cx="2268537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Procedural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872" name="Line 20"/>
          <p:cNvSpPr>
            <a:spLocks noChangeAspect="1" noChangeShapeType="1"/>
          </p:cNvSpPr>
          <p:nvPr/>
        </p:nvSpPr>
        <p:spPr bwMode="auto">
          <a:xfrm>
            <a:off x="7181850" y="6380163"/>
            <a:ext cx="0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3000375" y="3125788"/>
            <a:ext cx="1066800" cy="47307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41605" rIns="8321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Decision Procedure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252537" y="2433638"/>
            <a:ext cx="1708150" cy="401637"/>
            <a:chOff x="1028443" y="2150102"/>
            <a:chExt cx="1707723" cy="400534"/>
          </a:xfrm>
        </p:grpSpPr>
        <p:sp>
          <p:nvSpPr>
            <p:cNvPr id="36955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0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56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57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6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58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59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0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1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2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3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875" name="Oval 32"/>
          <p:cNvSpPr>
            <a:spLocks noChangeAspect="1" noChangeArrowheads="1"/>
          </p:cNvSpPr>
          <p:nvPr/>
        </p:nvSpPr>
        <p:spPr bwMode="auto">
          <a:xfrm>
            <a:off x="4367212" y="4467225"/>
            <a:ext cx="136525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6" name="Oval 33"/>
          <p:cNvSpPr>
            <a:spLocks noChangeAspect="1" noChangeArrowheads="1"/>
          </p:cNvSpPr>
          <p:nvPr/>
        </p:nvSpPr>
        <p:spPr bwMode="auto">
          <a:xfrm>
            <a:off x="4727575" y="4164013"/>
            <a:ext cx="139700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7" name="Oval 34"/>
          <p:cNvSpPr>
            <a:spLocks noChangeAspect="1" noChangeArrowheads="1"/>
          </p:cNvSpPr>
          <p:nvPr/>
        </p:nvSpPr>
        <p:spPr bwMode="auto">
          <a:xfrm>
            <a:off x="4543425" y="4322763"/>
            <a:ext cx="13652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8" name="Oval 35"/>
          <p:cNvSpPr>
            <a:spLocks noChangeAspect="1" noChangeArrowheads="1"/>
          </p:cNvSpPr>
          <p:nvPr/>
        </p:nvSpPr>
        <p:spPr bwMode="auto">
          <a:xfrm>
            <a:off x="4910137" y="4322763"/>
            <a:ext cx="1428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9" name="Oval 36"/>
          <p:cNvSpPr>
            <a:spLocks noChangeAspect="1" noChangeArrowheads="1"/>
          </p:cNvSpPr>
          <p:nvPr/>
        </p:nvSpPr>
        <p:spPr bwMode="auto">
          <a:xfrm>
            <a:off x="4681537" y="4467225"/>
            <a:ext cx="138113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0" name="Line 37"/>
          <p:cNvSpPr>
            <a:spLocks noChangeAspect="1" noChangeShapeType="1"/>
          </p:cNvSpPr>
          <p:nvPr/>
        </p:nvSpPr>
        <p:spPr bwMode="auto">
          <a:xfrm flipH="1">
            <a:off x="4657725" y="4259263"/>
            <a:ext cx="87312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38"/>
          <p:cNvSpPr>
            <a:spLocks noChangeAspect="1" noChangeShapeType="1"/>
          </p:cNvSpPr>
          <p:nvPr/>
        </p:nvSpPr>
        <p:spPr bwMode="auto">
          <a:xfrm flipH="1">
            <a:off x="4473575" y="4408488"/>
            <a:ext cx="85725" cy="68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39"/>
          <p:cNvSpPr>
            <a:spLocks noChangeAspect="1" noChangeShapeType="1"/>
          </p:cNvSpPr>
          <p:nvPr/>
        </p:nvSpPr>
        <p:spPr bwMode="auto">
          <a:xfrm>
            <a:off x="4645025" y="4424363"/>
            <a:ext cx="66675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40"/>
          <p:cNvSpPr>
            <a:spLocks noChangeAspect="1" noChangeShapeType="1"/>
          </p:cNvSpPr>
          <p:nvPr/>
        </p:nvSpPr>
        <p:spPr bwMode="auto">
          <a:xfrm>
            <a:off x="4849812" y="4251325"/>
            <a:ext cx="889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Oval 41"/>
          <p:cNvSpPr>
            <a:spLocks noChangeAspect="1" noChangeArrowheads="1"/>
          </p:cNvSpPr>
          <p:nvPr/>
        </p:nvSpPr>
        <p:spPr bwMode="auto">
          <a:xfrm>
            <a:off x="5057775" y="4467225"/>
            <a:ext cx="138112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5" name="Line 42"/>
          <p:cNvSpPr>
            <a:spLocks noChangeAspect="1" noChangeShapeType="1"/>
          </p:cNvSpPr>
          <p:nvPr/>
        </p:nvSpPr>
        <p:spPr bwMode="auto">
          <a:xfrm>
            <a:off x="5019675" y="4416425"/>
            <a:ext cx="74612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Oval 43"/>
          <p:cNvSpPr>
            <a:spLocks noChangeAspect="1" noChangeArrowheads="1"/>
          </p:cNvSpPr>
          <p:nvPr/>
        </p:nvSpPr>
        <p:spPr bwMode="auto">
          <a:xfrm>
            <a:off x="5226050" y="4629150"/>
            <a:ext cx="139700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7" name="Line 44"/>
          <p:cNvSpPr>
            <a:spLocks noChangeAspect="1" noChangeShapeType="1"/>
          </p:cNvSpPr>
          <p:nvPr/>
        </p:nvSpPr>
        <p:spPr bwMode="auto">
          <a:xfrm>
            <a:off x="5126037" y="4521200"/>
            <a:ext cx="163513" cy="163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2128837" y="3148013"/>
            <a:ext cx="854075" cy="227012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Chunking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2066925" y="4808538"/>
            <a:ext cx="555625" cy="1381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878637" y="4814888"/>
            <a:ext cx="558800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852487" y="3136900"/>
            <a:ext cx="1270000" cy="41592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Reinforcement</a:t>
            </a: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7" name="AutoShape 81"/>
          <p:cNvSpPr>
            <a:spLocks noChangeAspect="1" noChangeArrowheads="1"/>
          </p:cNvSpPr>
          <p:nvPr/>
        </p:nvSpPr>
        <p:spPr bwMode="auto">
          <a:xfrm>
            <a:off x="6540500" y="6235700"/>
            <a:ext cx="1308100" cy="29686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Action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893" name="Line 82"/>
          <p:cNvSpPr>
            <a:spLocks noChangeShapeType="1"/>
          </p:cNvSpPr>
          <p:nvPr/>
        </p:nvSpPr>
        <p:spPr bwMode="auto">
          <a:xfrm flipH="1">
            <a:off x="7181850" y="496093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94" name="AutoShape 85"/>
          <p:cNvCxnSpPr>
            <a:cxnSpLocks noChangeShapeType="1"/>
          </p:cNvCxnSpPr>
          <p:nvPr/>
        </p:nvCxnSpPr>
        <p:spPr bwMode="auto">
          <a:xfrm>
            <a:off x="2320925" y="5934075"/>
            <a:ext cx="0" cy="341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781425" y="2097088"/>
            <a:ext cx="2227262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Semantic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896" name="Line 64"/>
          <p:cNvSpPr>
            <a:spLocks noChangeAspect="1" noChangeShapeType="1"/>
          </p:cNvSpPr>
          <p:nvPr/>
        </p:nvSpPr>
        <p:spPr bwMode="auto">
          <a:xfrm>
            <a:off x="4811712" y="2932113"/>
            <a:ext cx="9525" cy="757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97" name="Group 4"/>
          <p:cNvGrpSpPr>
            <a:grpSpLocks/>
          </p:cNvGrpSpPr>
          <p:nvPr/>
        </p:nvGrpSpPr>
        <p:grpSpPr bwMode="auto">
          <a:xfrm>
            <a:off x="3941762" y="2452688"/>
            <a:ext cx="1571625" cy="427037"/>
            <a:chOff x="3718137" y="2168906"/>
            <a:chExt cx="1572079" cy="426860"/>
          </a:xfrm>
        </p:grpSpPr>
        <p:sp>
          <p:nvSpPr>
            <p:cNvPr id="36937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38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39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40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41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42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47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48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49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50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51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8" name="Line 77"/>
          <p:cNvSpPr>
            <a:spLocks noChangeAspect="1" noChangeShapeType="1"/>
          </p:cNvSpPr>
          <p:nvPr/>
        </p:nvSpPr>
        <p:spPr bwMode="auto">
          <a:xfrm flipH="1" flipV="1">
            <a:off x="5118100" y="2924175"/>
            <a:ext cx="3175" cy="76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657725" y="3695700"/>
            <a:ext cx="555625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6900" name="AutoShape 9"/>
          <p:cNvCxnSpPr>
            <a:cxnSpLocks noChangeShapeType="1"/>
          </p:cNvCxnSpPr>
          <p:nvPr/>
        </p:nvCxnSpPr>
        <p:spPr bwMode="auto">
          <a:xfrm flipH="1" flipV="1">
            <a:off x="7602537" y="2932113"/>
            <a:ext cx="6350" cy="7572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10"/>
          <p:cNvCxnSpPr>
            <a:cxnSpLocks noChangeShapeType="1"/>
          </p:cNvCxnSpPr>
          <p:nvPr/>
        </p:nvCxnSpPr>
        <p:spPr bwMode="auto">
          <a:xfrm>
            <a:off x="6958012" y="2925763"/>
            <a:ext cx="1588" cy="763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386512" y="2097088"/>
            <a:ext cx="2225675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  <a:endParaRPr lang="en-US" sz="40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903" name="AutoShape 49"/>
          <p:cNvSpPr>
            <a:spLocks noChangeAspect="1" noChangeArrowheads="1"/>
          </p:cNvSpPr>
          <p:nvPr/>
        </p:nvSpPr>
        <p:spPr bwMode="auto">
          <a:xfrm>
            <a:off x="7408862" y="2671763"/>
            <a:ext cx="566738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04" name="AutoShape 50"/>
          <p:cNvSpPr>
            <a:spLocks noChangeAspect="1" noChangeArrowheads="1"/>
          </p:cNvSpPr>
          <p:nvPr/>
        </p:nvSpPr>
        <p:spPr bwMode="auto">
          <a:xfrm>
            <a:off x="7335837" y="2627313"/>
            <a:ext cx="565150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05" name="AutoShape 51"/>
          <p:cNvSpPr>
            <a:spLocks noChangeAspect="1" noChangeArrowheads="1"/>
          </p:cNvSpPr>
          <p:nvPr/>
        </p:nvSpPr>
        <p:spPr bwMode="auto">
          <a:xfrm>
            <a:off x="7265987" y="2581275"/>
            <a:ext cx="565150" cy="195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06" name="AutoShape 52"/>
          <p:cNvSpPr>
            <a:spLocks noChangeAspect="1" noChangeArrowheads="1"/>
          </p:cNvSpPr>
          <p:nvPr/>
        </p:nvSpPr>
        <p:spPr bwMode="auto">
          <a:xfrm>
            <a:off x="7186612" y="2533650"/>
            <a:ext cx="571500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07" name="AutoShape 53"/>
          <p:cNvSpPr>
            <a:spLocks noChangeAspect="1" noChangeArrowheads="1"/>
          </p:cNvSpPr>
          <p:nvPr/>
        </p:nvSpPr>
        <p:spPr bwMode="auto">
          <a:xfrm>
            <a:off x="7118350" y="2489200"/>
            <a:ext cx="561975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08" name="AutoShape 54"/>
          <p:cNvSpPr>
            <a:spLocks noChangeAspect="1" noChangeArrowheads="1"/>
          </p:cNvSpPr>
          <p:nvPr/>
        </p:nvSpPr>
        <p:spPr bwMode="auto">
          <a:xfrm>
            <a:off x="7046912" y="2444750"/>
            <a:ext cx="561975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705600" y="3689350"/>
            <a:ext cx="560387" cy="141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7173912" y="3136900"/>
            <a:ext cx="876300" cy="433388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21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E8A2EF6-16B5-406E-BA66-E6B61D6BE082}" type="slidenum">
              <a:rPr lang="en-US" altLang="en-US" sz="1200" b="0" smtClean="0">
                <a:solidFill>
                  <a:srgbClr val="000000"/>
                </a:solidFill>
                <a:latin typeface="+mn-lt"/>
              </a:rPr>
              <a:pPr>
                <a:defRPr/>
              </a:pPr>
              <a:t>23</a:t>
            </a:fld>
            <a:endParaRPr lang="en-US" altLang="en-US" sz="1200" b="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36912" name="AutoShape 85"/>
          <p:cNvCxnSpPr>
            <a:cxnSpLocks noChangeShapeType="1"/>
            <a:stCxn id="80976" idx="2"/>
          </p:cNvCxnSpPr>
          <p:nvPr/>
        </p:nvCxnSpPr>
        <p:spPr bwMode="auto">
          <a:xfrm flipH="1">
            <a:off x="2320925" y="6532563"/>
            <a:ext cx="0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1949450" y="5097463"/>
            <a:ext cx="5881687" cy="83026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Visual Buffer</a:t>
            </a:r>
          </a:p>
        </p:txBody>
      </p:sp>
      <p:cxnSp>
        <p:nvCxnSpPr>
          <p:cNvPr id="36914" name="AutoShape 85"/>
          <p:cNvCxnSpPr>
            <a:cxnSpLocks noChangeShapeType="1"/>
          </p:cNvCxnSpPr>
          <p:nvPr/>
        </p:nvCxnSpPr>
        <p:spPr bwMode="auto">
          <a:xfrm>
            <a:off x="2344737" y="4949825"/>
            <a:ext cx="0" cy="155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5" name="Line 82"/>
          <p:cNvSpPr>
            <a:spLocks noChangeShapeType="1"/>
          </p:cNvSpPr>
          <p:nvPr/>
        </p:nvSpPr>
        <p:spPr bwMode="auto">
          <a:xfrm flipH="1">
            <a:off x="7186612" y="5449888"/>
            <a:ext cx="7938" cy="782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722437" y="6235700"/>
            <a:ext cx="1198563" cy="296863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Perception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84187" y="6275388"/>
            <a:ext cx="1184275" cy="506412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1235075" y="6384925"/>
            <a:ext cx="220662" cy="30003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31825" y="6386513"/>
            <a:ext cx="220662" cy="30003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 rot="5400000">
            <a:off x="966787" y="6454775"/>
            <a:ext cx="146050" cy="298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36921" name="Group 10"/>
          <p:cNvGrpSpPr>
            <a:grpSpLocks/>
          </p:cNvGrpSpPr>
          <p:nvPr/>
        </p:nvGrpSpPr>
        <p:grpSpPr bwMode="auto">
          <a:xfrm>
            <a:off x="2087562" y="5164138"/>
            <a:ext cx="1587500" cy="695325"/>
            <a:chOff x="1864133" y="4880281"/>
            <a:chExt cx="1586693" cy="695133"/>
          </a:xfrm>
        </p:grpSpPr>
        <p:sp>
          <p:nvSpPr>
            <p:cNvPr id="8" name="Rectangle 7"/>
            <p:cNvSpPr/>
            <p:nvPr/>
          </p:nvSpPr>
          <p:spPr>
            <a:xfrm>
              <a:off x="1864133" y="4880281"/>
              <a:ext cx="1586693" cy="695133"/>
            </a:xfrm>
            <a:prstGeom prst="rect">
              <a:avLst/>
            </a:prstGeom>
            <a:solidFill>
              <a:srgbClr val="BAE3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Flowchart: Data 105"/>
            <p:cNvSpPr/>
            <p:nvPr/>
          </p:nvSpPr>
          <p:spPr>
            <a:xfrm>
              <a:off x="1979962" y="5005658"/>
              <a:ext cx="1185259" cy="504686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7" name="Cube 106"/>
            <p:cNvSpPr/>
            <p:nvPr/>
          </p:nvSpPr>
          <p:spPr>
            <a:xfrm>
              <a:off x="2732055" y="5113579"/>
              <a:ext cx="220550" cy="301542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8" name="Cube 107"/>
            <p:cNvSpPr/>
            <p:nvPr/>
          </p:nvSpPr>
          <p:spPr>
            <a:xfrm>
              <a:off x="2127524" y="5115166"/>
              <a:ext cx="222137" cy="301542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 rot="5400000">
              <a:off x="2463886" y="5183444"/>
              <a:ext cx="146010" cy="298298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94" name="AutoShape 81"/>
          <p:cNvSpPr>
            <a:spLocks noChangeAspect="1" noChangeArrowheads="1"/>
          </p:cNvSpPr>
          <p:nvPr/>
        </p:nvSpPr>
        <p:spPr bwMode="auto">
          <a:xfrm>
            <a:off x="6540500" y="5160963"/>
            <a:ext cx="1271587" cy="28892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controllers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6923" name="TextBox 2"/>
          <p:cNvSpPr txBox="1">
            <a:spLocks noChangeArrowheads="1"/>
          </p:cNvSpPr>
          <p:nvPr/>
        </p:nvSpPr>
        <p:spPr bwMode="auto">
          <a:xfrm>
            <a:off x="7608887" y="1284288"/>
            <a:ext cx="1230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Soar</a:t>
            </a:r>
          </a:p>
        </p:txBody>
      </p: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484187" y="449263"/>
            <a:ext cx="2897188" cy="1651000"/>
            <a:chOff x="2958270" y="161738"/>
            <a:chExt cx="2896429" cy="1651187"/>
          </a:xfrm>
        </p:grpSpPr>
        <p:cxnSp>
          <p:nvCxnSpPr>
            <p:cNvPr id="36930" name="Straight Arrow Connector 111"/>
            <p:cNvCxnSpPr>
              <a:cxnSpLocks noChangeShapeType="1"/>
            </p:cNvCxnSpPr>
            <p:nvPr/>
          </p:nvCxnSpPr>
          <p:spPr bwMode="auto">
            <a:xfrm flipH="1">
              <a:off x="4671219" y="815831"/>
              <a:ext cx="6314" cy="9970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31" name="TextBox 112"/>
            <p:cNvSpPr txBox="1">
              <a:spLocks noChangeArrowheads="1"/>
            </p:cNvSpPr>
            <p:nvPr/>
          </p:nvSpPr>
          <p:spPr bwMode="auto">
            <a:xfrm>
              <a:off x="2958270" y="161738"/>
              <a:ext cx="2896429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Linguistic processing knowledge written by hand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743325" y="-71438"/>
            <a:ext cx="2962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</a:rPr>
              <a:t>Next </a:t>
            </a:r>
            <a:r>
              <a:rPr lang="en-US" altLang="en-US" sz="2800" b="1" dirty="0" smtClean="0">
                <a:latin typeface="+mj-lt"/>
              </a:rPr>
              <a:t>Gen (2017?)</a:t>
            </a:r>
            <a:endParaRPr lang="en-US" altLang="en-US" sz="2800" b="1" dirty="0">
              <a:latin typeface="+mj-lt"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443287" y="457200"/>
            <a:ext cx="3435350" cy="1639888"/>
            <a:chOff x="3219060" y="457200"/>
            <a:chExt cx="3435740" cy="1639887"/>
          </a:xfrm>
        </p:grpSpPr>
        <p:cxnSp>
          <p:nvCxnSpPr>
            <p:cNvPr id="36928" name="Straight Arrow Connector 8"/>
            <p:cNvCxnSpPr>
              <a:cxnSpLocks noChangeShapeType="1"/>
              <a:stCxn id="36929" idx="2"/>
              <a:endCxn id="80961" idx="0"/>
            </p:cNvCxnSpPr>
            <p:nvPr/>
          </p:nvCxnSpPr>
          <p:spPr bwMode="auto">
            <a:xfrm flipH="1">
              <a:off x="4747202" y="1103531"/>
              <a:ext cx="189728" cy="993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29" name="Rectangle 24"/>
            <p:cNvSpPr>
              <a:spLocks noChangeArrowheads="1"/>
            </p:cNvSpPr>
            <p:nvPr/>
          </p:nvSpPr>
          <p:spPr bwMode="auto">
            <a:xfrm>
              <a:off x="3219060" y="457200"/>
              <a:ext cx="343574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Lexical and construction knowledge translated from ECG</a:t>
              </a:r>
            </a:p>
          </p:txBody>
        </p:sp>
      </p:grpSp>
      <p:sp>
        <p:nvSpPr>
          <p:cNvPr id="2" name="Left Arrow 1"/>
          <p:cNvSpPr>
            <a:spLocks noChangeArrowheads="1"/>
          </p:cNvSpPr>
          <p:nvPr/>
        </p:nvSpPr>
        <p:spPr bwMode="auto">
          <a:xfrm>
            <a:off x="3348037" y="2433638"/>
            <a:ext cx="363538" cy="238125"/>
          </a:xfrm>
          <a:prstGeom prst="leftArrow">
            <a:avLst>
              <a:gd name="adj1" fmla="val 50000"/>
              <a:gd name="adj2" fmla="val 5010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80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933450" y="1730375"/>
            <a:ext cx="7785100" cy="1335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Long-Term Memories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722437" y="3689350"/>
            <a:ext cx="6178550" cy="1271588"/>
          </a:xfrm>
          <a:prstGeom prst="round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0" rIns="83210" bIns="41605"/>
          <a:lstStyle/>
          <a:p>
            <a:pPr eaLnBrk="1" hangingPunct="1">
              <a:spcAft>
                <a:spcPts val="0"/>
              </a:spcAft>
              <a:defRPr/>
            </a:pPr>
            <a:endParaRPr lang="en-US" sz="6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Working Memory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8916" name="AutoShape 7"/>
          <p:cNvCxnSpPr>
            <a:cxnSpLocks noChangeShapeType="1"/>
          </p:cNvCxnSpPr>
          <p:nvPr/>
        </p:nvCxnSpPr>
        <p:spPr bwMode="auto">
          <a:xfrm flipV="1">
            <a:off x="1949450" y="2928938"/>
            <a:ext cx="0" cy="760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7" name="AutoShape 8"/>
          <p:cNvCxnSpPr>
            <a:cxnSpLocks noChangeShapeType="1"/>
          </p:cNvCxnSpPr>
          <p:nvPr/>
        </p:nvCxnSpPr>
        <p:spPr bwMode="auto">
          <a:xfrm flipV="1">
            <a:off x="2559050" y="2938463"/>
            <a:ext cx="0" cy="750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AutoShape 11"/>
          <p:cNvCxnSpPr>
            <a:cxnSpLocks noChangeShapeType="1"/>
          </p:cNvCxnSpPr>
          <p:nvPr/>
        </p:nvCxnSpPr>
        <p:spPr bwMode="auto">
          <a:xfrm>
            <a:off x="3041650" y="2928938"/>
            <a:ext cx="0" cy="766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1012825" y="2097088"/>
            <a:ext cx="2268537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Procedural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920" name="Line 20"/>
          <p:cNvSpPr>
            <a:spLocks noChangeAspect="1" noChangeShapeType="1"/>
          </p:cNvSpPr>
          <p:nvPr/>
        </p:nvSpPr>
        <p:spPr bwMode="auto">
          <a:xfrm>
            <a:off x="7181850" y="6380163"/>
            <a:ext cx="0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3000375" y="3125788"/>
            <a:ext cx="1066800" cy="47307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41605" rIns="8321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Decision Procedure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pSp>
        <p:nvGrpSpPr>
          <p:cNvPr id="38922" name="Group 2"/>
          <p:cNvGrpSpPr>
            <a:grpSpLocks/>
          </p:cNvGrpSpPr>
          <p:nvPr/>
        </p:nvGrpSpPr>
        <p:grpSpPr bwMode="auto">
          <a:xfrm>
            <a:off x="1252537" y="2433638"/>
            <a:ext cx="1708150" cy="401637"/>
            <a:chOff x="1028443" y="2150102"/>
            <a:chExt cx="1707723" cy="400534"/>
          </a:xfrm>
        </p:grpSpPr>
        <p:sp>
          <p:nvSpPr>
            <p:cNvPr id="39005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0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06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07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6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08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09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10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11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12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13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923" name="Oval 32"/>
          <p:cNvSpPr>
            <a:spLocks noChangeAspect="1" noChangeArrowheads="1"/>
          </p:cNvSpPr>
          <p:nvPr/>
        </p:nvSpPr>
        <p:spPr bwMode="auto">
          <a:xfrm>
            <a:off x="4367212" y="4467225"/>
            <a:ext cx="136525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4" name="Oval 33"/>
          <p:cNvSpPr>
            <a:spLocks noChangeAspect="1" noChangeArrowheads="1"/>
          </p:cNvSpPr>
          <p:nvPr/>
        </p:nvSpPr>
        <p:spPr bwMode="auto">
          <a:xfrm>
            <a:off x="4727575" y="4164013"/>
            <a:ext cx="139700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5" name="Oval 34"/>
          <p:cNvSpPr>
            <a:spLocks noChangeAspect="1" noChangeArrowheads="1"/>
          </p:cNvSpPr>
          <p:nvPr/>
        </p:nvSpPr>
        <p:spPr bwMode="auto">
          <a:xfrm>
            <a:off x="4543425" y="4322763"/>
            <a:ext cx="13652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6" name="Oval 35"/>
          <p:cNvSpPr>
            <a:spLocks noChangeAspect="1" noChangeArrowheads="1"/>
          </p:cNvSpPr>
          <p:nvPr/>
        </p:nvSpPr>
        <p:spPr bwMode="auto">
          <a:xfrm>
            <a:off x="4910137" y="4322763"/>
            <a:ext cx="1428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7" name="Oval 36"/>
          <p:cNvSpPr>
            <a:spLocks noChangeAspect="1" noChangeArrowheads="1"/>
          </p:cNvSpPr>
          <p:nvPr/>
        </p:nvSpPr>
        <p:spPr bwMode="auto">
          <a:xfrm>
            <a:off x="4681537" y="4467225"/>
            <a:ext cx="138113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8" name="Line 37"/>
          <p:cNvSpPr>
            <a:spLocks noChangeAspect="1" noChangeShapeType="1"/>
          </p:cNvSpPr>
          <p:nvPr/>
        </p:nvSpPr>
        <p:spPr bwMode="auto">
          <a:xfrm flipH="1">
            <a:off x="4657725" y="4259263"/>
            <a:ext cx="87312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38"/>
          <p:cNvSpPr>
            <a:spLocks noChangeAspect="1" noChangeShapeType="1"/>
          </p:cNvSpPr>
          <p:nvPr/>
        </p:nvSpPr>
        <p:spPr bwMode="auto">
          <a:xfrm flipH="1">
            <a:off x="4473575" y="4408488"/>
            <a:ext cx="85725" cy="68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39"/>
          <p:cNvSpPr>
            <a:spLocks noChangeAspect="1" noChangeShapeType="1"/>
          </p:cNvSpPr>
          <p:nvPr/>
        </p:nvSpPr>
        <p:spPr bwMode="auto">
          <a:xfrm>
            <a:off x="4645025" y="4424363"/>
            <a:ext cx="66675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40"/>
          <p:cNvSpPr>
            <a:spLocks noChangeAspect="1" noChangeShapeType="1"/>
          </p:cNvSpPr>
          <p:nvPr/>
        </p:nvSpPr>
        <p:spPr bwMode="auto">
          <a:xfrm>
            <a:off x="4849812" y="4251325"/>
            <a:ext cx="889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Oval 41"/>
          <p:cNvSpPr>
            <a:spLocks noChangeAspect="1" noChangeArrowheads="1"/>
          </p:cNvSpPr>
          <p:nvPr/>
        </p:nvSpPr>
        <p:spPr bwMode="auto">
          <a:xfrm>
            <a:off x="5057775" y="4467225"/>
            <a:ext cx="138112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33" name="Line 42"/>
          <p:cNvSpPr>
            <a:spLocks noChangeAspect="1" noChangeShapeType="1"/>
          </p:cNvSpPr>
          <p:nvPr/>
        </p:nvSpPr>
        <p:spPr bwMode="auto">
          <a:xfrm>
            <a:off x="5019675" y="4416425"/>
            <a:ext cx="74612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Oval 43"/>
          <p:cNvSpPr>
            <a:spLocks noChangeAspect="1" noChangeArrowheads="1"/>
          </p:cNvSpPr>
          <p:nvPr/>
        </p:nvSpPr>
        <p:spPr bwMode="auto">
          <a:xfrm>
            <a:off x="5226050" y="4629150"/>
            <a:ext cx="139700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35" name="Line 44"/>
          <p:cNvSpPr>
            <a:spLocks noChangeAspect="1" noChangeShapeType="1"/>
          </p:cNvSpPr>
          <p:nvPr/>
        </p:nvSpPr>
        <p:spPr bwMode="auto">
          <a:xfrm>
            <a:off x="5126037" y="4521200"/>
            <a:ext cx="163513" cy="163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2128837" y="3148013"/>
            <a:ext cx="854075" cy="227012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Chunking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2066925" y="4808538"/>
            <a:ext cx="555625" cy="1381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878637" y="4814888"/>
            <a:ext cx="558800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852487" y="3136900"/>
            <a:ext cx="1270000" cy="41592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Reinforcement</a:t>
            </a: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7" name="AutoShape 81"/>
          <p:cNvSpPr>
            <a:spLocks noChangeAspect="1" noChangeArrowheads="1"/>
          </p:cNvSpPr>
          <p:nvPr/>
        </p:nvSpPr>
        <p:spPr bwMode="auto">
          <a:xfrm>
            <a:off x="6540500" y="6235700"/>
            <a:ext cx="1308100" cy="29686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Action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941" name="Line 82"/>
          <p:cNvSpPr>
            <a:spLocks noChangeShapeType="1"/>
          </p:cNvSpPr>
          <p:nvPr/>
        </p:nvSpPr>
        <p:spPr bwMode="auto">
          <a:xfrm flipH="1">
            <a:off x="7181850" y="496093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42" name="AutoShape 85"/>
          <p:cNvCxnSpPr>
            <a:cxnSpLocks noChangeShapeType="1"/>
          </p:cNvCxnSpPr>
          <p:nvPr/>
        </p:nvCxnSpPr>
        <p:spPr bwMode="auto">
          <a:xfrm>
            <a:off x="2320925" y="5934075"/>
            <a:ext cx="0" cy="341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781425" y="2097088"/>
            <a:ext cx="2227262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Semantic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944" name="Line 64"/>
          <p:cNvSpPr>
            <a:spLocks noChangeAspect="1" noChangeShapeType="1"/>
          </p:cNvSpPr>
          <p:nvPr/>
        </p:nvSpPr>
        <p:spPr bwMode="auto">
          <a:xfrm>
            <a:off x="4811712" y="2932113"/>
            <a:ext cx="9525" cy="757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45" name="Group 4"/>
          <p:cNvGrpSpPr>
            <a:grpSpLocks/>
          </p:cNvGrpSpPr>
          <p:nvPr/>
        </p:nvGrpSpPr>
        <p:grpSpPr bwMode="auto">
          <a:xfrm>
            <a:off x="3941762" y="2452688"/>
            <a:ext cx="1571625" cy="427037"/>
            <a:chOff x="3718137" y="2168906"/>
            <a:chExt cx="1572079" cy="426860"/>
          </a:xfrm>
        </p:grpSpPr>
        <p:sp>
          <p:nvSpPr>
            <p:cNvPr id="38987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88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89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90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91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92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97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98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99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00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01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46" name="Line 77"/>
          <p:cNvSpPr>
            <a:spLocks noChangeAspect="1" noChangeShapeType="1"/>
          </p:cNvSpPr>
          <p:nvPr/>
        </p:nvSpPr>
        <p:spPr bwMode="auto">
          <a:xfrm flipH="1" flipV="1">
            <a:off x="5118100" y="2924175"/>
            <a:ext cx="3175" cy="76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657725" y="3695700"/>
            <a:ext cx="555625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984750" y="3136900"/>
            <a:ext cx="874712" cy="43338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Semantic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cxnSp>
        <p:nvCxnSpPr>
          <p:cNvPr id="38949" name="AutoShape 9"/>
          <p:cNvCxnSpPr>
            <a:cxnSpLocks noChangeShapeType="1"/>
          </p:cNvCxnSpPr>
          <p:nvPr/>
        </p:nvCxnSpPr>
        <p:spPr bwMode="auto">
          <a:xfrm flipH="1" flipV="1">
            <a:off x="7602537" y="2932113"/>
            <a:ext cx="6350" cy="7572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10"/>
          <p:cNvCxnSpPr>
            <a:cxnSpLocks noChangeShapeType="1"/>
          </p:cNvCxnSpPr>
          <p:nvPr/>
        </p:nvCxnSpPr>
        <p:spPr bwMode="auto">
          <a:xfrm>
            <a:off x="6958012" y="2925763"/>
            <a:ext cx="1588" cy="763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386512" y="2097088"/>
            <a:ext cx="2225675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  <a:endParaRPr lang="en-US" sz="40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952" name="AutoShape 49"/>
          <p:cNvSpPr>
            <a:spLocks noChangeAspect="1" noChangeArrowheads="1"/>
          </p:cNvSpPr>
          <p:nvPr/>
        </p:nvSpPr>
        <p:spPr bwMode="auto">
          <a:xfrm>
            <a:off x="7408862" y="2671763"/>
            <a:ext cx="566738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3" name="AutoShape 50"/>
          <p:cNvSpPr>
            <a:spLocks noChangeAspect="1" noChangeArrowheads="1"/>
          </p:cNvSpPr>
          <p:nvPr/>
        </p:nvSpPr>
        <p:spPr bwMode="auto">
          <a:xfrm>
            <a:off x="7335837" y="2627313"/>
            <a:ext cx="565150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4" name="AutoShape 51"/>
          <p:cNvSpPr>
            <a:spLocks noChangeAspect="1" noChangeArrowheads="1"/>
          </p:cNvSpPr>
          <p:nvPr/>
        </p:nvSpPr>
        <p:spPr bwMode="auto">
          <a:xfrm>
            <a:off x="7265987" y="2581275"/>
            <a:ext cx="565150" cy="195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5" name="AutoShape 52"/>
          <p:cNvSpPr>
            <a:spLocks noChangeAspect="1" noChangeArrowheads="1"/>
          </p:cNvSpPr>
          <p:nvPr/>
        </p:nvSpPr>
        <p:spPr bwMode="auto">
          <a:xfrm>
            <a:off x="7186612" y="2533650"/>
            <a:ext cx="571500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6" name="AutoShape 53"/>
          <p:cNvSpPr>
            <a:spLocks noChangeAspect="1" noChangeArrowheads="1"/>
          </p:cNvSpPr>
          <p:nvPr/>
        </p:nvSpPr>
        <p:spPr bwMode="auto">
          <a:xfrm>
            <a:off x="7118350" y="2489200"/>
            <a:ext cx="561975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7" name="AutoShape 54"/>
          <p:cNvSpPr>
            <a:spLocks noChangeAspect="1" noChangeArrowheads="1"/>
          </p:cNvSpPr>
          <p:nvPr/>
        </p:nvSpPr>
        <p:spPr bwMode="auto">
          <a:xfrm>
            <a:off x="7046912" y="2444750"/>
            <a:ext cx="561975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705600" y="3689350"/>
            <a:ext cx="560387" cy="141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7173912" y="3136900"/>
            <a:ext cx="876300" cy="433388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21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14881EC-E20B-4989-A46A-B063A08B8C19}" type="slidenum">
              <a:rPr lang="en-US" altLang="en-US" sz="1200" b="0" smtClean="0">
                <a:solidFill>
                  <a:srgbClr val="000000"/>
                </a:solidFill>
                <a:latin typeface="+mn-lt"/>
              </a:rPr>
              <a:pPr>
                <a:defRPr/>
              </a:pPr>
              <a:t>24</a:t>
            </a:fld>
            <a:endParaRPr lang="en-US" altLang="en-US" sz="1200" b="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38961" name="AutoShape 85"/>
          <p:cNvCxnSpPr>
            <a:cxnSpLocks noChangeShapeType="1"/>
            <a:stCxn id="80976" idx="2"/>
          </p:cNvCxnSpPr>
          <p:nvPr/>
        </p:nvCxnSpPr>
        <p:spPr bwMode="auto">
          <a:xfrm flipH="1">
            <a:off x="2320925" y="6532563"/>
            <a:ext cx="0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1949450" y="5097463"/>
            <a:ext cx="5881687" cy="83026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Visual Buffer</a:t>
            </a:r>
          </a:p>
        </p:txBody>
      </p:sp>
      <p:cxnSp>
        <p:nvCxnSpPr>
          <p:cNvPr id="38963" name="AutoShape 85"/>
          <p:cNvCxnSpPr>
            <a:cxnSpLocks noChangeShapeType="1"/>
          </p:cNvCxnSpPr>
          <p:nvPr/>
        </p:nvCxnSpPr>
        <p:spPr bwMode="auto">
          <a:xfrm>
            <a:off x="2344737" y="4949825"/>
            <a:ext cx="0" cy="155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64" name="Line 82"/>
          <p:cNvSpPr>
            <a:spLocks noChangeShapeType="1"/>
          </p:cNvSpPr>
          <p:nvPr/>
        </p:nvSpPr>
        <p:spPr bwMode="auto">
          <a:xfrm flipH="1">
            <a:off x="7186612" y="5449888"/>
            <a:ext cx="7938" cy="782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722437" y="6235700"/>
            <a:ext cx="1198563" cy="296863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Perception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84187" y="6275388"/>
            <a:ext cx="1184275" cy="506412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1235075" y="6384925"/>
            <a:ext cx="220662" cy="30003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31825" y="6386513"/>
            <a:ext cx="220662" cy="30003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 rot="5400000">
            <a:off x="966787" y="6454775"/>
            <a:ext cx="146050" cy="298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38970" name="Group 10"/>
          <p:cNvGrpSpPr>
            <a:grpSpLocks/>
          </p:cNvGrpSpPr>
          <p:nvPr/>
        </p:nvGrpSpPr>
        <p:grpSpPr bwMode="auto">
          <a:xfrm>
            <a:off x="2087562" y="5164138"/>
            <a:ext cx="1587500" cy="695325"/>
            <a:chOff x="1864133" y="4880281"/>
            <a:chExt cx="1586693" cy="695133"/>
          </a:xfrm>
        </p:grpSpPr>
        <p:sp>
          <p:nvSpPr>
            <p:cNvPr id="8" name="Rectangle 7"/>
            <p:cNvSpPr/>
            <p:nvPr/>
          </p:nvSpPr>
          <p:spPr>
            <a:xfrm>
              <a:off x="1864133" y="4880281"/>
              <a:ext cx="1586693" cy="695133"/>
            </a:xfrm>
            <a:prstGeom prst="rect">
              <a:avLst/>
            </a:prstGeom>
            <a:solidFill>
              <a:srgbClr val="BAE3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Flowchart: Data 105"/>
            <p:cNvSpPr/>
            <p:nvPr/>
          </p:nvSpPr>
          <p:spPr>
            <a:xfrm>
              <a:off x="1979962" y="5005658"/>
              <a:ext cx="1185259" cy="504686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7" name="Cube 106"/>
            <p:cNvSpPr/>
            <p:nvPr/>
          </p:nvSpPr>
          <p:spPr>
            <a:xfrm>
              <a:off x="2732055" y="5113579"/>
              <a:ext cx="220550" cy="301542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8" name="Cube 107"/>
            <p:cNvSpPr/>
            <p:nvPr/>
          </p:nvSpPr>
          <p:spPr>
            <a:xfrm>
              <a:off x="2127524" y="5115166"/>
              <a:ext cx="222137" cy="301542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 rot="5400000">
              <a:off x="2463886" y="5183444"/>
              <a:ext cx="146010" cy="298298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94" name="AutoShape 81"/>
          <p:cNvSpPr>
            <a:spLocks noChangeAspect="1" noChangeArrowheads="1"/>
          </p:cNvSpPr>
          <p:nvPr/>
        </p:nvSpPr>
        <p:spPr bwMode="auto">
          <a:xfrm>
            <a:off x="6540500" y="5160963"/>
            <a:ext cx="1271587" cy="28892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controllers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8972" name="TextBox 2"/>
          <p:cNvSpPr txBox="1">
            <a:spLocks noChangeArrowheads="1"/>
          </p:cNvSpPr>
          <p:nvPr/>
        </p:nvSpPr>
        <p:spPr bwMode="auto">
          <a:xfrm>
            <a:off x="7608887" y="1284288"/>
            <a:ext cx="1230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Soar</a:t>
            </a:r>
          </a:p>
        </p:txBody>
      </p:sp>
      <p:grpSp>
        <p:nvGrpSpPr>
          <p:cNvPr id="38973" name="Group 109"/>
          <p:cNvGrpSpPr>
            <a:grpSpLocks/>
          </p:cNvGrpSpPr>
          <p:nvPr/>
        </p:nvGrpSpPr>
        <p:grpSpPr bwMode="auto">
          <a:xfrm>
            <a:off x="484187" y="449263"/>
            <a:ext cx="2897188" cy="1651000"/>
            <a:chOff x="2958270" y="161738"/>
            <a:chExt cx="2896429" cy="1651187"/>
          </a:xfrm>
        </p:grpSpPr>
        <p:cxnSp>
          <p:nvCxnSpPr>
            <p:cNvPr id="38980" name="Straight Arrow Connector 111"/>
            <p:cNvCxnSpPr>
              <a:cxnSpLocks noChangeShapeType="1"/>
            </p:cNvCxnSpPr>
            <p:nvPr/>
          </p:nvCxnSpPr>
          <p:spPr bwMode="auto">
            <a:xfrm flipH="1">
              <a:off x="4671219" y="815831"/>
              <a:ext cx="6314" cy="9970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81" name="TextBox 112"/>
            <p:cNvSpPr txBox="1">
              <a:spLocks noChangeArrowheads="1"/>
            </p:cNvSpPr>
            <p:nvPr/>
          </p:nvSpPr>
          <p:spPr bwMode="auto">
            <a:xfrm>
              <a:off x="2958270" y="161738"/>
              <a:ext cx="2896429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Linguistic processing knowledge written by hand</a:t>
              </a:r>
            </a:p>
          </p:txBody>
        </p:sp>
      </p:grpSp>
      <p:sp>
        <p:nvSpPr>
          <p:cNvPr id="38974" name="TextBox 113"/>
          <p:cNvSpPr txBox="1">
            <a:spLocks noChangeArrowheads="1"/>
          </p:cNvSpPr>
          <p:nvPr/>
        </p:nvSpPr>
        <p:spPr bwMode="auto">
          <a:xfrm>
            <a:off x="3576637" y="-71438"/>
            <a:ext cx="3128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</a:rPr>
              <a:t>Next Gen </a:t>
            </a:r>
            <a:r>
              <a:rPr lang="en-US" altLang="en-US" sz="2800" b="1" dirty="0" smtClean="0">
                <a:latin typeface="+mj-lt"/>
              </a:rPr>
              <a:t>II (2018?)</a:t>
            </a:r>
            <a:endParaRPr lang="en-US" altLang="en-US" sz="2800" b="1" dirty="0">
              <a:latin typeface="+mj-lt"/>
            </a:endParaRPr>
          </a:p>
        </p:txBody>
      </p:sp>
      <p:grpSp>
        <p:nvGrpSpPr>
          <p:cNvPr id="38975" name="Group 26"/>
          <p:cNvGrpSpPr>
            <a:grpSpLocks/>
          </p:cNvGrpSpPr>
          <p:nvPr/>
        </p:nvGrpSpPr>
        <p:grpSpPr bwMode="auto">
          <a:xfrm>
            <a:off x="3443287" y="457200"/>
            <a:ext cx="3435350" cy="1639888"/>
            <a:chOff x="3219060" y="457200"/>
            <a:chExt cx="3435740" cy="1639887"/>
          </a:xfrm>
        </p:grpSpPr>
        <p:cxnSp>
          <p:nvCxnSpPr>
            <p:cNvPr id="38978" name="Straight Arrow Connector 8"/>
            <p:cNvCxnSpPr>
              <a:cxnSpLocks noChangeShapeType="1"/>
              <a:stCxn id="38979" idx="2"/>
              <a:endCxn id="80961" idx="0"/>
            </p:cNvCxnSpPr>
            <p:nvPr/>
          </p:nvCxnSpPr>
          <p:spPr bwMode="auto">
            <a:xfrm flipH="1">
              <a:off x="4747202" y="1103531"/>
              <a:ext cx="189728" cy="993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79" name="Rectangle 24"/>
            <p:cNvSpPr>
              <a:spLocks noChangeArrowheads="1"/>
            </p:cNvSpPr>
            <p:nvPr/>
          </p:nvSpPr>
          <p:spPr bwMode="auto">
            <a:xfrm>
              <a:off x="3219060" y="457200"/>
              <a:ext cx="343574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Lexical and construction knowledge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learned…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38976" name="Left Arrow 1"/>
          <p:cNvSpPr>
            <a:spLocks noChangeArrowheads="1"/>
          </p:cNvSpPr>
          <p:nvPr/>
        </p:nvSpPr>
        <p:spPr bwMode="auto">
          <a:xfrm>
            <a:off x="3348037" y="2433638"/>
            <a:ext cx="363538" cy="238125"/>
          </a:xfrm>
          <a:prstGeom prst="leftArrow">
            <a:avLst>
              <a:gd name="adj1" fmla="val 50000"/>
              <a:gd name="adj2" fmla="val 5010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953" name="Left Arrow 100"/>
          <p:cNvSpPr>
            <a:spLocks noChangeArrowheads="1"/>
          </p:cNvSpPr>
          <p:nvPr/>
        </p:nvSpPr>
        <p:spPr bwMode="auto">
          <a:xfrm>
            <a:off x="5992812" y="3238500"/>
            <a:ext cx="1085850" cy="244475"/>
          </a:xfrm>
          <a:prstGeom prst="leftArrow">
            <a:avLst>
              <a:gd name="adj1" fmla="val 50000"/>
              <a:gd name="adj2" fmla="val 5009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71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80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0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82" grpId="0" animBg="1"/>
      <p:bldP spid="80983" grpId="0" animBg="1"/>
      <p:bldP spid="379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Nuggets</a:t>
            </a:r>
          </a:p>
          <a:p>
            <a:r>
              <a:rPr lang="en-US" dirty="0" smtClean="0"/>
              <a:t>It works</a:t>
            </a:r>
          </a:p>
          <a:p>
            <a:pPr lvl="1"/>
            <a:r>
              <a:rPr lang="en-US" dirty="0" smtClean="0"/>
              <a:t>Incremental processing</a:t>
            </a:r>
          </a:p>
          <a:p>
            <a:pPr lvl="1"/>
            <a:r>
              <a:rPr lang="en-US" dirty="0" smtClean="0"/>
              <a:t>Local repair</a:t>
            </a:r>
          </a:p>
          <a:p>
            <a:pPr lvl="1"/>
            <a:r>
              <a:rPr lang="en-US" dirty="0" smtClean="0"/>
              <a:t>Embedded in Rosie</a:t>
            </a:r>
          </a:p>
          <a:p>
            <a:pPr lvl="1"/>
            <a:r>
              <a:rPr lang="en-US" dirty="0" smtClean="0"/>
              <a:t>Near real-time</a:t>
            </a:r>
          </a:p>
          <a:p>
            <a:r>
              <a:rPr lang="en-US" dirty="0"/>
              <a:t>Grammar in ECG</a:t>
            </a:r>
          </a:p>
          <a:p>
            <a:r>
              <a:rPr lang="en-US" dirty="0" smtClean="0"/>
              <a:t>It scales</a:t>
            </a:r>
          </a:p>
          <a:p>
            <a:pPr lvl="1"/>
            <a:r>
              <a:rPr lang="en-US" dirty="0" smtClean="0"/>
              <a:t>Ambiguity resolution</a:t>
            </a:r>
          </a:p>
          <a:p>
            <a:pPr lvl="1"/>
            <a:r>
              <a:rPr lang="en-US" dirty="0" smtClean="0"/>
              <a:t>Garden path effect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Coal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Limited language range</a:t>
            </a:r>
          </a:p>
          <a:p>
            <a:r>
              <a:rPr lang="en-US" dirty="0"/>
              <a:t>No implicit context</a:t>
            </a:r>
          </a:p>
          <a:p>
            <a:r>
              <a:rPr lang="en-US" dirty="0"/>
              <a:t>Limited model of human processing</a:t>
            </a:r>
          </a:p>
          <a:p>
            <a:r>
              <a:rPr lang="en-US" i="1" dirty="0" smtClean="0"/>
              <a:t>No language learning!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3900" y="365127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Lucia Nuggets &amp; Coal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9894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Sentences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Red is a color.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large one is 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is a big triangle.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Store </a:t>
            </a:r>
            <a:r>
              <a:rPr lang="en-US" sz="2400" dirty="0"/>
              <a:t>the green block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is inside the pantry?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It is </a:t>
            </a:r>
            <a:r>
              <a:rPr lang="en-US" sz="2400" dirty="0"/>
              <a:t>on the big green block.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Move </a:t>
            </a:r>
            <a:r>
              <a:rPr lang="en-US" sz="2400" dirty="0"/>
              <a:t>the </a:t>
            </a:r>
            <a:r>
              <a:rPr lang="en-US" sz="2400" dirty="0" smtClean="0"/>
              <a:t>green </a:t>
            </a:r>
            <a:r>
              <a:rPr lang="en-US" sz="2400" dirty="0"/>
              <a:t>block to the left of the large green block to the pantry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Pick a green block that is larger than the green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green box is large then go forward.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Move forward </a:t>
            </a:r>
            <a:r>
              <a:rPr lang="en-US" sz="2400" dirty="0"/>
              <a:t>until </a:t>
            </a:r>
            <a:r>
              <a:rPr lang="en-US" sz="2400" dirty="0" smtClean="0"/>
              <a:t>you see a doorway.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3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1009650" y="1730375"/>
            <a:ext cx="7785100" cy="1335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Long-Term Memories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798637" y="3689350"/>
            <a:ext cx="6178550" cy="1271588"/>
          </a:xfrm>
          <a:prstGeom prst="round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0" rIns="83210" bIns="41605"/>
          <a:lstStyle/>
          <a:p>
            <a:pPr eaLnBrk="1" hangingPunct="1">
              <a:spcAft>
                <a:spcPts val="0"/>
              </a:spcAft>
              <a:defRPr/>
            </a:pPr>
            <a:endParaRPr lang="en-US" sz="6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Working Memory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0724" name="AutoShape 7"/>
          <p:cNvCxnSpPr>
            <a:cxnSpLocks noChangeShapeType="1"/>
          </p:cNvCxnSpPr>
          <p:nvPr/>
        </p:nvCxnSpPr>
        <p:spPr bwMode="auto">
          <a:xfrm flipV="1">
            <a:off x="2025650" y="2928938"/>
            <a:ext cx="0" cy="760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AutoShape 8"/>
          <p:cNvCxnSpPr>
            <a:cxnSpLocks noChangeShapeType="1"/>
          </p:cNvCxnSpPr>
          <p:nvPr/>
        </p:nvCxnSpPr>
        <p:spPr bwMode="auto">
          <a:xfrm flipV="1">
            <a:off x="2635250" y="2938463"/>
            <a:ext cx="0" cy="750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11"/>
          <p:cNvCxnSpPr>
            <a:cxnSpLocks noChangeShapeType="1"/>
          </p:cNvCxnSpPr>
          <p:nvPr/>
        </p:nvCxnSpPr>
        <p:spPr bwMode="auto">
          <a:xfrm>
            <a:off x="3117850" y="2928938"/>
            <a:ext cx="0" cy="766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1089025" y="2097088"/>
            <a:ext cx="2268537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Procedural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728" name="Line 20"/>
          <p:cNvSpPr>
            <a:spLocks noChangeAspect="1" noChangeShapeType="1"/>
          </p:cNvSpPr>
          <p:nvPr/>
        </p:nvSpPr>
        <p:spPr bwMode="auto">
          <a:xfrm>
            <a:off x="7258050" y="6380163"/>
            <a:ext cx="0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3076575" y="3125788"/>
            <a:ext cx="1066800" cy="47307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41605" rIns="8321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Decision Procedure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grpSp>
        <p:nvGrpSpPr>
          <p:cNvPr id="30730" name="Group 2"/>
          <p:cNvGrpSpPr>
            <a:grpSpLocks/>
          </p:cNvGrpSpPr>
          <p:nvPr/>
        </p:nvGrpSpPr>
        <p:grpSpPr bwMode="auto">
          <a:xfrm>
            <a:off x="1328737" y="2433638"/>
            <a:ext cx="1708150" cy="401637"/>
            <a:chOff x="1028443" y="2150102"/>
            <a:chExt cx="1707723" cy="400534"/>
          </a:xfrm>
        </p:grpSpPr>
        <p:sp>
          <p:nvSpPr>
            <p:cNvPr id="30810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0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1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2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6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3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4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5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6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7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18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731" name="Oval 32"/>
          <p:cNvSpPr>
            <a:spLocks noChangeAspect="1" noChangeArrowheads="1"/>
          </p:cNvSpPr>
          <p:nvPr/>
        </p:nvSpPr>
        <p:spPr bwMode="auto">
          <a:xfrm>
            <a:off x="4443412" y="4467225"/>
            <a:ext cx="136525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2" name="Oval 33"/>
          <p:cNvSpPr>
            <a:spLocks noChangeAspect="1" noChangeArrowheads="1"/>
          </p:cNvSpPr>
          <p:nvPr/>
        </p:nvSpPr>
        <p:spPr bwMode="auto">
          <a:xfrm>
            <a:off x="4803775" y="4164013"/>
            <a:ext cx="139700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3" name="Oval 34"/>
          <p:cNvSpPr>
            <a:spLocks noChangeAspect="1" noChangeArrowheads="1"/>
          </p:cNvSpPr>
          <p:nvPr/>
        </p:nvSpPr>
        <p:spPr bwMode="auto">
          <a:xfrm>
            <a:off x="4619625" y="4322763"/>
            <a:ext cx="13652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4" name="Oval 35"/>
          <p:cNvSpPr>
            <a:spLocks noChangeAspect="1" noChangeArrowheads="1"/>
          </p:cNvSpPr>
          <p:nvPr/>
        </p:nvSpPr>
        <p:spPr bwMode="auto">
          <a:xfrm>
            <a:off x="4986337" y="4322763"/>
            <a:ext cx="1428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5" name="Oval 36"/>
          <p:cNvSpPr>
            <a:spLocks noChangeAspect="1" noChangeArrowheads="1"/>
          </p:cNvSpPr>
          <p:nvPr/>
        </p:nvSpPr>
        <p:spPr bwMode="auto">
          <a:xfrm>
            <a:off x="4757737" y="4467225"/>
            <a:ext cx="138113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6" name="Line 37"/>
          <p:cNvSpPr>
            <a:spLocks noChangeAspect="1" noChangeShapeType="1"/>
          </p:cNvSpPr>
          <p:nvPr/>
        </p:nvSpPr>
        <p:spPr bwMode="auto">
          <a:xfrm flipH="1">
            <a:off x="4733925" y="4259263"/>
            <a:ext cx="87312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38"/>
          <p:cNvSpPr>
            <a:spLocks noChangeAspect="1" noChangeShapeType="1"/>
          </p:cNvSpPr>
          <p:nvPr/>
        </p:nvSpPr>
        <p:spPr bwMode="auto">
          <a:xfrm flipH="1">
            <a:off x="4549775" y="4408488"/>
            <a:ext cx="85725" cy="68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39"/>
          <p:cNvSpPr>
            <a:spLocks noChangeAspect="1" noChangeShapeType="1"/>
          </p:cNvSpPr>
          <p:nvPr/>
        </p:nvSpPr>
        <p:spPr bwMode="auto">
          <a:xfrm>
            <a:off x="4721225" y="4424363"/>
            <a:ext cx="66675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40"/>
          <p:cNvSpPr>
            <a:spLocks noChangeAspect="1" noChangeShapeType="1"/>
          </p:cNvSpPr>
          <p:nvPr/>
        </p:nvSpPr>
        <p:spPr bwMode="auto">
          <a:xfrm>
            <a:off x="4926012" y="4251325"/>
            <a:ext cx="889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Oval 41"/>
          <p:cNvSpPr>
            <a:spLocks noChangeAspect="1" noChangeArrowheads="1"/>
          </p:cNvSpPr>
          <p:nvPr/>
        </p:nvSpPr>
        <p:spPr bwMode="auto">
          <a:xfrm>
            <a:off x="5133975" y="4467225"/>
            <a:ext cx="138112" cy="1127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1" name="Line 42"/>
          <p:cNvSpPr>
            <a:spLocks noChangeAspect="1" noChangeShapeType="1"/>
          </p:cNvSpPr>
          <p:nvPr/>
        </p:nvSpPr>
        <p:spPr bwMode="auto">
          <a:xfrm>
            <a:off x="5095875" y="4416425"/>
            <a:ext cx="74612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Oval 43"/>
          <p:cNvSpPr>
            <a:spLocks noChangeAspect="1" noChangeArrowheads="1"/>
          </p:cNvSpPr>
          <p:nvPr/>
        </p:nvSpPr>
        <p:spPr bwMode="auto">
          <a:xfrm>
            <a:off x="5302250" y="4629150"/>
            <a:ext cx="139700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43" name="Line 44"/>
          <p:cNvSpPr>
            <a:spLocks noChangeAspect="1" noChangeShapeType="1"/>
          </p:cNvSpPr>
          <p:nvPr/>
        </p:nvSpPr>
        <p:spPr bwMode="auto">
          <a:xfrm>
            <a:off x="5202237" y="4521200"/>
            <a:ext cx="163513" cy="163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2205037" y="3148013"/>
            <a:ext cx="854075" cy="227012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Chunking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2143125" y="4808538"/>
            <a:ext cx="555625" cy="1381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954837" y="4814888"/>
            <a:ext cx="558800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928687" y="3136900"/>
            <a:ext cx="1270000" cy="41592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Reinforcement</a:t>
            </a: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77" name="AutoShape 81"/>
          <p:cNvSpPr>
            <a:spLocks noChangeAspect="1" noChangeArrowheads="1"/>
          </p:cNvSpPr>
          <p:nvPr/>
        </p:nvSpPr>
        <p:spPr bwMode="auto">
          <a:xfrm>
            <a:off x="6616700" y="6235700"/>
            <a:ext cx="1308100" cy="29686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Action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749" name="Line 82"/>
          <p:cNvSpPr>
            <a:spLocks noChangeShapeType="1"/>
          </p:cNvSpPr>
          <p:nvPr/>
        </p:nvSpPr>
        <p:spPr bwMode="auto">
          <a:xfrm flipH="1">
            <a:off x="7258050" y="496093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50" name="AutoShape 85"/>
          <p:cNvCxnSpPr>
            <a:cxnSpLocks noChangeShapeType="1"/>
          </p:cNvCxnSpPr>
          <p:nvPr/>
        </p:nvCxnSpPr>
        <p:spPr bwMode="auto">
          <a:xfrm>
            <a:off x="2397125" y="5934075"/>
            <a:ext cx="0" cy="341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857625" y="2097088"/>
            <a:ext cx="2227262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Semantic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752" name="Line 64"/>
          <p:cNvSpPr>
            <a:spLocks noChangeAspect="1" noChangeShapeType="1"/>
          </p:cNvSpPr>
          <p:nvPr/>
        </p:nvSpPr>
        <p:spPr bwMode="auto">
          <a:xfrm>
            <a:off x="4887912" y="2932113"/>
            <a:ext cx="9525" cy="757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3" name="Group 4"/>
          <p:cNvGrpSpPr>
            <a:grpSpLocks/>
          </p:cNvGrpSpPr>
          <p:nvPr/>
        </p:nvGrpSpPr>
        <p:grpSpPr bwMode="auto">
          <a:xfrm>
            <a:off x="4017962" y="2452688"/>
            <a:ext cx="1571625" cy="427037"/>
            <a:chOff x="3718137" y="2168906"/>
            <a:chExt cx="1572079" cy="426860"/>
          </a:xfrm>
        </p:grpSpPr>
        <p:sp>
          <p:nvSpPr>
            <p:cNvPr id="30792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3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4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5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6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7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2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3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4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5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06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4" name="Line 77"/>
          <p:cNvSpPr>
            <a:spLocks noChangeAspect="1" noChangeShapeType="1"/>
          </p:cNvSpPr>
          <p:nvPr/>
        </p:nvSpPr>
        <p:spPr bwMode="auto">
          <a:xfrm flipH="1" flipV="1">
            <a:off x="5194300" y="2924175"/>
            <a:ext cx="3175" cy="76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733925" y="3695700"/>
            <a:ext cx="555625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30756" name="AutoShape 9"/>
          <p:cNvCxnSpPr>
            <a:cxnSpLocks noChangeShapeType="1"/>
          </p:cNvCxnSpPr>
          <p:nvPr/>
        </p:nvCxnSpPr>
        <p:spPr bwMode="auto">
          <a:xfrm flipH="1" flipV="1">
            <a:off x="7678737" y="2932113"/>
            <a:ext cx="6350" cy="7572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7" name="AutoShape 10"/>
          <p:cNvCxnSpPr>
            <a:cxnSpLocks noChangeShapeType="1"/>
          </p:cNvCxnSpPr>
          <p:nvPr/>
        </p:nvCxnSpPr>
        <p:spPr bwMode="auto">
          <a:xfrm>
            <a:off x="7034212" y="2925763"/>
            <a:ext cx="1588" cy="763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462712" y="2097088"/>
            <a:ext cx="2225675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  <a:endParaRPr lang="en-US" sz="40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759" name="AutoShape 49"/>
          <p:cNvSpPr>
            <a:spLocks noChangeAspect="1" noChangeArrowheads="1"/>
          </p:cNvSpPr>
          <p:nvPr/>
        </p:nvSpPr>
        <p:spPr bwMode="auto">
          <a:xfrm>
            <a:off x="7485062" y="2671763"/>
            <a:ext cx="566738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0" name="AutoShape 50"/>
          <p:cNvSpPr>
            <a:spLocks noChangeAspect="1" noChangeArrowheads="1"/>
          </p:cNvSpPr>
          <p:nvPr/>
        </p:nvSpPr>
        <p:spPr bwMode="auto">
          <a:xfrm>
            <a:off x="7412037" y="2627313"/>
            <a:ext cx="565150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1" name="AutoShape 51"/>
          <p:cNvSpPr>
            <a:spLocks noChangeAspect="1" noChangeArrowheads="1"/>
          </p:cNvSpPr>
          <p:nvPr/>
        </p:nvSpPr>
        <p:spPr bwMode="auto">
          <a:xfrm>
            <a:off x="7342187" y="2581275"/>
            <a:ext cx="565150" cy="195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2" name="AutoShape 52"/>
          <p:cNvSpPr>
            <a:spLocks noChangeAspect="1" noChangeArrowheads="1"/>
          </p:cNvSpPr>
          <p:nvPr/>
        </p:nvSpPr>
        <p:spPr bwMode="auto">
          <a:xfrm>
            <a:off x="7262812" y="2533650"/>
            <a:ext cx="571500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3" name="AutoShape 53"/>
          <p:cNvSpPr>
            <a:spLocks noChangeAspect="1" noChangeArrowheads="1"/>
          </p:cNvSpPr>
          <p:nvPr/>
        </p:nvSpPr>
        <p:spPr bwMode="auto">
          <a:xfrm>
            <a:off x="7194550" y="2489200"/>
            <a:ext cx="561975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4" name="AutoShape 54"/>
          <p:cNvSpPr>
            <a:spLocks noChangeAspect="1" noChangeArrowheads="1"/>
          </p:cNvSpPr>
          <p:nvPr/>
        </p:nvSpPr>
        <p:spPr bwMode="auto">
          <a:xfrm>
            <a:off x="7123112" y="2444750"/>
            <a:ext cx="561975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781800" y="3689350"/>
            <a:ext cx="560387" cy="141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7250112" y="3136900"/>
            <a:ext cx="876300" cy="433388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Episodic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21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E41050F-7B42-49FC-9F1B-909B2A4152C3}" type="slidenum">
              <a:rPr lang="en-US" altLang="en-US" sz="1200" b="0" smtClean="0">
                <a:solidFill>
                  <a:srgbClr val="000000"/>
                </a:solidFill>
                <a:latin typeface="+mn-lt"/>
              </a:rPr>
              <a:pPr>
                <a:defRPr/>
              </a:pPr>
              <a:t>4</a:t>
            </a:fld>
            <a:endParaRPr lang="en-US" altLang="en-US" sz="1200" b="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30768" name="AutoShape 85"/>
          <p:cNvCxnSpPr>
            <a:cxnSpLocks noChangeShapeType="1"/>
            <a:stCxn id="80976" idx="2"/>
          </p:cNvCxnSpPr>
          <p:nvPr/>
        </p:nvCxnSpPr>
        <p:spPr bwMode="auto">
          <a:xfrm flipH="1">
            <a:off x="2397125" y="6532563"/>
            <a:ext cx="0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2025650" y="5097463"/>
            <a:ext cx="5881687" cy="83026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cs typeface="Arial" panose="020B0604020202020204" pitchFamily="34" charset="0"/>
              </a:rPr>
              <a:t>Visual Buffer</a:t>
            </a:r>
          </a:p>
        </p:txBody>
      </p:sp>
      <p:cxnSp>
        <p:nvCxnSpPr>
          <p:cNvPr id="30770" name="AutoShape 85"/>
          <p:cNvCxnSpPr>
            <a:cxnSpLocks noChangeShapeType="1"/>
          </p:cNvCxnSpPr>
          <p:nvPr/>
        </p:nvCxnSpPr>
        <p:spPr bwMode="auto">
          <a:xfrm>
            <a:off x="2420937" y="4949825"/>
            <a:ext cx="0" cy="155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1" name="Line 82"/>
          <p:cNvSpPr>
            <a:spLocks noChangeShapeType="1"/>
          </p:cNvSpPr>
          <p:nvPr/>
        </p:nvSpPr>
        <p:spPr bwMode="auto">
          <a:xfrm flipH="1">
            <a:off x="7262812" y="5449888"/>
            <a:ext cx="7938" cy="782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798637" y="6235700"/>
            <a:ext cx="1198563" cy="296863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cs typeface="Arial" panose="020B0604020202020204" pitchFamily="34" charset="0"/>
              </a:rPr>
              <a:t>Perception</a:t>
            </a:r>
            <a:endParaRPr lang="en-US" sz="3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560387" y="6275388"/>
            <a:ext cx="1184275" cy="506412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1311275" y="6384925"/>
            <a:ext cx="220662" cy="30003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708025" y="6386513"/>
            <a:ext cx="220662" cy="30003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 rot="5400000">
            <a:off x="1042987" y="6454775"/>
            <a:ext cx="146050" cy="298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30777" name="Group 10"/>
          <p:cNvGrpSpPr>
            <a:grpSpLocks/>
          </p:cNvGrpSpPr>
          <p:nvPr/>
        </p:nvGrpSpPr>
        <p:grpSpPr bwMode="auto">
          <a:xfrm>
            <a:off x="2163762" y="5164138"/>
            <a:ext cx="1587500" cy="695325"/>
            <a:chOff x="1864133" y="4880281"/>
            <a:chExt cx="1586693" cy="695133"/>
          </a:xfrm>
        </p:grpSpPr>
        <p:sp>
          <p:nvSpPr>
            <p:cNvPr id="8" name="Rectangle 7"/>
            <p:cNvSpPr/>
            <p:nvPr/>
          </p:nvSpPr>
          <p:spPr>
            <a:xfrm>
              <a:off x="1864133" y="4880281"/>
              <a:ext cx="1586693" cy="695133"/>
            </a:xfrm>
            <a:prstGeom prst="rect">
              <a:avLst/>
            </a:prstGeom>
            <a:solidFill>
              <a:srgbClr val="BAE3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Flowchart: Data 105"/>
            <p:cNvSpPr/>
            <p:nvPr/>
          </p:nvSpPr>
          <p:spPr>
            <a:xfrm>
              <a:off x="1979962" y="5005658"/>
              <a:ext cx="1185259" cy="504686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7" name="Cube 106"/>
            <p:cNvSpPr/>
            <p:nvPr/>
          </p:nvSpPr>
          <p:spPr>
            <a:xfrm>
              <a:off x="2732055" y="5113579"/>
              <a:ext cx="220550" cy="301542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8" name="Cube 107"/>
            <p:cNvSpPr/>
            <p:nvPr/>
          </p:nvSpPr>
          <p:spPr>
            <a:xfrm>
              <a:off x="2127524" y="5115166"/>
              <a:ext cx="222137" cy="301542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 rot="5400000">
              <a:off x="2463886" y="5183444"/>
              <a:ext cx="146010" cy="298298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94" name="AutoShape 81"/>
          <p:cNvSpPr>
            <a:spLocks noChangeAspect="1" noChangeArrowheads="1"/>
          </p:cNvSpPr>
          <p:nvPr/>
        </p:nvSpPr>
        <p:spPr bwMode="auto">
          <a:xfrm>
            <a:off x="6616700" y="5160963"/>
            <a:ext cx="1271587" cy="28892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controllers</a:t>
            </a:r>
            <a:endParaRPr lang="en-US" sz="3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0779" name="TextBox 2"/>
          <p:cNvSpPr txBox="1">
            <a:spLocks noChangeArrowheads="1"/>
          </p:cNvSpPr>
          <p:nvPr/>
        </p:nvSpPr>
        <p:spPr bwMode="auto">
          <a:xfrm>
            <a:off x="7685087" y="1284288"/>
            <a:ext cx="1230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Soar</a:t>
            </a:r>
          </a:p>
        </p:txBody>
      </p: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560387" y="449263"/>
            <a:ext cx="2897188" cy="1651000"/>
            <a:chOff x="2958270" y="161738"/>
            <a:chExt cx="2896429" cy="1651187"/>
          </a:xfrm>
        </p:grpSpPr>
        <p:cxnSp>
          <p:nvCxnSpPr>
            <p:cNvPr id="30785" name="Straight Arrow Connector 111"/>
            <p:cNvCxnSpPr>
              <a:cxnSpLocks noChangeShapeType="1"/>
            </p:cNvCxnSpPr>
            <p:nvPr/>
          </p:nvCxnSpPr>
          <p:spPr bwMode="auto">
            <a:xfrm flipH="1">
              <a:off x="4671219" y="815831"/>
              <a:ext cx="6314" cy="9970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86" name="TextBox 112"/>
            <p:cNvSpPr txBox="1">
              <a:spLocks noChangeArrowheads="1"/>
            </p:cNvSpPr>
            <p:nvPr/>
          </p:nvSpPr>
          <p:spPr bwMode="auto">
            <a:xfrm>
              <a:off x="2958270" y="161738"/>
              <a:ext cx="2896429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Linguistic processing knowledge written by hand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817814" y="-71438"/>
            <a:ext cx="4005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j-lt"/>
              </a:rPr>
              <a:t>Rosie </a:t>
            </a:r>
            <a:r>
              <a:rPr lang="en-US" altLang="en-US" sz="2800" b="1" dirty="0" smtClean="0">
                <a:latin typeface="+mj-lt"/>
              </a:rPr>
              <a:t>Parser (2015-2016)</a:t>
            </a:r>
            <a:endParaRPr lang="en-US" altLang="en-US" sz="2800" b="1" dirty="0">
              <a:latin typeface="+mj-lt"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520680" y="450672"/>
            <a:ext cx="2898775" cy="1639888"/>
            <a:chOff x="3219060" y="457200"/>
            <a:chExt cx="2898775" cy="1639887"/>
          </a:xfrm>
        </p:grpSpPr>
        <p:cxnSp>
          <p:nvCxnSpPr>
            <p:cNvPr id="30783" name="Straight Arrow Connector 8"/>
            <p:cNvCxnSpPr>
              <a:cxnSpLocks noChangeShapeType="1"/>
              <a:stCxn id="30784" idx="2"/>
              <a:endCxn id="80961" idx="0"/>
            </p:cNvCxnSpPr>
            <p:nvPr/>
          </p:nvCxnSpPr>
          <p:spPr bwMode="auto">
            <a:xfrm>
              <a:off x="4668448" y="1380529"/>
              <a:ext cx="78581" cy="71655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84" name="Rectangle 24"/>
            <p:cNvSpPr>
              <a:spLocks noChangeArrowheads="1"/>
            </p:cNvSpPr>
            <p:nvPr/>
          </p:nvSpPr>
          <p:spPr bwMode="auto">
            <a:xfrm>
              <a:off x="3219060" y="457200"/>
              <a:ext cx="2898775" cy="923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</a:rPr>
                <a:t>Ad </a:t>
              </a:r>
              <a:r>
                <a:rPr lang="en-US" altLang="en-US" sz="1800" dirty="0">
                  <a:latin typeface="Arial" panose="020B0604020202020204" pitchFamily="34" charset="0"/>
                </a:rPr>
                <a:t>hoc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lexical </a:t>
              </a:r>
              <a:r>
                <a:rPr lang="en-US" altLang="en-US" sz="1800" dirty="0">
                  <a:latin typeface="Arial" panose="020B0604020202020204" pitchFamily="34" charset="0"/>
                </a:rPr>
                <a:t>and 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construction </a:t>
              </a:r>
              <a:r>
                <a:rPr lang="en-US" altLang="en-US" sz="1800" dirty="0">
                  <a:latin typeface="Arial" panose="020B0604020202020204" pitchFamily="34" charset="0"/>
                </a:rPr>
                <a:t>knowledge written by 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78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Lucia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12329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 language comprehension system for Rosie</a:t>
            </a:r>
            <a:endParaRPr lang="en-US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1100" y="1612368"/>
            <a:ext cx="7505700" cy="45598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Goals: </a:t>
            </a:r>
          </a:p>
          <a:p>
            <a:r>
              <a:rPr lang="en-US" i="1" dirty="0" smtClean="0"/>
              <a:t>Embedded</a:t>
            </a:r>
            <a:r>
              <a:rPr lang="en-US" dirty="0" smtClean="0"/>
              <a:t> in Rosie</a:t>
            </a:r>
          </a:p>
          <a:p>
            <a:r>
              <a:rPr lang="en-US" dirty="0" smtClean="0"/>
              <a:t>Produces </a:t>
            </a:r>
            <a:r>
              <a:rPr lang="en-US" i="1" dirty="0" smtClean="0"/>
              <a:t>grounded</a:t>
            </a:r>
            <a:r>
              <a:rPr lang="en-US" dirty="0" smtClean="0"/>
              <a:t> meanings</a:t>
            </a:r>
          </a:p>
          <a:p>
            <a:r>
              <a:rPr lang="en-US" dirty="0" smtClean="0"/>
              <a:t>Results are </a:t>
            </a:r>
            <a:r>
              <a:rPr lang="en-US" i="1" dirty="0" smtClean="0"/>
              <a:t>actionable</a:t>
            </a:r>
          </a:p>
          <a:p>
            <a:r>
              <a:rPr lang="en-US" i="1" dirty="0" smtClean="0"/>
              <a:t>Efficient</a:t>
            </a:r>
            <a:r>
              <a:rPr lang="en-US" dirty="0"/>
              <a:t>:</a:t>
            </a:r>
            <a:r>
              <a:rPr lang="en-US" dirty="0" smtClean="0"/>
              <a:t> runs in simulated real time</a:t>
            </a:r>
          </a:p>
          <a:p>
            <a:r>
              <a:rPr lang="en-US" i="1" dirty="0" smtClean="0"/>
              <a:t>Scalable</a:t>
            </a:r>
            <a:r>
              <a:rPr lang="en-US" dirty="0" smtClean="0"/>
              <a:t> to a wide range of language</a:t>
            </a:r>
          </a:p>
          <a:p>
            <a:r>
              <a:rPr lang="en-US" i="1" dirty="0" smtClean="0"/>
              <a:t>Cognitive:</a:t>
            </a:r>
            <a:r>
              <a:rPr lang="en-US" dirty="0" smtClean="0"/>
              <a:t> models aspects of human lang</a:t>
            </a:r>
            <a:r>
              <a:rPr lang="en-US" dirty="0"/>
              <a:t>u</a:t>
            </a:r>
            <a:r>
              <a:rPr lang="en-US" dirty="0" smtClean="0"/>
              <a:t>age processing</a:t>
            </a:r>
            <a:endParaRPr lang="en-US" i="1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8672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174" y="1974957"/>
            <a:ext cx="8347528" cy="2123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Why would we want to build a </a:t>
            </a:r>
            <a:r>
              <a:rPr lang="en-US" sz="4400" i="1" dirty="0" smtClean="0"/>
              <a:t>cognitive </a:t>
            </a:r>
            <a:r>
              <a:rPr lang="en-US" sz="4400" dirty="0" smtClean="0"/>
              <a:t>computational model of human language processing?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3174" y="3694088"/>
            <a:ext cx="2941607" cy="1923691"/>
            <a:chOff x="1552755" y="3666226"/>
            <a:chExt cx="2941607" cy="1923691"/>
          </a:xfrm>
        </p:grpSpPr>
        <p:sp>
          <p:nvSpPr>
            <p:cNvPr id="5" name="Explosion 2 4"/>
            <p:cNvSpPr/>
            <p:nvPr/>
          </p:nvSpPr>
          <p:spPr>
            <a:xfrm>
              <a:off x="1552755" y="3666226"/>
              <a:ext cx="2941607" cy="1923691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9776128">
              <a:off x="2078966" y="4333457"/>
              <a:ext cx="1613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Some personal experiences</a:t>
              </a:r>
              <a:endParaRPr lang="en-US" dirty="0"/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Motivation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30642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5" y="2209800"/>
            <a:ext cx="3476222" cy="304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62000" y="533400"/>
            <a:ext cx="2346542" cy="1981200"/>
            <a:chOff x="762000" y="533400"/>
            <a:chExt cx="2346542" cy="1981200"/>
          </a:xfrm>
        </p:grpSpPr>
        <p:sp>
          <p:nvSpPr>
            <p:cNvPr id="9" name="Oval Callout 8"/>
            <p:cNvSpPr/>
            <p:nvPr/>
          </p:nvSpPr>
          <p:spPr>
            <a:xfrm flipH="1">
              <a:off x="762000" y="533400"/>
              <a:ext cx="2346542" cy="1981200"/>
            </a:xfrm>
            <a:prstGeom prst="wedgeEllipseCallout">
              <a:avLst>
                <a:gd name="adj1" fmla="val -60170"/>
                <a:gd name="adj2" fmla="val 5772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883141"/>
              <a:ext cx="1971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arlow Solid Italic" panose="04030604020F02020D02" pitchFamily="82" charset="0"/>
                </a:rPr>
                <a:t>Me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gusta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dibujar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muchas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cosas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.</a:t>
              </a:r>
              <a:endParaRPr lang="en-US" sz="2400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483" y="685800"/>
            <a:ext cx="2628627" cy="1895606"/>
            <a:chOff x="5997483" y="685800"/>
            <a:chExt cx="2628627" cy="1895606"/>
          </a:xfrm>
        </p:grpSpPr>
        <p:sp>
          <p:nvSpPr>
            <p:cNvPr id="8" name="Oval Callout 7"/>
            <p:cNvSpPr/>
            <p:nvPr/>
          </p:nvSpPr>
          <p:spPr>
            <a:xfrm>
              <a:off x="5997483" y="685800"/>
              <a:ext cx="2628627" cy="1895606"/>
            </a:xfrm>
            <a:prstGeom prst="wedgeEllipseCallout">
              <a:avLst>
                <a:gd name="adj1" fmla="val -50574"/>
                <a:gd name="adj2" fmla="val 5092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0" y="1033438"/>
              <a:ext cx="1988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arlow Solid Italic" panose="04030604020F02020D02" pitchFamily="82" charset="0"/>
                </a:rPr>
                <a:t>A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mí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también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, y con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muchos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 </a:t>
              </a:r>
              <a:r>
                <a:rPr lang="en-US" sz="2400" dirty="0" err="1" smtClean="0">
                  <a:latin typeface="Harlow Solid Italic" panose="04030604020F02020D02" pitchFamily="82" charset="0"/>
                </a:rPr>
                <a:t>colores</a:t>
              </a:r>
              <a:r>
                <a:rPr lang="en-US" sz="2400" dirty="0" smtClean="0">
                  <a:latin typeface="Harlow Solid Italic" panose="04030604020F02020D02" pitchFamily="82" charset="0"/>
                </a:rPr>
                <a:t>.</a:t>
              </a:r>
              <a:endParaRPr lang="en-US" sz="2400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20065565">
            <a:off x="762170" y="3452587"/>
            <a:ext cx="3207095" cy="2035478"/>
            <a:chOff x="949368" y="4854094"/>
            <a:chExt cx="2784432" cy="1609118"/>
          </a:xfrm>
        </p:grpSpPr>
        <p:sp>
          <p:nvSpPr>
            <p:cNvPr id="13" name="Rounded Rectangle 12"/>
            <p:cNvSpPr/>
            <p:nvPr/>
          </p:nvSpPr>
          <p:spPr>
            <a:xfrm>
              <a:off x="949368" y="4876800"/>
              <a:ext cx="2784432" cy="1524000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4854094"/>
              <a:ext cx="2286000" cy="1609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How do they do that?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1909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84" y="1805227"/>
            <a:ext cx="1347660" cy="178165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000" y="533400"/>
            <a:ext cx="2346542" cy="1981200"/>
            <a:chOff x="762000" y="533400"/>
            <a:chExt cx="2346542" cy="1981200"/>
          </a:xfrm>
        </p:grpSpPr>
        <p:sp>
          <p:nvSpPr>
            <p:cNvPr id="10" name="Oval Callout 9"/>
            <p:cNvSpPr/>
            <p:nvPr/>
          </p:nvSpPr>
          <p:spPr>
            <a:xfrm flipH="1">
              <a:off x="762000" y="533400"/>
              <a:ext cx="2346542" cy="1981200"/>
            </a:xfrm>
            <a:prstGeom prst="wedgeEllipseCallout">
              <a:avLst>
                <a:gd name="adj1" fmla="val -58569"/>
                <a:gd name="adj2" fmla="val 3812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9368" y="838200"/>
              <a:ext cx="1971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arlow Solid Italic" panose="04030604020F02020D02" pitchFamily="82" charset="0"/>
                </a:rPr>
                <a:t>Blah, blah, blah ...</a:t>
              </a:r>
              <a:endParaRPr lang="en-US" sz="2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 English</a:t>
              </a:r>
              <a:endParaRPr lang="en-US" sz="2400" dirty="0">
                <a:latin typeface="Harlow Solid Italic" panose="04030604020F02020D02" pitchFamily="82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12" y="2777573"/>
            <a:ext cx="2742431" cy="330579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400800" y="2133599"/>
            <a:ext cx="2628627" cy="1922335"/>
            <a:chOff x="5997483" y="685800"/>
            <a:chExt cx="2628627" cy="1895606"/>
          </a:xfrm>
        </p:grpSpPr>
        <p:sp>
          <p:nvSpPr>
            <p:cNvPr id="13" name="Oval Callout 12"/>
            <p:cNvSpPr/>
            <p:nvPr/>
          </p:nvSpPr>
          <p:spPr>
            <a:xfrm>
              <a:off x="5997483" y="685800"/>
              <a:ext cx="2628627" cy="1895606"/>
            </a:xfrm>
            <a:prstGeom prst="wedgeEllipseCallout">
              <a:avLst>
                <a:gd name="adj1" fmla="val -80262"/>
                <a:gd name="adj2" fmla="val 5707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7793" y="1218104"/>
              <a:ext cx="1988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arlow Solid Italic" panose="04030604020F02020D02" pitchFamily="82" charset="0"/>
                </a:rPr>
                <a:t>Blah, blah, blah ...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español</a:t>
              </a:r>
              <a:endParaRPr lang="en-US" sz="2400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814921">
            <a:off x="3724296" y="818400"/>
            <a:ext cx="3207095" cy="1927806"/>
            <a:chOff x="949368" y="4876800"/>
            <a:chExt cx="2784432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949368" y="4876800"/>
              <a:ext cx="2784432" cy="1524000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5135540"/>
              <a:ext cx="2286000" cy="104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How does he do that?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72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8782"/>
            <a:ext cx="4101018" cy="410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280551"/>
            <a:ext cx="3657600" cy="3657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000" y="699582"/>
            <a:ext cx="2346542" cy="1981200"/>
            <a:chOff x="762000" y="533400"/>
            <a:chExt cx="2346542" cy="1981200"/>
          </a:xfrm>
        </p:grpSpPr>
        <p:sp>
          <p:nvSpPr>
            <p:cNvPr id="10" name="Oval Callout 9"/>
            <p:cNvSpPr/>
            <p:nvPr/>
          </p:nvSpPr>
          <p:spPr>
            <a:xfrm flipH="1">
              <a:off x="762000" y="533400"/>
              <a:ext cx="2346542" cy="1981200"/>
            </a:xfrm>
            <a:prstGeom prst="wedgeEllipseCallout">
              <a:avLst>
                <a:gd name="adj1" fmla="val -51100"/>
                <a:gd name="adj2" fmla="val 5056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9368" y="1009471"/>
              <a:ext cx="19718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arlow Solid Italic" panose="04030604020F02020D02" pitchFamily="82" charset="0"/>
                </a:rPr>
                <a:t>Rosie, please clean up the kitchen.</a:t>
              </a:r>
              <a:endParaRPr lang="en-US" sz="2400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20063" y="4038599"/>
            <a:ext cx="4420814" cy="1422936"/>
            <a:chOff x="949368" y="4876800"/>
            <a:chExt cx="2784432" cy="1524000"/>
          </a:xfrm>
        </p:grpSpPr>
        <p:sp>
          <p:nvSpPr>
            <p:cNvPr id="13" name="Rounded Rectangle 12"/>
            <p:cNvSpPr/>
            <p:nvPr/>
          </p:nvSpPr>
          <p:spPr>
            <a:xfrm>
              <a:off x="949368" y="4876800"/>
              <a:ext cx="2784432" cy="1524000"/>
            </a:xfrm>
            <a:prstGeom prst="roundRect">
              <a:avLst>
                <a:gd name="adj" fmla="val 477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9534" y="4900231"/>
              <a:ext cx="2452672" cy="141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How can we get it to do that?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968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ser-2015-sma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Parser-2015-small</Template>
  <TotalTime>19260</TotalTime>
  <Words>1078</Words>
  <Application>Microsoft Office PowerPoint</Application>
  <PresentationFormat>On-screen Show (4:3)</PresentationFormat>
  <Paragraphs>399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Harlow Solid Italic</vt:lpstr>
      <vt:lpstr>Times New Roman</vt:lpstr>
      <vt:lpstr>Wingdings</vt:lpstr>
      <vt:lpstr>Parser-2015-small</vt:lpstr>
      <vt:lpstr>Cognitive Language Processing for Rosie</vt:lpstr>
      <vt:lpstr>Rosie</vt:lpstr>
      <vt:lpstr>Example Sentences</vt:lpstr>
      <vt:lpstr>PowerPoint Presentation</vt:lpstr>
      <vt:lpstr>Lucia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interrelated questions:</vt:lpstr>
      <vt:lpstr>PowerPoint Presentation</vt:lpstr>
      <vt:lpstr>PowerPoint Presentation</vt:lpstr>
      <vt:lpstr>Sentence Processing in Lucia</vt:lpstr>
      <vt:lpstr>PowerPoint Presentation</vt:lpstr>
      <vt:lpstr>Translating ECG to Soar</vt:lpstr>
      <vt:lpstr>PowerPoint Presentation</vt:lpstr>
      <vt:lpstr>PowerPoint Presentation</vt:lpstr>
      <vt:lpstr>PowerPoint Presentation</vt:lpstr>
      <vt:lpstr>Approaches to ambiguity</vt:lpstr>
      <vt:lpstr>Ambiguity resolution in Lucia</vt:lpstr>
      <vt:lpstr>Evaluating Lucia</vt:lpstr>
      <vt:lpstr>PowerPoint Presentation</vt:lpstr>
      <vt:lpstr>PowerPoint Presentation</vt:lpstr>
      <vt:lpstr>Lucia Nuggets &amp; Coal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and Engineering of the Soar Cognitive Architecture</dc:title>
  <dc:creator>John Laird</dc:creator>
  <cp:lastModifiedBy>Peter Lindes</cp:lastModifiedBy>
  <cp:revision>925</cp:revision>
  <cp:lastPrinted>2013-11-11T16:40:52Z</cp:lastPrinted>
  <dcterms:created xsi:type="dcterms:W3CDTF">2006-08-16T00:00:00Z</dcterms:created>
  <dcterms:modified xsi:type="dcterms:W3CDTF">2017-06-08T20:05:11Z</dcterms:modified>
</cp:coreProperties>
</file>