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7" r:id="rId4"/>
    <p:sldId id="278" r:id="rId5"/>
    <p:sldId id="258" r:id="rId6"/>
    <p:sldId id="259" r:id="rId7"/>
    <p:sldId id="260" r:id="rId8"/>
    <p:sldId id="272" r:id="rId9"/>
    <p:sldId id="271" r:id="rId10"/>
    <p:sldId id="273" r:id="rId11"/>
    <p:sldId id="274" r:id="rId12"/>
    <p:sldId id="279" r:id="rId13"/>
    <p:sldId id="280" r:id="rId14"/>
    <p:sldId id="262" r:id="rId15"/>
    <p:sldId id="276" r:id="rId16"/>
    <p:sldId id="275" r:id="rId17"/>
    <p:sldId id="295" r:id="rId18"/>
    <p:sldId id="304" r:id="rId19"/>
    <p:sldId id="303" r:id="rId20"/>
    <p:sldId id="301" r:id="rId21"/>
    <p:sldId id="299" r:id="rId22"/>
    <p:sldId id="297" r:id="rId23"/>
    <p:sldId id="296" r:id="rId2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4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602C3-303B-3C47-81FF-F14997168F78}" type="datetimeFigureOut">
              <a:rPr lang="en-US" smtClean="0"/>
              <a:t>6/6/17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2ED7B-B2A8-5445-9CAD-EC9AE971B1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13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618E4-023A-1644-9559-3D87648F2977}" type="datetimeFigureOut">
              <a:rPr lang="en-US" smtClean="0"/>
              <a:t>6/6/17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E98443-C8EE-5C48-B29B-5A42A7A49A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58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6ACD-29C0-084B-A940-4A6004EE0C23}" type="datetime1">
              <a:rPr lang="en-US" smtClean="0"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F619-C3ED-014E-AAD6-E2BFAA2D4F96}" type="datetime1">
              <a:rPr lang="en-US" smtClean="0"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AE27C-FD9F-714C-A3AA-BF2F7D642F6C}" type="datetime1">
              <a:rPr lang="en-US" smtClean="0"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B3FC-E5F6-CC42-A11C-2F13ACB1E8B7}" type="datetime1">
              <a:rPr lang="en-US" smtClean="0"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B62C5-A6C3-9546-8AA9-80F3AD55B5E4}" type="datetime1">
              <a:rPr lang="en-US" smtClean="0"/>
              <a:t>6/6/17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F3DED-075E-9044-8583-0E743BC1D771}" type="datetime1">
              <a:rPr lang="en-US" smtClean="0"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7E97B-6413-C746-808D-DE2186C6CB9A}" type="datetime1">
              <a:rPr lang="en-US" smtClean="0"/>
              <a:t>6/6/17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E7F0-F174-D042-8944-4D200B3F7D6E}" type="datetime1">
              <a:rPr lang="en-US" smtClean="0"/>
              <a:t>6/6/17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53206-2EBC-9140-A72E-AE610D321C72}" type="datetime1">
              <a:rPr lang="en-US" smtClean="0"/>
              <a:t>6/6/17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3BD0-E69A-8141-9764-6157714C9B8E}" type="datetime1">
              <a:rPr lang="en-US" smtClean="0"/>
              <a:t>6/6/17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CF32C-8EA3-F243-AF47-C89C2B5F8FA6}" type="datetime1">
              <a:rPr lang="en-US" smtClean="0"/>
              <a:t>6/6/17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E2A28B5-5DBE-3240-85ED-02DAE4F3F44C}" type="datetime1">
              <a:rPr lang="en-US" smtClean="0"/>
              <a:t>6/6/17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Ethical Constraints into a Soar Agent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Lauren Naylor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466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276633" y="1747786"/>
            <a:ext cx="4969820" cy="4869134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52288" y="2552966"/>
            <a:ext cx="4624912" cy="70788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Simulate Actions</a:t>
            </a:r>
          </a:p>
          <a:p>
            <a:pPr algn="ctr"/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i="1" dirty="0" smtClean="0"/>
              <a:t>i.e.</a:t>
            </a:r>
            <a:r>
              <a:rPr lang="en-US" sz="2000" dirty="0" smtClean="0"/>
              <a:t> path of missile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452288" y="4171286"/>
            <a:ext cx="4624912" cy="132343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Record Outcome</a:t>
            </a:r>
          </a:p>
          <a:p>
            <a:r>
              <a:rPr lang="en-US" sz="2000" dirty="0" smtClean="0"/>
              <a:t>    •Success if constraints weren’t violated</a:t>
            </a:r>
          </a:p>
          <a:p>
            <a:r>
              <a:rPr lang="en-US" sz="2000" dirty="0" smtClean="0"/>
              <a:t>    •Failure if constraints were violated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•Partial failure if outcome was unknown</a:t>
            </a:r>
            <a:endParaRPr lang="en-US" sz="20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683434" y="1567992"/>
            <a:ext cx="546165" cy="2899177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83434" y="4867278"/>
            <a:ext cx="546165" cy="156087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52288" y="5556211"/>
            <a:ext cx="4624912" cy="70788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Failed and partially-failed operators are rejected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1782" y="2739891"/>
            <a:ext cx="2351652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8C73D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Constraint-Checking Substate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1783" y="6028038"/>
            <a:ext cx="2351651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8C73D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Operator Selection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1782" y="4467168"/>
            <a:ext cx="2351652" cy="400110"/>
          </a:xfrm>
          <a:prstGeom prst="rect">
            <a:avLst/>
          </a:prstGeom>
          <a:solidFill>
            <a:srgbClr val="8C73D0"/>
          </a:solidFill>
          <a:ln>
            <a:solidFill>
              <a:srgbClr val="8C73D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Evaluation Substate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783" y="1347677"/>
            <a:ext cx="2351651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Operator Proposal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29599" y="1567991"/>
            <a:ext cx="5063887" cy="5174370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52288" y="2045955"/>
            <a:ext cx="4624912" cy="40011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For each operator being evaluated: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200" dirty="0" smtClean="0"/>
              <a:t>Ethical Governor Implementation</a:t>
            </a:r>
            <a:endParaRPr lang="en-US" sz="4200" dirty="0"/>
          </a:p>
        </p:txBody>
      </p:sp>
      <p:sp>
        <p:nvSpPr>
          <p:cNvPr id="16" name="TextBox 15"/>
          <p:cNvSpPr txBox="1"/>
          <p:nvPr/>
        </p:nvSpPr>
        <p:spPr>
          <a:xfrm>
            <a:off x="3452288" y="3353572"/>
            <a:ext cx="4624912" cy="707886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If missile enters unknown space, turn on radar</a:t>
            </a:r>
          </a:p>
        </p:txBody>
      </p:sp>
    </p:spTree>
    <p:extLst>
      <p:ext uri="{BB962C8B-B14F-4D97-AF65-F5344CB8AC3E}">
        <p14:creationId xmlns:p14="http://schemas.microsoft.com/office/powerpoint/2010/main" val="327313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" grpId="0" animBg="1"/>
      <p:bldP spid="8" grpId="0" animBg="1"/>
      <p:bldP spid="15" grpId="0" animBg="1"/>
      <p:bldP spid="33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417732" y="4988824"/>
            <a:ext cx="4471335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Approve operators flagged for approval, so they are no longer rejected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3276633" y="4845092"/>
            <a:ext cx="4800567" cy="1695796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83434" y="4845092"/>
            <a:ext cx="593199" cy="1182946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83434" y="6428148"/>
            <a:ext cx="593199" cy="11274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17732" y="5751622"/>
            <a:ext cx="4471335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Agent selects among operators that do not violate constraints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1782" y="2739891"/>
            <a:ext cx="2351652" cy="70788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8C73D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Constraint-Checking Substate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783" y="6028038"/>
            <a:ext cx="2351651" cy="400110"/>
          </a:xfrm>
          <a:prstGeom prst="rect">
            <a:avLst/>
          </a:prstGeom>
          <a:solidFill>
            <a:srgbClr val="8C73D0"/>
          </a:solidFill>
          <a:ln>
            <a:solidFill>
              <a:srgbClr val="8C73D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Operator Selection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782" y="4467168"/>
            <a:ext cx="2351652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8C73D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Evaluation Substate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1783" y="1347677"/>
            <a:ext cx="2351651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Operator Proposal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200" dirty="0" smtClean="0"/>
              <a:t>Ethical Governor Implementation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4010803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Ethical governor complicates selection of the best operator</a:t>
            </a:r>
          </a:p>
          <a:p>
            <a:endParaRPr lang="en-US" dirty="0"/>
          </a:p>
          <a:p>
            <a:r>
              <a:rPr lang="en-US" dirty="0" smtClean="0"/>
              <a:t>What should the agent do with failures and partial failures?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187022"/>
            <a:ext cx="7619999" cy="963002"/>
          </a:xfrm>
          <a:prstGeom prst="rect">
            <a:avLst/>
          </a:prstGeom>
          <a:ln w="38100" cmpd="sng"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b="1" dirty="0" smtClean="0"/>
              <a:t>(Option 1) </a:t>
            </a:r>
            <a:r>
              <a:rPr lang="en-US" dirty="0" smtClean="0"/>
              <a:t>Remove the constrained actions from the operator</a:t>
            </a:r>
          </a:p>
          <a:p>
            <a:pPr marL="114300" indent="0">
              <a:buNone/>
            </a:pPr>
            <a:r>
              <a:rPr lang="en-US" b="1" dirty="0" smtClean="0"/>
              <a:t>(Option 2) </a:t>
            </a:r>
            <a:r>
              <a:rPr lang="en-US" dirty="0" smtClean="0"/>
              <a:t>Reject the operator entirely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0605" y="4717572"/>
            <a:ext cx="4002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-The operator itself</a:t>
            </a:r>
          </a:p>
          <a:p>
            <a:r>
              <a:rPr lang="en-US" sz="2000" dirty="0" smtClean="0"/>
              <a:t>-The other proposed operators</a:t>
            </a:r>
          </a:p>
          <a:p>
            <a:r>
              <a:rPr lang="en-US" sz="2000" dirty="0" smtClean="0"/>
              <a:t>-The constrained action</a:t>
            </a:r>
          </a:p>
          <a:p>
            <a:r>
              <a:rPr lang="en-US" sz="2000" dirty="0" smtClean="0"/>
              <a:t>-Perceptual Information</a:t>
            </a:r>
            <a:endParaRPr lang="en-US" sz="2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292133"/>
            <a:ext cx="4214745" cy="54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decision could depend 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0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Outcomes: Different States of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Partial Failure (Unknown)</a:t>
            </a:r>
          </a:p>
          <a:p>
            <a:pPr lvl="1"/>
            <a:r>
              <a:rPr lang="en-US" dirty="0" smtClean="0"/>
              <a:t>Location of friendly tank is unknown (but possibly knowable)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Unable to predict path of friendly tank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Pursuing enemy, but friendly tank got in the way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Pursuing friendly tank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82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290432"/>
            <a:ext cx="38779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•Working implementation of a simple ethical governor in a TankSoar agent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35136" y="2274752"/>
            <a:ext cx="3977751" cy="406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•Issues </a:t>
            </a:r>
            <a:r>
              <a:rPr lang="en-US" sz="2200" dirty="0"/>
              <a:t>can arise in selecting </a:t>
            </a:r>
            <a:r>
              <a:rPr lang="en-US" sz="2200" dirty="0" smtClean="0"/>
              <a:t>the best </a:t>
            </a:r>
            <a:r>
              <a:rPr lang="en-US" sz="2200" dirty="0"/>
              <a:t>operator, </a:t>
            </a:r>
            <a:r>
              <a:rPr lang="en-US" sz="2200" dirty="0" smtClean="0"/>
              <a:t>given the evaluations</a:t>
            </a:r>
          </a:p>
          <a:p>
            <a:endParaRPr lang="en-US" sz="2200" dirty="0"/>
          </a:p>
          <a:p>
            <a:r>
              <a:rPr lang="en-US" sz="2200" dirty="0"/>
              <a:t>•</a:t>
            </a:r>
            <a:r>
              <a:rPr lang="en-US" sz="2200" dirty="0" smtClean="0"/>
              <a:t>The ethical governor slows down the agent’s decision cycle</a:t>
            </a:r>
          </a:p>
          <a:p>
            <a:endParaRPr lang="en-US" sz="2200" dirty="0" smtClean="0"/>
          </a:p>
          <a:p>
            <a:r>
              <a:rPr lang="en-US" sz="2200" dirty="0" smtClean="0"/>
              <a:t>    </a:t>
            </a:r>
            <a:r>
              <a:rPr lang="en-US" sz="2000" dirty="0"/>
              <a:t>–</a:t>
            </a:r>
            <a:r>
              <a:rPr lang="en-US" sz="2000" dirty="0" smtClean="0"/>
              <a:t>Chunking may help, but may introduce more issues if constraint knowledge is modified during runtime</a:t>
            </a:r>
            <a:endParaRPr lang="en-US" sz="2000" dirty="0"/>
          </a:p>
          <a:p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395312" y="1631877"/>
            <a:ext cx="1473701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Nuggets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82807" y="1631877"/>
            <a:ext cx="1473701" cy="430887"/>
          </a:xfrm>
          <a:prstGeom prst="rect">
            <a:avLst/>
          </a:prstGeom>
          <a:solidFill>
            <a:srgbClr val="7B61C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Coal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49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058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Asimov’s Laws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2319777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1. A robot may not injure a human being or, through inaction, allow a human being to come to harm.</a:t>
            </a:r>
          </a:p>
          <a:p>
            <a:pPr marL="114300" indent="0">
              <a:buNone/>
            </a:pPr>
            <a:r>
              <a:rPr lang="en-US" dirty="0" smtClean="0"/>
              <a:t>2. A robot must obey orders given it by human beings except where such orders would conflict with the First Law.</a:t>
            </a:r>
          </a:p>
          <a:p>
            <a:pPr marL="114300" indent="0">
              <a:buNone/>
            </a:pPr>
            <a:r>
              <a:rPr lang="en-US" dirty="0" smtClean="0"/>
              <a:t>3. A robot must protect its own existence as long as such protection does not conflict with the First or Second Laws.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2035" y="4124665"/>
            <a:ext cx="7620000" cy="2225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 demonstrated by Asimov’s stories, the Laws are flawed and can contradict each other</a:t>
            </a:r>
          </a:p>
          <a:p>
            <a:endParaRPr lang="en-US" dirty="0"/>
          </a:p>
          <a:p>
            <a:r>
              <a:rPr lang="en-US" dirty="0"/>
              <a:t>Constraints are very general, agent must determine what actions/inaction will cause harm 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1600200"/>
            <a:ext cx="7507055" cy="2319777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86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sz="2400" dirty="0" smtClean="0"/>
              <a:t>Blue and Purple are friendly to each other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35" y="2338610"/>
            <a:ext cx="2400166" cy="236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67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sz="2400" dirty="0" smtClean="0"/>
              <a:t>Blue and Purple are friendly to each other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69" y="2326077"/>
            <a:ext cx="2400098" cy="238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79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sz="2400" dirty="0" smtClean="0"/>
              <a:t>Blue and Purple are friendly to each other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36" y="2326077"/>
            <a:ext cx="2400165" cy="23875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394" y="3204157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Proposed Operators: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15394" y="4019077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Fire-Missile (+ =)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115394" y="4936369"/>
            <a:ext cx="1744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Turn (+ = &lt;)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5803874" y="4019077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Fire-Missile (+ =)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03874" y="4936368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Turn (+ = &lt;)</a:t>
            </a:r>
            <a:endParaRPr lang="en-US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5803874" y="3204157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Proposed Operators:</a:t>
            </a:r>
            <a:endParaRPr lang="en-US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476537" y="1458781"/>
            <a:ext cx="1744597" cy="430887"/>
          </a:xfrm>
          <a:prstGeom prst="rect">
            <a:avLst/>
          </a:prstGeom>
          <a:solidFill>
            <a:srgbClr val="4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Purple Tank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0364" y="1452884"/>
            <a:ext cx="1365786" cy="43088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Red Tank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070" y="1944759"/>
            <a:ext cx="26870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Constraint:</a:t>
            </a:r>
          </a:p>
          <a:p>
            <a:pPr algn="ctr"/>
            <a:r>
              <a:rPr lang="en-US" sz="2000" dirty="0" smtClean="0"/>
              <a:t>Fire, Violated if Blue Tank is hit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661634" y="1940810"/>
            <a:ext cx="26870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Constraint:</a:t>
            </a:r>
          </a:p>
          <a:p>
            <a:pPr algn="ctr"/>
            <a:r>
              <a:rPr lang="en-US" sz="2000" dirty="0" smtClean="0"/>
              <a:t>Fire, Violated if Orange Tank is hit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700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6" grpId="0"/>
      <p:bldP spid="13" grpId="0" animBg="1"/>
      <p:bldP spid="14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Autonomous agents are becoming more and more common</a:t>
            </a:r>
          </a:p>
          <a:p>
            <a:endParaRPr lang="en-US" dirty="0" smtClean="0"/>
          </a:p>
          <a:p>
            <a:r>
              <a:rPr lang="en-US" dirty="0" smtClean="0"/>
              <a:t>Soar agents are taught to do new things by users in Interactive Task Learning</a:t>
            </a:r>
          </a:p>
          <a:p>
            <a:endParaRPr lang="en-US" dirty="0"/>
          </a:p>
          <a:p>
            <a:r>
              <a:rPr lang="en-US" dirty="0"/>
              <a:t>We need to trust these agents will not violate given ethical constraints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5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sz="2400" dirty="0" smtClean="0"/>
              <a:t>Blue and Purple are friendly to each other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36" y="2326077"/>
            <a:ext cx="2400165" cy="23875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6537" y="1458781"/>
            <a:ext cx="1744597" cy="430887"/>
          </a:xfrm>
          <a:prstGeom prst="rect">
            <a:avLst/>
          </a:prstGeom>
          <a:solidFill>
            <a:srgbClr val="4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Purple Tank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0364" y="1452884"/>
            <a:ext cx="1365786" cy="43088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Red Tank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394" y="3204157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Proposed Operators: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15394" y="4019077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Fire-Missile (+ =)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115394" y="4936369"/>
            <a:ext cx="1744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Turn (+ = &lt;)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5803874" y="4019077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Fire-Missile (+ =)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03874" y="4936368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Turn (+ = &lt;)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1822" y="5304535"/>
            <a:ext cx="1928353" cy="30777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READY FOR APPROVAL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822" y="4402924"/>
            <a:ext cx="1928353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NEEDS EVALUATION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3874" y="3204157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Proposed Operators: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6420364" y="5299039"/>
            <a:ext cx="1928353" cy="30777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READY FOR APPROVAL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0364" y="4400120"/>
            <a:ext cx="1928353" cy="307777"/>
          </a:xfrm>
          <a:prstGeom prst="rect">
            <a:avLst/>
          </a:prstGeom>
          <a:solidFill>
            <a:srgbClr val="FF6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NEEDS EVALUATION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4070" y="1944759"/>
            <a:ext cx="26870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Constraint:</a:t>
            </a:r>
          </a:p>
          <a:p>
            <a:pPr algn="ctr"/>
            <a:r>
              <a:rPr lang="en-US" sz="2000" dirty="0" smtClean="0"/>
              <a:t>Fire, Violated if Blue Tank is hit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5661634" y="1940810"/>
            <a:ext cx="26870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Constraint:</a:t>
            </a:r>
          </a:p>
          <a:p>
            <a:pPr algn="ctr"/>
            <a:r>
              <a:rPr lang="en-US" sz="2000" dirty="0" smtClean="0"/>
              <a:t>Fire, Violated if Orange Tank is hit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6255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sz="2400" dirty="0" smtClean="0"/>
              <a:t>Blue and Purple are friendly to each other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36" y="2326077"/>
            <a:ext cx="2400165" cy="23875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394" y="3204157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Proposed Operators: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15394" y="4019077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Fire-Missile (+ = –)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115394" y="4936369"/>
            <a:ext cx="1744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Turn (+ = &lt;)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5803874" y="4019077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Fire-Missile (+ =)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03874" y="4936368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Turn (+ = &lt;)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1822" y="5304535"/>
            <a:ext cx="1928353" cy="30777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READY FOR APPROVAL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822" y="4402924"/>
            <a:ext cx="19283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FAILURE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3874" y="3204157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Proposed Operators: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6420364" y="5299039"/>
            <a:ext cx="1928353" cy="30777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READY FOR APPROVAL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0364" y="4400120"/>
            <a:ext cx="1928353" cy="30777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SUCCESS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6537" y="1458781"/>
            <a:ext cx="1744597" cy="430887"/>
          </a:xfrm>
          <a:prstGeom prst="rect">
            <a:avLst/>
          </a:prstGeom>
          <a:solidFill>
            <a:srgbClr val="4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Purple Tank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0364" y="1452884"/>
            <a:ext cx="1365786" cy="43088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Red Tank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070" y="1944759"/>
            <a:ext cx="26870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Constraint:</a:t>
            </a:r>
          </a:p>
          <a:p>
            <a:pPr algn="ctr"/>
            <a:r>
              <a:rPr lang="en-US" sz="2000" dirty="0" smtClean="0"/>
              <a:t>Fire, Violated if Blue Tank is hit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5661634" y="1940810"/>
            <a:ext cx="26870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Constraint:</a:t>
            </a:r>
          </a:p>
          <a:p>
            <a:pPr algn="ctr"/>
            <a:r>
              <a:rPr lang="en-US" sz="2000" dirty="0" smtClean="0"/>
              <a:t>Fire, Violated if Orange Tank is hit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7242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sz="2400" dirty="0" smtClean="0"/>
              <a:t>Blue and Purple are friendly to each other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36" y="2326077"/>
            <a:ext cx="2400165" cy="23875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394" y="3204157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Proposed Operators: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15394" y="4019077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Fire-Missile (+ = –)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115394" y="4936369"/>
            <a:ext cx="1744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Turn (+ = &lt;)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5803874" y="4019077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Fire-Missile (+ =)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03874" y="4936368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Turn (+ = &lt;)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1822" y="5304535"/>
            <a:ext cx="1928353" cy="30777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APPROVED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822" y="4402924"/>
            <a:ext cx="19283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FAILURE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3874" y="3204157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Proposed Operators: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6420364" y="5299039"/>
            <a:ext cx="1928353" cy="30777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APPROVED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0364" y="4400120"/>
            <a:ext cx="1928353" cy="30777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SUCCESS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6537" y="1458781"/>
            <a:ext cx="1744597" cy="430887"/>
          </a:xfrm>
          <a:prstGeom prst="rect">
            <a:avLst/>
          </a:prstGeom>
          <a:solidFill>
            <a:srgbClr val="4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Purple Tank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20364" y="1452884"/>
            <a:ext cx="1365786" cy="43088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Red Tank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070" y="1944759"/>
            <a:ext cx="26870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Constraint:</a:t>
            </a:r>
          </a:p>
          <a:p>
            <a:pPr algn="ctr"/>
            <a:r>
              <a:rPr lang="en-US" sz="2000" dirty="0" smtClean="0"/>
              <a:t>Fire, Violated if Blue Tank is hit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661634" y="1940810"/>
            <a:ext cx="26870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Constraint:</a:t>
            </a:r>
          </a:p>
          <a:p>
            <a:pPr algn="ctr"/>
            <a:r>
              <a:rPr lang="en-US" sz="2000" dirty="0" smtClean="0"/>
              <a:t>Fire, Violated if Orange Tank is hit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521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sz="2400" dirty="0" smtClean="0"/>
              <a:t>Blue and Purple are friendly to each other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636" y="2332393"/>
            <a:ext cx="2400166" cy="23749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394" y="3204157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Proposed Operators: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15394" y="4019077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Fire-Missile (+ = –)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115394" y="4936369"/>
            <a:ext cx="1744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Turn (+ = &lt;)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5803874" y="4019077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Fire-Missile (+ =)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03874" y="4936368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Turn (+ = &lt;)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1822" y="5304535"/>
            <a:ext cx="1928353" cy="30777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APPROVED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1822" y="4402924"/>
            <a:ext cx="1928353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FAILURE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3874" y="3204157"/>
            <a:ext cx="2727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Proposed Operators:</a:t>
            </a:r>
            <a:endParaRPr lang="en-US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6420364" y="5299039"/>
            <a:ext cx="1928353" cy="30777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APPROVED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20364" y="4400120"/>
            <a:ext cx="1928353" cy="30777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FFFFF"/>
                </a:solidFill>
              </a:rPr>
              <a:t>SUCCESS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5394" y="4936369"/>
            <a:ext cx="2727914" cy="91470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673487" y="3942768"/>
            <a:ext cx="2727914" cy="914704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6537" y="1458781"/>
            <a:ext cx="1744597" cy="430887"/>
          </a:xfrm>
          <a:prstGeom prst="rect">
            <a:avLst/>
          </a:prstGeom>
          <a:solidFill>
            <a:srgbClr val="400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Purple Tank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20364" y="1452884"/>
            <a:ext cx="1365786" cy="43088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Red Tank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4070" y="1944759"/>
            <a:ext cx="26870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Constraint:</a:t>
            </a:r>
          </a:p>
          <a:p>
            <a:pPr algn="ctr"/>
            <a:r>
              <a:rPr lang="en-US" sz="2000" dirty="0" smtClean="0"/>
              <a:t>Fire, Violated if Blue Tank is hit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5661634" y="1940810"/>
            <a:ext cx="268708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Constraint:</a:t>
            </a:r>
          </a:p>
          <a:p>
            <a:pPr algn="ctr"/>
            <a:r>
              <a:rPr lang="en-US" sz="2000" dirty="0" smtClean="0"/>
              <a:t>Fire, Violated if Orange Tank is hit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956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 for ethically constraining agents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Implementing the ethical constraints in Soar</a:t>
            </a:r>
          </a:p>
          <a:p>
            <a:pPr marL="11430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Complications/Issues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27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Verification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1755300"/>
          </a:xfrm>
        </p:spPr>
        <p:txBody>
          <a:bodyPr/>
          <a:lstStyle/>
          <a:p>
            <a:r>
              <a:rPr lang="en-US" dirty="0" smtClean="0"/>
              <a:t>Program the agent such that it will not behave unethically</a:t>
            </a:r>
          </a:p>
          <a:p>
            <a:endParaRPr lang="en-US" dirty="0"/>
          </a:p>
          <a:p>
            <a:r>
              <a:rPr lang="en-US" dirty="0" smtClean="0"/>
              <a:t>Formally verify that the agent will behave ethically in every situation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38959" y="3479022"/>
            <a:ext cx="5688446" cy="1325911"/>
          </a:xfrm>
          <a:prstGeom prst="rect">
            <a:avLst/>
          </a:prstGeom>
          <a:ln w="38100" cmpd="sng">
            <a:solidFill>
              <a:srgbClr val="8C73D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dirty="0" smtClean="0"/>
              <a:t>Problems: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– Too much uncertainty</a:t>
            </a:r>
          </a:p>
          <a:p>
            <a:pPr marL="114300" indent="0">
              <a:buNone/>
            </a:pPr>
            <a:r>
              <a:rPr lang="en-US" dirty="0" smtClean="0"/>
              <a:t>    – Can’t enumerate every possible situation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335574"/>
            <a:ext cx="7620000" cy="626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Need to evaluate actions at runtime</a:t>
            </a:r>
          </a:p>
        </p:txBody>
      </p:sp>
    </p:spTree>
    <p:extLst>
      <p:ext uri="{BB962C8B-B14F-4D97-AF65-F5344CB8AC3E}">
        <p14:creationId xmlns:p14="http://schemas.microsoft.com/office/powerpoint/2010/main" val="3650993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Governor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7870842" cy="934349"/>
          </a:xfrm>
        </p:spPr>
        <p:txBody>
          <a:bodyPr>
            <a:normAutofit/>
          </a:bodyPr>
          <a:lstStyle/>
          <a:p>
            <a:r>
              <a:rPr lang="en-US" dirty="0" smtClean="0"/>
              <a:t>Component that ensures a proposed action does not violate given constraints (introduced by Arkin, 2008)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526" y="4002019"/>
            <a:ext cx="1316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Perception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1970" y="4749937"/>
            <a:ext cx="1258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Proposed Action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531935" y="3751329"/>
            <a:ext cx="3059433" cy="1692771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dirty="0" smtClean="0"/>
          </a:p>
          <a:p>
            <a:pPr algn="ctr"/>
            <a:endParaRPr lang="en-US" sz="2000" dirty="0"/>
          </a:p>
          <a:p>
            <a:pPr algn="ctr"/>
            <a:r>
              <a:rPr lang="en-US" sz="2400" dirty="0" smtClean="0"/>
              <a:t>Ethical Governor</a:t>
            </a:r>
            <a:endParaRPr lang="en-US" sz="2000" dirty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480621" y="2540881"/>
            <a:ext cx="1403152" cy="400110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Constraints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171449" y="4864749"/>
            <a:ext cx="2156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Permissible Action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31935" y="2972351"/>
            <a:ext cx="351838" cy="7476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49416" y="4245884"/>
            <a:ext cx="8354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384073" y="5103880"/>
            <a:ext cx="11008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38402" y="5099480"/>
            <a:ext cx="5800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7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an Ethical Governor into TankSoar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4436"/>
            <a:ext cx="4579431" cy="3244892"/>
          </a:xfrm>
        </p:spPr>
        <p:txBody>
          <a:bodyPr/>
          <a:lstStyle/>
          <a:p>
            <a:r>
              <a:rPr lang="en-US" dirty="0" smtClean="0"/>
              <a:t>Want to constrain the agent to not fire at a designated friendly tank</a:t>
            </a:r>
          </a:p>
          <a:p>
            <a:endParaRPr lang="en-US" dirty="0"/>
          </a:p>
          <a:p>
            <a:r>
              <a:rPr lang="en-US" dirty="0" smtClean="0"/>
              <a:t>Agent must determine if a fired missile will collide with a friendly tank</a:t>
            </a:r>
            <a:endParaRPr lang="en-US" dirty="0"/>
          </a:p>
        </p:txBody>
      </p:sp>
      <p:pic>
        <p:nvPicPr>
          <p:cNvPr id="4" name="Picture 3" descr="Screen Shot 2017-06-01 at 1.31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631" y="2274436"/>
            <a:ext cx="3040569" cy="302862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5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Ethical Governor Implementation</a:t>
            </a:r>
            <a:endParaRPr lang="en-US" sz="4200" dirty="0"/>
          </a:p>
        </p:txBody>
      </p:sp>
      <p:sp>
        <p:nvSpPr>
          <p:cNvPr id="20" name="TextBox 19"/>
          <p:cNvSpPr txBox="1"/>
          <p:nvPr/>
        </p:nvSpPr>
        <p:spPr>
          <a:xfrm>
            <a:off x="331782" y="2739891"/>
            <a:ext cx="2351652" cy="707886"/>
          </a:xfrm>
          <a:prstGeom prst="rect">
            <a:avLst/>
          </a:prstGeom>
          <a:solidFill>
            <a:srgbClr val="8C73D0"/>
          </a:solidFill>
          <a:ln>
            <a:solidFill>
              <a:srgbClr val="8C73D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Constraint-Checking Substate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1783" y="6028038"/>
            <a:ext cx="2351651" cy="400110"/>
          </a:xfrm>
          <a:prstGeom prst="rect">
            <a:avLst/>
          </a:prstGeom>
          <a:solidFill>
            <a:srgbClr val="8C73D0"/>
          </a:solidFill>
          <a:ln>
            <a:solidFill>
              <a:srgbClr val="8C73D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</a:rPr>
              <a:t>Operator Selection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782" y="4467168"/>
            <a:ext cx="2351652" cy="400110"/>
          </a:xfrm>
          <a:prstGeom prst="rect">
            <a:avLst/>
          </a:prstGeom>
          <a:solidFill>
            <a:srgbClr val="8C73D0"/>
          </a:solidFill>
          <a:ln>
            <a:solidFill>
              <a:srgbClr val="8C73D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Evaluation Substate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1783" y="1347677"/>
            <a:ext cx="2351651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Operator Proposal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0517" y="2943489"/>
            <a:ext cx="331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Action</a:t>
            </a:r>
            <a:r>
              <a:rPr lang="en-US" sz="2000" dirty="0" smtClean="0"/>
              <a:t>, Violated if </a:t>
            </a:r>
            <a:r>
              <a:rPr lang="en-US" sz="2000" i="1" dirty="0" smtClean="0"/>
              <a:t>Outcome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60449" y="2406095"/>
            <a:ext cx="1516178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Constraints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63077" y="2202507"/>
            <a:ext cx="5397494" cy="3446453"/>
          </a:xfrm>
          <a:prstGeom prst="rect">
            <a:avLst/>
          </a:prstGeom>
          <a:noFill/>
          <a:ln w="38100" cmpd="sng">
            <a:solidFill>
              <a:srgbClr val="3E297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42584" y="3664069"/>
            <a:ext cx="4064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•Fire, Violated if purple tank is hit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963077" y="4109900"/>
            <a:ext cx="539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•Fire, Violated if anything except the green or blue tank is hit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2963078" y="4817786"/>
            <a:ext cx="539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•Move, Violated if agent would move in front of the red tank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498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10" grpId="0"/>
      <p:bldP spid="11" grpId="0" animBg="1"/>
      <p:bldP spid="4" grpId="0" animBg="1"/>
      <p:bldP spid="14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43222" y="2622005"/>
            <a:ext cx="3619347" cy="70788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Operators are rejected because they haven’t been approved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43223" y="3477712"/>
            <a:ext cx="3619346" cy="1015663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Resulting state no-change impasse leads to constraint-checking substate</a:t>
            </a:r>
            <a:endParaRPr lang="en-US" sz="20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683434" y="1347677"/>
            <a:ext cx="1041317" cy="352202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83434" y="1747787"/>
            <a:ext cx="1032173" cy="2862107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715607" y="1699880"/>
            <a:ext cx="3888062" cy="2910014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43223" y="1780498"/>
            <a:ext cx="3619347" cy="707886"/>
          </a:xfrm>
          <a:prstGeom prst="rect">
            <a:avLst/>
          </a:prstGeom>
          <a:noFill/>
          <a:ln w="190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Operators are proposed for current situation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331782" y="2739891"/>
            <a:ext cx="2351652" cy="707886"/>
          </a:xfrm>
          <a:prstGeom prst="rect">
            <a:avLst/>
          </a:prstGeom>
          <a:solidFill>
            <a:srgbClr val="8C73D0">
              <a:alpha val="50000"/>
            </a:srgbClr>
          </a:solidFill>
          <a:ln>
            <a:solidFill>
              <a:srgbClr val="8C73D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Constraint-Checking Substate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1783" y="6028038"/>
            <a:ext cx="2351651" cy="400110"/>
          </a:xfrm>
          <a:prstGeom prst="rect">
            <a:avLst/>
          </a:prstGeom>
          <a:solidFill>
            <a:srgbClr val="8C73D0">
              <a:alpha val="50000"/>
            </a:srgbClr>
          </a:solidFill>
          <a:ln>
            <a:solidFill>
              <a:srgbClr val="8C73D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Operator Selection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1782" y="4467168"/>
            <a:ext cx="2351652" cy="400110"/>
          </a:xfrm>
          <a:prstGeom prst="rect">
            <a:avLst/>
          </a:prstGeom>
          <a:solidFill>
            <a:srgbClr val="8C73D0">
              <a:alpha val="50000"/>
            </a:srgbClr>
          </a:solidFill>
          <a:ln>
            <a:solidFill>
              <a:srgbClr val="8C73D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Evaluation Substate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1783" y="1347677"/>
            <a:ext cx="2351651" cy="40011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Operator Proposal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200" dirty="0" smtClean="0"/>
              <a:t>Ethical Governor Implementation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1839120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402052" y="3575019"/>
            <a:ext cx="4813045" cy="316090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58831" y="1374383"/>
            <a:ext cx="4518369" cy="70788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Constraints retrieved from Semantic Memory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558831" y="2128996"/>
            <a:ext cx="2241912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Operators with no constrained actions flagged for approval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862965" y="2128996"/>
            <a:ext cx="2214236" cy="13234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Operators with constrained actions flagged for evaluation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3558831" y="3759824"/>
            <a:ext cx="4518369" cy="707886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operators are flagged for evaluation, a dummy operator is introduced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558831" y="4819123"/>
            <a:ext cx="4518370" cy="7078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Dummy operator set as better and worse than operators needing evaluation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558831" y="5830894"/>
            <a:ext cx="4518370" cy="7078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Resulting conflict impasse leads to evaluation substate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3276633" y="1300636"/>
            <a:ext cx="5063887" cy="5510323"/>
          </a:xfrm>
          <a:prstGeom prst="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2683434" y="1300636"/>
            <a:ext cx="593199" cy="1439255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683434" y="3447777"/>
            <a:ext cx="593199" cy="3363182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31782" y="2739891"/>
            <a:ext cx="2351652" cy="707886"/>
          </a:xfrm>
          <a:prstGeom prst="rect">
            <a:avLst/>
          </a:prstGeom>
          <a:solidFill>
            <a:srgbClr val="8C73D0"/>
          </a:solidFill>
          <a:ln>
            <a:solidFill>
              <a:srgbClr val="8C73D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</a:rPr>
              <a:t>Constraint-Checking Substate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1783" y="6028038"/>
            <a:ext cx="2351651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8C73D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FF"/>
                </a:solidFill>
              </a:rPr>
              <a:t>Operator Selection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782" y="4467168"/>
            <a:ext cx="2351652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8C73D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Evaluation Substate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783" y="1347677"/>
            <a:ext cx="2351651" cy="40011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Operator Proposal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en-US" sz="4200" dirty="0" smtClean="0"/>
              <a:t>Ethical Governor Implementation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81600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1980</TotalTime>
  <Words>1089</Words>
  <Application>Microsoft Macintosh PowerPoint</Application>
  <PresentationFormat>On-screen Show (4:3)</PresentationFormat>
  <Paragraphs>232</Paragraphs>
  <Slides>23</Slides>
  <Notes>0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Adjacency</vt:lpstr>
      <vt:lpstr>Introducing Ethical Constraints into a Soar Agent</vt:lpstr>
      <vt:lpstr>Motivation</vt:lpstr>
      <vt:lpstr>Outline</vt:lpstr>
      <vt:lpstr>Formal Verification</vt:lpstr>
      <vt:lpstr>Ethical Governor</vt:lpstr>
      <vt:lpstr>Introducing an Ethical Governor into TankSoar</vt:lpstr>
      <vt:lpstr>Ethical Governor Implementation</vt:lpstr>
      <vt:lpstr>Ethical Governor Implementation</vt:lpstr>
      <vt:lpstr>Ethical Governor Implementation</vt:lpstr>
      <vt:lpstr>Ethical Governor Implementation</vt:lpstr>
      <vt:lpstr>Ethical Governor Implementation</vt:lpstr>
      <vt:lpstr>Complications</vt:lpstr>
      <vt:lpstr>Evaluation Outcomes: Different States of Knowledge</vt:lpstr>
      <vt:lpstr>Conclusion</vt:lpstr>
      <vt:lpstr>Questions?</vt:lpstr>
      <vt:lpstr>Asimov’s Laws</vt:lpstr>
      <vt:lpstr>Example: Blue and Purple are friendly to each other</vt:lpstr>
      <vt:lpstr>Example: Blue and Purple are friendly to each other</vt:lpstr>
      <vt:lpstr>Example: Blue and Purple are friendly to each other</vt:lpstr>
      <vt:lpstr>Example: Blue and Purple are friendly to each other</vt:lpstr>
      <vt:lpstr>Example: Blue and Purple are friendly to each other</vt:lpstr>
      <vt:lpstr>Example: Blue and Purple are friendly to each other</vt:lpstr>
      <vt:lpstr>Example: Blue and Purple are friendly to each other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Marie Naylor</dc:creator>
  <cp:lastModifiedBy>Lauren Marie Naylor</cp:lastModifiedBy>
  <cp:revision>464</cp:revision>
  <dcterms:created xsi:type="dcterms:W3CDTF">2017-05-26T13:15:21Z</dcterms:created>
  <dcterms:modified xsi:type="dcterms:W3CDTF">2017-06-07T01:28:55Z</dcterms:modified>
</cp:coreProperties>
</file>