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5" r:id="rId4"/>
    <p:sldId id="260" r:id="rId5"/>
    <p:sldId id="259" r:id="rId6"/>
    <p:sldId id="261" r:id="rId7"/>
    <p:sldId id="262" r:id="rId8"/>
    <p:sldId id="258" r:id="rId9"/>
    <p:sldId id="263" r:id="rId10"/>
    <p:sldId id="264" r:id="rId11"/>
    <p:sldId id="267" r:id="rId12"/>
    <p:sldId id="266" r:id="rId13"/>
    <p:sldId id="269" r:id="rId14"/>
    <p:sldId id="270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40"/>
    <p:restoredTop sz="90915"/>
  </p:normalViewPr>
  <p:slideViewPr>
    <p:cSldViewPr>
      <p:cViewPr varScale="1">
        <p:scale>
          <a:sx n="126" d="100"/>
          <a:sy n="126" d="100"/>
        </p:scale>
        <p:origin x="2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71888-2951-B94A-AAE5-BE2A80B437D8}" type="datetimeFigureOut">
              <a:rPr lang="en-US" smtClean="0"/>
              <a:t>5/31/17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67B4A-F2BC-1B40-BE09-82DCA838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ヒラギノ角ゴ Pro W3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B434171-4D5A-B645-9281-D21F26E16E4A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34171-4D5A-B645-9281-D21F26E16E4A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0338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x-none" altLang="x-none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1293C1A-6D58-994E-B3D3-6FEE841C08CC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17499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65AAD-C93E-FE4A-993A-7FA2AE0669D5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065C4C-88EE-694C-BBA3-47004313AA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467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4C36C-635F-6C4D-A174-0F23593E36F4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8E15B-4793-E340-AFB2-791021292B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173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031D87-5EDF-724B-B082-B787C65D815F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B765DA-00CC-124F-A6DE-F4427D22722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4458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9C3C-1417-0249-BF9B-CA8C2B2A1E89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F7ED7-5026-9344-AAE5-ADDA1B91BC9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0075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A7D2B-37A6-1C4D-A6D4-91137B3C4CCA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08FEFC-C875-B146-A25D-731FF4E8ED6C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897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4B9A5-1E54-5D4D-8E4B-1EAEA50DFC73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16187C-6A75-3B4C-ADA4-339097AA9E7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811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0FBE2-8AD1-EA4F-8EE6-404BDD69A41F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D83C79-2A45-B24D-B551-0D5A84DDE0F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043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DDA94-2970-8545-8DE5-03EF41921E30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CA6B1-4BD0-6D4D-B90F-4F2BD6DB23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6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EC243-45C2-9A41-9D08-6D17225F3A0D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A5DD24-8117-BD46-9E76-EB95073338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72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03007-D3C4-9644-BBA3-CF278B22B5A1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1A2A97-75B0-5D4F-8A05-3B0DEE49356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06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x-none" altLang="x-none"/>
          </a:p>
        </p:txBody>
      </p:sp>
      <p:sp>
        <p:nvSpPr>
          <p:cNvPr id="1027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x-none" altLang="x-none"/>
          </a:p>
        </p:txBody>
      </p:sp>
      <p:sp>
        <p:nvSpPr>
          <p:cNvPr id="1028" name="Rectangle 9"/>
          <p:cNvSpPr>
            <a:spLocks noChangeArrowheads="1"/>
          </p:cNvSpPr>
          <p:nvPr userDrawn="1"/>
        </p:nvSpPr>
        <p:spPr bwMode="auto">
          <a:xfrm>
            <a:off x="609600" y="0"/>
            <a:ext cx="8220075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endParaRPr lang="x-none" altLang="x-none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  <a:ea typeface="ヒラギノ角ゴ Pro W3" pitchFamily="28" charset="-128"/>
              </a:defRPr>
            </a:lvl1pPr>
          </a:lstStyle>
          <a:p>
            <a:pPr>
              <a:defRPr/>
            </a:pPr>
            <a:fld id="{07E8EEFB-6E43-F842-B5ED-DB9DC727FBB2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  <a:ea typeface="ヒラギノ角ゴ Pro W3" pitchFamily="28" charset="-128"/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Calibri" charset="0"/>
              </a:defRPr>
            </a:lvl1pPr>
          </a:lstStyle>
          <a:p>
            <a:fld id="{2DA72E3A-259D-F04E-96D0-FDFEE79AE291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0" fontAlgn="base" hangingPunct="0">
        <a:spcBef>
          <a:spcPct val="20000"/>
        </a:spcBef>
        <a:spcAft>
          <a:spcPct val="0"/>
        </a:spcAft>
        <a:buClr>
          <a:srgbClr val="0091B5"/>
        </a:buClr>
        <a:buFont typeface="Times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fontAlgn="base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4" Type="http://schemas.openxmlformats.org/officeDocument/2006/relationships/image" Target="../media/image12.tiff"/><Relationship Id="rId5" Type="http://schemas.openxmlformats.org/officeDocument/2006/relationships/image" Target="../media/image13.tiff"/><Relationship Id="rId6" Type="http://schemas.openxmlformats.org/officeDocument/2006/relationships/image" Target="../media/image14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tif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oartech/soaride" TargetMode="External"/><Relationship Id="rId3" Type="http://schemas.openxmlformats.org/officeDocument/2006/relationships/hyperlink" Target="https://github.com/soartech/new-goal-system-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3CFA68-8960-44C5-ABA6-E5CD32101FE9}" type="datetime1">
              <a:rPr lang="en-US"/>
              <a:pPr>
                <a:defRPr/>
              </a:pPr>
              <a:t>5/31/17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New Goal System (NGS-4)</a:t>
            </a:r>
            <a:br>
              <a:rPr lang="en-US" altLang="x-none" dirty="0" smtClean="0"/>
            </a:br>
            <a:r>
              <a:rPr lang="en-US" altLang="x-none" dirty="0" err="1" smtClean="0"/>
              <a:t>TankSoar</a:t>
            </a:r>
            <a:r>
              <a:rPr lang="en-US" altLang="x-none" dirty="0" smtClean="0"/>
              <a:t> example</a:t>
            </a:r>
            <a:br>
              <a:rPr lang="en-US" altLang="x-none" dirty="0" smtClean="0"/>
            </a:br>
            <a:r>
              <a:rPr lang="en-US" altLang="x-none" sz="2400" b="0" dirty="0" smtClean="0"/>
              <a:t>Timothy W. Saucer, Ph.D.</a:t>
            </a:r>
            <a:endParaRPr lang="x-none" altLang="x-none" sz="24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(WMEs)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objects and tags are simple in NGS-4</a:t>
            </a:r>
          </a:p>
          <a:p>
            <a:r>
              <a:rPr lang="en-US" dirty="0" smtClean="0"/>
              <a:t>O-Supported simple WME</a:t>
            </a:r>
          </a:p>
          <a:p>
            <a:endParaRPr lang="en-US" dirty="0"/>
          </a:p>
          <a:p>
            <a:r>
              <a:rPr lang="en-US" dirty="0" smtClean="0"/>
              <a:t>I-Supported simple WME:</a:t>
            </a:r>
          </a:p>
          <a:p>
            <a:endParaRPr lang="en-US" dirty="0"/>
          </a:p>
          <a:p>
            <a:r>
              <a:rPr lang="en-US" dirty="0" smtClean="0"/>
              <a:t>Tag (</a:t>
            </a:r>
            <a:r>
              <a:rPr lang="en-US" dirty="0" err="1" smtClean="0"/>
              <a:t>i</a:t>
            </a:r>
            <a:r>
              <a:rPr lang="en-US" dirty="0" smtClean="0"/>
              <a:t>-Supported):</a:t>
            </a:r>
          </a:p>
          <a:p>
            <a:endParaRPr lang="en-US" dirty="0"/>
          </a:p>
          <a:p>
            <a:r>
              <a:rPr lang="en-US" dirty="0" smtClean="0"/>
              <a:t>O-Supported Typed Object:</a:t>
            </a:r>
          </a:p>
          <a:p>
            <a:endParaRPr lang="en-US" dirty="0"/>
          </a:p>
          <a:p>
            <a:r>
              <a:rPr lang="en-US" dirty="0" smtClean="0"/>
              <a:t>I-Supported Typed Object:</a:t>
            </a:r>
          </a:p>
          <a:p>
            <a:endParaRPr lang="en-US" dirty="0"/>
          </a:p>
          <a:p>
            <a:r>
              <a:rPr lang="en-US" dirty="0" smtClean="0"/>
              <a:t>A single production! No propose/apply needed</a:t>
            </a:r>
          </a:p>
          <a:p>
            <a:pPr lvl="1"/>
            <a:r>
              <a:rPr lang="en-US" dirty="0" smtClean="0"/>
              <a:t>These details are a common source of error and taken care of by NGS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10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7391400" cy="2189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940524"/>
            <a:ext cx="7391400" cy="250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245597"/>
            <a:ext cx="7391400" cy="2502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907806"/>
            <a:ext cx="7391400" cy="2397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0" y="3619507"/>
            <a:ext cx="7391400" cy="21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3009900" cy="4495800"/>
          </a:xfrm>
        </p:spPr>
        <p:txBody>
          <a:bodyPr/>
          <a:lstStyle/>
          <a:p>
            <a:r>
              <a:rPr lang="en-US" dirty="0" smtClean="0"/>
              <a:t>Simple operators that trigger an operator no change</a:t>
            </a:r>
          </a:p>
          <a:p>
            <a:pPr lvl="1"/>
            <a:r>
              <a:rPr lang="en-US" dirty="0" smtClean="0"/>
              <a:t>They’re like a little function</a:t>
            </a:r>
            <a:r>
              <a:rPr lang="mr-IN" dirty="0" smtClean="0"/>
              <a:t>…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Useful for manipulating data</a:t>
            </a:r>
          </a:p>
          <a:p>
            <a:r>
              <a:rPr lang="en-US" dirty="0" smtClean="0"/>
              <a:t>The work is done in a </a:t>
            </a:r>
            <a:r>
              <a:rPr lang="en-US" dirty="0" err="1" smtClean="0"/>
              <a:t>substate</a:t>
            </a:r>
            <a:endParaRPr lang="en-US" dirty="0" smtClean="0"/>
          </a:p>
          <a:p>
            <a:pPr lvl="1"/>
            <a:r>
              <a:rPr lang="en-US" dirty="0" smtClean="0"/>
              <a:t>So how does the copied data get back to the main state if it’s generated in a </a:t>
            </a:r>
            <a:r>
              <a:rPr lang="en-US" dirty="0" err="1" smtClean="0"/>
              <a:t>substate</a:t>
            </a:r>
            <a:r>
              <a:rPr lang="en-US" dirty="0" smtClean="0"/>
              <a:t>?</a:t>
            </a:r>
          </a:p>
          <a:p>
            <a:r>
              <a:rPr lang="en-US" dirty="0" smtClean="0"/>
              <a:t>Function operators can have return values!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11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700" y="1600200"/>
            <a:ext cx="478609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describing the context of a decision</a:t>
            </a:r>
            <a:endParaRPr lang="en-US" dirty="0" smtClean="0"/>
          </a:p>
          <a:p>
            <a:r>
              <a:rPr lang="en-US" dirty="0" smtClean="0"/>
              <a:t>Useful macros exist for binning data, creating time delayed data,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Improves performance by not sampling changing variables too quickly</a:t>
            </a:r>
          </a:p>
          <a:p>
            <a:r>
              <a:rPr lang="en-US" dirty="0" smtClean="0"/>
              <a:t>Note: Pool name must be specified in match line (otherwise auto generated and not intuitive)</a:t>
            </a:r>
          </a:p>
          <a:p>
            <a:r>
              <a:rPr lang="en-US" dirty="0" smtClean="0"/>
              <a:t>Dynamic binning currently supported (and often best used in practice)</a:t>
            </a:r>
          </a:p>
          <a:p>
            <a:pPr lvl="1"/>
            <a:r>
              <a:rPr lang="en-US" dirty="0" smtClean="0"/>
              <a:t>Could use large bins when energy/health are high, small bins when low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12</a:t>
            </a:fld>
            <a:endParaRPr lang="en-US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00" y="3915671"/>
            <a:ext cx="5359400" cy="240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0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BYOM (Build Your Own Macros)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ngs</a:t>
            </a:r>
            <a:r>
              <a:rPr lang="en-US" dirty="0" smtClean="0"/>
              <a:t>-declare-tsp and </a:t>
            </a:r>
            <a:r>
              <a:rPr lang="en-US" dirty="0" err="1" smtClean="0"/>
              <a:t>ngs</a:t>
            </a:r>
            <a:r>
              <a:rPr lang="en-US" dirty="0" smtClean="0"/>
              <a:t>-expand-tsp to create / use macros</a:t>
            </a:r>
          </a:p>
          <a:p>
            <a:r>
              <a:rPr lang="en-US" dirty="0" smtClean="0"/>
              <a:t>Unique production name will be generated based on macro name and input parameters</a:t>
            </a:r>
          </a:p>
          <a:p>
            <a:r>
              <a:rPr lang="en-US" dirty="0" smtClean="0"/>
              <a:t>Soar IDE source viewer expansion will not display raw soar code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13</a:t>
            </a:fld>
            <a:endParaRPr lang="en-US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241" y="2975362"/>
            <a:ext cx="5444517" cy="312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5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Nuggets            and               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Excellent way to simplify many sections of code</a:t>
            </a:r>
          </a:p>
          <a:p>
            <a:pPr lvl="1"/>
            <a:r>
              <a:rPr lang="en-US" dirty="0" smtClean="0"/>
              <a:t>Logic, data structures</a:t>
            </a:r>
          </a:p>
          <a:p>
            <a:r>
              <a:rPr lang="en-US" dirty="0" smtClean="0"/>
              <a:t>Useful binning mechanisms</a:t>
            </a:r>
          </a:p>
          <a:p>
            <a:r>
              <a:rPr lang="en-US" dirty="0" smtClean="0"/>
              <a:t>Can write many rules with few lines of code</a:t>
            </a:r>
          </a:p>
          <a:p>
            <a:r>
              <a:rPr lang="en-US" dirty="0" smtClean="0"/>
              <a:t>Powerful macros</a:t>
            </a:r>
          </a:p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Requires learning new way to write soar code</a:t>
            </a:r>
          </a:p>
          <a:p>
            <a:r>
              <a:rPr lang="en-US" dirty="0" smtClean="0"/>
              <a:t>Not all expansions are supported by Soar IDE</a:t>
            </a:r>
          </a:p>
          <a:p>
            <a:r>
              <a:rPr lang="en-US" dirty="0" smtClean="0"/>
              <a:t>Some features have unique quirks (</a:t>
            </a:r>
            <a:r>
              <a:rPr lang="en-US" dirty="0" err="1" smtClean="0"/>
              <a:t>ie</a:t>
            </a:r>
            <a:r>
              <a:rPr lang="en-US" dirty="0" smtClean="0"/>
              <a:t>: pool names in context variables)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64218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85800" y="2438400"/>
            <a:ext cx="7772400" cy="1500187"/>
          </a:xfrm>
        </p:spPr>
        <p:txBody>
          <a:bodyPr anchor="ctr"/>
          <a:lstStyle/>
          <a:p>
            <a:pPr algn="ctr"/>
            <a:r>
              <a:rPr lang="en-US" sz="4000" b="1" dirty="0" smtClean="0"/>
              <a:t>Questions?</a:t>
            </a:r>
            <a:endParaRPr lang="en-US" sz="4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6168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0164DB-D617-4372-BB62-1E468F6CFE63}" type="datetime1">
              <a:rPr lang="en-US"/>
              <a:pPr>
                <a:defRPr/>
              </a:pPr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0C565FA-552F-3543-8DA1-9C14028887AD}" type="slidenum">
              <a:rPr lang="en-US" altLang="x-none" sz="1200">
                <a:solidFill>
                  <a:schemeClr val="bg1"/>
                </a:solidFill>
                <a:latin typeface="Calibri" charset="0"/>
              </a:rPr>
              <a:pPr/>
              <a:t>2</a:t>
            </a:fld>
            <a:endParaRPr lang="en-US" altLang="x-none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Environment Setup</a:t>
            </a:r>
            <a:endParaRPr lang="x-none" altLang="x-none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Unpack the soar tutorial</a:t>
            </a:r>
          </a:p>
          <a:p>
            <a:pPr eaLnBrk="1" hangingPunct="1"/>
            <a:r>
              <a:rPr lang="en-US" altLang="x-none" dirty="0" smtClean="0"/>
              <a:t>In the directory containing </a:t>
            </a:r>
            <a:r>
              <a:rPr lang="en-US" altLang="x-none" dirty="0" err="1" smtClean="0"/>
              <a:t>TankSoar</a:t>
            </a:r>
            <a:r>
              <a:rPr lang="en-US" altLang="x-none" dirty="0" smtClean="0"/>
              <a:t> launch file (.command, .bat, or .</a:t>
            </a:r>
            <a:r>
              <a:rPr lang="en-US" altLang="x-none" dirty="0" err="1" smtClean="0"/>
              <a:t>sh</a:t>
            </a:r>
            <a:r>
              <a:rPr lang="en-US" altLang="x-none" dirty="0" smtClean="0"/>
              <a:t>) create a file called </a:t>
            </a:r>
            <a:r>
              <a:rPr lang="en-US" altLang="x-none" dirty="0" err="1" smtClean="0"/>
              <a:t>settings.soar</a:t>
            </a:r>
            <a:r>
              <a:rPr lang="en-US" altLang="x-none" dirty="0" smtClean="0"/>
              <a:t> with the line:</a:t>
            </a:r>
          </a:p>
          <a:p>
            <a:pPr lvl="1" eaLnBrk="1" hangingPunct="1"/>
            <a:r>
              <a:rPr lang="en-US" altLang="x-non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cli </a:t>
            </a:r>
            <a:r>
              <a:rPr lang="en-US" altLang="x-none" dirty="0" err="1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tcl</a:t>
            </a:r>
            <a:r>
              <a:rPr lang="en-US" altLang="x-none" dirty="0" smtClean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on</a:t>
            </a:r>
          </a:p>
          <a:p>
            <a:pPr eaLnBrk="1" hangingPunct="1"/>
            <a:r>
              <a:rPr lang="en-US" altLang="x-none" dirty="0" smtClean="0"/>
              <a:t>Install the Soar IDE for eclipse (optional, but recommended)</a:t>
            </a:r>
          </a:p>
          <a:p>
            <a:pPr lvl="1" eaLnBrk="1" hangingPunct="1"/>
            <a:r>
              <a:rPr lang="en-US" altLang="x-none" dirty="0" smtClean="0">
                <a:hlinkClick r:id="rId2"/>
              </a:rPr>
              <a:t>https://github.com/soartech/soaride</a:t>
            </a:r>
            <a:endParaRPr lang="en-US" altLang="x-none" dirty="0" smtClean="0"/>
          </a:p>
          <a:p>
            <a:pPr eaLnBrk="1" hangingPunct="1"/>
            <a:r>
              <a:rPr lang="en-US" altLang="x-none" dirty="0" smtClean="0"/>
              <a:t>Clone NGS-4 into your working folder</a:t>
            </a:r>
          </a:p>
          <a:p>
            <a:pPr lvl="1" eaLnBrk="1" hangingPunct="1"/>
            <a:r>
              <a:rPr lang="en-US" altLang="x-none" dirty="0" smtClean="0">
                <a:hlinkClick r:id="rId3"/>
              </a:rPr>
              <a:t>https://github.com/soartech/new-goal-system-4</a:t>
            </a:r>
            <a:endParaRPr lang="en-US" altLang="x-none" dirty="0" smtClean="0"/>
          </a:p>
          <a:p>
            <a:pPr lvl="1" eaLnBrk="1" hangingPunct="1"/>
            <a:r>
              <a:rPr lang="en-US" altLang="x-none" dirty="0" smtClean="0"/>
              <a:t>Note: This is an updated link. The old new-goal-system repository does not contain NGS-4.</a:t>
            </a:r>
          </a:p>
          <a:p>
            <a:pPr eaLnBrk="1" hangingPunct="1"/>
            <a:r>
              <a:rPr lang="en-US" altLang="x-none" dirty="0" smtClean="0"/>
              <a:t>First load in soar must process the macros</a:t>
            </a:r>
          </a:p>
          <a:p>
            <a:pPr lvl="1" eaLnBrk="1" hangingPunct="1"/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source "new-goal-system-4/</a:t>
            </a:r>
            <a:r>
              <a:rPr lang="en-US" altLang="x-none" dirty="0" err="1" smtClean="0">
                <a:latin typeface="Courier New" charset="0"/>
                <a:ea typeface="Courier New" charset="0"/>
                <a:cs typeface="Courier New" charset="0"/>
              </a:rPr>
              <a:t>load.soar</a:t>
            </a:r>
            <a:r>
              <a:rPr lang="en-US" altLang="x-none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</a:p>
          <a:p>
            <a:pPr eaLnBrk="1" hangingPunct="1"/>
            <a:r>
              <a:rPr lang="en-US" altLang="x-none" dirty="0" err="1" smtClean="0"/>
              <a:t>jSoar</a:t>
            </a:r>
            <a:r>
              <a:rPr lang="en-US" altLang="x-none" dirty="0" smtClean="0"/>
              <a:t> - not for </a:t>
            </a:r>
            <a:r>
              <a:rPr lang="en-US" altLang="x-none" dirty="0" err="1" smtClean="0"/>
              <a:t>TankSoar</a:t>
            </a:r>
            <a:r>
              <a:rPr lang="en-US" altLang="x-none" smtClean="0"/>
              <a:t>, but useful debugger</a:t>
            </a:r>
          </a:p>
          <a:p>
            <a:pPr lvl="1" eaLnBrk="1" hangingPunct="1"/>
            <a:endParaRPr lang="en-US" altLang="x-none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NGS-4? (New Goal System version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approach to setting up a goal forest in soar</a:t>
            </a:r>
          </a:p>
          <a:p>
            <a:r>
              <a:rPr lang="en-US" dirty="0" smtClean="0"/>
              <a:t>Cool features such as function operators and dynamic binning</a:t>
            </a:r>
          </a:p>
          <a:p>
            <a:r>
              <a:rPr lang="en-US" dirty="0" smtClean="0"/>
              <a:t>A ton of useful macros</a:t>
            </a:r>
          </a:p>
          <a:p>
            <a:r>
              <a:rPr lang="en-US" dirty="0" smtClean="0"/>
              <a:t>Some people think of it as a high level language that runs on soar</a:t>
            </a:r>
          </a:p>
          <a:p>
            <a:r>
              <a:rPr lang="en-US" dirty="0" smtClean="0"/>
              <a:t>A great topic for dinner conversations with your in-laws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641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NGS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commands begin with [</a:t>
            </a:r>
            <a:r>
              <a:rPr lang="en-US" dirty="0" err="1" smtClean="0"/>
              <a:t>ngs</a:t>
            </a:r>
            <a:r>
              <a:rPr lang="en-US" dirty="0" smtClean="0"/>
              <a:t>-</a:t>
            </a:r>
          </a:p>
          <a:p>
            <a:r>
              <a:rPr lang="en-US" dirty="0" smtClean="0"/>
              <a:t>RHS and LHS macros defined in </a:t>
            </a:r>
            <a:r>
              <a:rPr lang="en-US" dirty="0" err="1" smtClean="0"/>
              <a:t>rhs-fragments.soar</a:t>
            </a:r>
            <a:r>
              <a:rPr lang="en-US" dirty="0" smtClean="0"/>
              <a:t> and lhs-</a:t>
            </a:r>
            <a:r>
              <a:rPr lang="en-US" dirty="0" err="1" smtClean="0"/>
              <a:t>fragments.soar</a:t>
            </a:r>
            <a:endParaRPr lang="en-US" dirty="0" smtClean="0"/>
          </a:p>
          <a:p>
            <a:r>
              <a:rPr lang="en-US" dirty="0" smtClean="0"/>
              <a:t>Must use “  “ to enclose soar production</a:t>
            </a:r>
          </a:p>
          <a:p>
            <a:r>
              <a:rPr lang="en-US" dirty="0" smtClean="0"/>
              <a:t>Note: Regular soar production lines can be used (but should not be necessary)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4</a:t>
            </a:fld>
            <a:endParaRPr lang="en-US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694782"/>
            <a:ext cx="7391400" cy="24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0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TankSoar</a:t>
            </a:r>
            <a:r>
              <a:rPr lang="en-US" dirty="0" smtClean="0"/>
              <a:t> Chase example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567" y="1600200"/>
            <a:ext cx="6383866" cy="44958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5810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Declared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types allows for simple collections of data similar to a </a:t>
            </a:r>
            <a:r>
              <a:rPr lang="en-US" dirty="0" err="1" smtClean="0"/>
              <a:t>c++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dirty="0" smtClean="0"/>
              <a:t>There is no type checking, no guarantee data exists, no inheritance</a:t>
            </a:r>
          </a:p>
          <a:p>
            <a:r>
              <a:rPr lang="en-US" dirty="0" smtClean="0"/>
              <a:t>Simple data storage, but very useful for populating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6</a:t>
            </a:fld>
            <a:endParaRPr lang="en-US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17251"/>
            <a:ext cx="7391400" cy="32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 intent of NGS was to define a new goal system (hence the name)</a:t>
            </a:r>
          </a:p>
          <a:p>
            <a:r>
              <a:rPr lang="en-US" dirty="0" smtClean="0"/>
              <a:t>Goals may have </a:t>
            </a:r>
            <a:r>
              <a:rPr lang="en-US" dirty="0" err="1" smtClean="0"/>
              <a:t>subgoals</a:t>
            </a:r>
            <a:r>
              <a:rPr lang="en-US" dirty="0" smtClean="0"/>
              <a:t> and </a:t>
            </a:r>
            <a:r>
              <a:rPr lang="en-US" dirty="0" err="1" smtClean="0"/>
              <a:t>supergoals</a:t>
            </a:r>
            <a:endParaRPr lang="en-US" dirty="0" smtClean="0"/>
          </a:p>
          <a:p>
            <a:r>
              <a:rPr lang="en-US" dirty="0" smtClean="0"/>
              <a:t>Goals MUST be defined using </a:t>
            </a:r>
            <a:r>
              <a:rPr lang="en-US" dirty="0" err="1" smtClean="0"/>
              <a:t>NGS_DeclareGoal</a:t>
            </a:r>
            <a:endParaRPr lang="en-US" dirty="0" smtClean="0"/>
          </a:p>
          <a:p>
            <a:r>
              <a:rPr lang="en-US" dirty="0" smtClean="0"/>
              <a:t>In this example, the goal is to achieve a turn. This goal will create a rotation command on output-</a:t>
            </a:r>
            <a:r>
              <a:rPr lang="en-US" dirty="0" err="1" smtClean="0"/>
              <a:t>link.rotate</a:t>
            </a:r>
            <a:r>
              <a:rPr lang="en-US" dirty="0" smtClean="0"/>
              <a:t> containing the direction data.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7</a:t>
            </a:fld>
            <a:endParaRPr lang="en-US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50108"/>
            <a:ext cx="7391400" cy="27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3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B0164DB-D617-4372-BB62-1E468F6CFE63}" type="datetime1">
              <a:rPr lang="en-US"/>
              <a:pPr>
                <a:defRPr/>
              </a:pPr>
              <a:t>5/31/17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ヒラギノ角ゴ Pro W3" charset="-128"/>
              </a:defRPr>
            </a:lvl9pPr>
          </a:lstStyle>
          <a:p>
            <a:fld id="{50C565FA-552F-3543-8DA1-9C14028887AD}" type="slidenum">
              <a:rPr lang="en-US" altLang="x-none" sz="1200">
                <a:solidFill>
                  <a:schemeClr val="bg1"/>
                </a:solidFill>
                <a:latin typeface="Calibri" charset="0"/>
              </a:rPr>
              <a:pPr/>
              <a:t>8</a:t>
            </a:fld>
            <a:endParaRPr lang="en-US" altLang="x-none" sz="120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 smtClean="0"/>
              <a:t>Soar IDE Expansion</a:t>
            </a:r>
            <a:endParaRPr lang="x-none" alt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21" y="1524000"/>
            <a:ext cx="609835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complex logic in NGS-4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3496963" cy="4495800"/>
          </a:xfrm>
        </p:spPr>
        <p:txBody>
          <a:bodyPr/>
          <a:lstStyle/>
          <a:p>
            <a:r>
              <a:rPr lang="en-US" dirty="0" smtClean="0"/>
              <a:t>NGS-4 is </a:t>
            </a:r>
            <a:r>
              <a:rPr lang="en-US" b="1" dirty="0" smtClean="0"/>
              <a:t>great</a:t>
            </a:r>
            <a:r>
              <a:rPr lang="en-US" dirty="0" smtClean="0"/>
              <a:t> at complex logic</a:t>
            </a:r>
          </a:p>
          <a:p>
            <a:r>
              <a:rPr lang="en-US" dirty="0" smtClean="0"/>
              <a:t>Macros available include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-not  </a:t>
            </a:r>
            <a:r>
              <a:rPr lang="en-US" dirty="0" err="1" smtClean="0"/>
              <a:t>ngs</a:t>
            </a:r>
            <a:r>
              <a:rPr lang="en-US" dirty="0" smtClean="0"/>
              <a:t>-and  </a:t>
            </a:r>
            <a:r>
              <a:rPr lang="en-US" dirty="0" err="1" smtClean="0"/>
              <a:t>nsg</a:t>
            </a:r>
            <a:r>
              <a:rPr lang="en-US" dirty="0" smtClean="0"/>
              <a:t>-or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-is-tagged</a:t>
            </a:r>
          </a:p>
          <a:p>
            <a:pPr lvl="1"/>
            <a:r>
              <a:rPr lang="en-US" dirty="0" err="1" smtClean="0"/>
              <a:t>ngs-eq</a:t>
            </a:r>
            <a:r>
              <a:rPr lang="en-US" dirty="0" smtClean="0"/>
              <a:t>   </a:t>
            </a:r>
            <a:r>
              <a:rPr lang="en-US" dirty="0" err="1" smtClean="0"/>
              <a:t>ngs-neq</a:t>
            </a:r>
            <a:endParaRPr lang="en-US" dirty="0" smtClean="0"/>
          </a:p>
          <a:p>
            <a:pPr lvl="1"/>
            <a:r>
              <a:rPr lang="en-US" dirty="0" err="1" smtClean="0"/>
              <a:t>ngs-anyof</a:t>
            </a:r>
            <a:r>
              <a:rPr lang="en-US" dirty="0" smtClean="0"/>
              <a:t> (only works with constants, not variables)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-this-is-not-that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-is-type </a:t>
            </a:r>
            <a:r>
              <a:rPr lang="en-US" dirty="0" err="1" smtClean="0"/>
              <a:t>ngs</a:t>
            </a:r>
            <a:r>
              <a:rPr lang="en-US" dirty="0" smtClean="0"/>
              <a:t>-is-not-type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-is-named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-is-my-type</a:t>
            </a:r>
          </a:p>
          <a:p>
            <a:pPr lvl="1"/>
            <a:r>
              <a:rPr lang="en-US" dirty="0" err="1" smtClean="0"/>
              <a:t>ngs</a:t>
            </a:r>
            <a:r>
              <a:rPr lang="en-US" dirty="0" smtClean="0"/>
              <a:t>-is-active</a:t>
            </a:r>
          </a:p>
          <a:p>
            <a:r>
              <a:rPr lang="en-US" dirty="0" smtClean="0"/>
              <a:t>Check lhs-</a:t>
            </a:r>
            <a:r>
              <a:rPr lang="en-US" dirty="0" err="1" smtClean="0"/>
              <a:t>fragments.tcl</a:t>
            </a:r>
            <a:r>
              <a:rPr lang="en-US" dirty="0" smtClean="0"/>
              <a:t> for more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031D87-5EDF-724B-B082-B787C65D815F}" type="datetime1">
              <a:rPr lang="en-US" smtClean="0"/>
              <a:pPr>
                <a:defRPr/>
              </a:pPr>
              <a:t>5/31/17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765DA-00CC-124F-A6DE-F4427D22722F}" type="slidenum">
              <a:rPr lang="en-US" altLang="x-none" smtClean="0"/>
              <a:pPr/>
              <a:t>9</a:t>
            </a:fld>
            <a:endParaRPr lang="en-US" alt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769" y="1676400"/>
            <a:ext cx="396831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4975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750</Words>
  <Application>Microsoft Macintosh PowerPoint</Application>
  <PresentationFormat>On-screen Show (4:3)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Times</vt:lpstr>
      <vt:lpstr>ヒラギノ角ゴ Pro W3</vt:lpstr>
      <vt:lpstr>Arial</vt:lpstr>
      <vt:lpstr>Blank Presentation</vt:lpstr>
      <vt:lpstr>New Goal System (NGS-4) TankSoar example Timothy W. Saucer, Ph.D.</vt:lpstr>
      <vt:lpstr>Environment Setup</vt:lpstr>
      <vt:lpstr>What is NGS-4? (New Goal System version 4)</vt:lpstr>
      <vt:lpstr>Anatomy of NGS Commands</vt:lpstr>
      <vt:lpstr>TankSoar Chase example</vt:lpstr>
      <vt:lpstr>Using Declared Types</vt:lpstr>
      <vt:lpstr>Declaring Goals</vt:lpstr>
      <vt:lpstr>Soar IDE Expansion</vt:lpstr>
      <vt:lpstr>Building complex logic in NGS-4</vt:lpstr>
      <vt:lpstr>Creating objects (WMEs)</vt:lpstr>
      <vt:lpstr>Function Operators</vt:lpstr>
      <vt:lpstr>Context Variables</vt:lpstr>
      <vt:lpstr>BYOM (Build Your Own Macros)</vt:lpstr>
      <vt:lpstr>Nuggets            and                Coal</vt:lpstr>
      <vt:lpstr>PowerPoint Presentation</vt:lpstr>
    </vt:vector>
  </TitlesOfParts>
  <Company>PHIRE Branding Company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G</dc:creator>
  <cp:lastModifiedBy>Timothy Saucer</cp:lastModifiedBy>
  <cp:revision>49</cp:revision>
  <dcterms:created xsi:type="dcterms:W3CDTF">2010-05-04T20:37:14Z</dcterms:created>
  <dcterms:modified xsi:type="dcterms:W3CDTF">2017-05-31T19:57:06Z</dcterms:modified>
</cp:coreProperties>
</file>