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49"/>
  </p:notesMasterIdLst>
  <p:sldIdLst>
    <p:sldId id="311" r:id="rId2"/>
    <p:sldId id="325" r:id="rId3"/>
    <p:sldId id="258" r:id="rId4"/>
    <p:sldId id="318" r:id="rId5"/>
    <p:sldId id="286" r:id="rId6"/>
    <p:sldId id="319" r:id="rId7"/>
    <p:sldId id="329" r:id="rId8"/>
    <p:sldId id="317" r:id="rId9"/>
    <p:sldId id="320" r:id="rId10"/>
    <p:sldId id="326" r:id="rId11"/>
    <p:sldId id="292" r:id="rId12"/>
    <p:sldId id="322" r:id="rId13"/>
    <p:sldId id="330" r:id="rId14"/>
    <p:sldId id="294" r:id="rId15"/>
    <p:sldId id="290" r:id="rId16"/>
    <p:sldId id="323" r:id="rId17"/>
    <p:sldId id="270" r:id="rId18"/>
    <p:sldId id="327" r:id="rId19"/>
    <p:sldId id="269" r:id="rId20"/>
    <p:sldId id="285" r:id="rId21"/>
    <p:sldId id="272" r:id="rId22"/>
    <p:sldId id="273" r:id="rId23"/>
    <p:sldId id="295" r:id="rId24"/>
    <p:sldId id="277" r:id="rId25"/>
    <p:sldId id="271" r:id="rId26"/>
    <p:sldId id="304" r:id="rId27"/>
    <p:sldId id="275" r:id="rId28"/>
    <p:sldId id="300" r:id="rId29"/>
    <p:sldId id="296" r:id="rId30"/>
    <p:sldId id="315" r:id="rId31"/>
    <p:sldId id="279" r:id="rId32"/>
    <p:sldId id="280" r:id="rId33"/>
    <p:sldId id="297" r:id="rId34"/>
    <p:sldId id="299" r:id="rId35"/>
    <p:sldId id="301" r:id="rId36"/>
    <p:sldId id="314" r:id="rId37"/>
    <p:sldId id="278" r:id="rId38"/>
    <p:sldId id="306" r:id="rId39"/>
    <p:sldId id="281" r:id="rId40"/>
    <p:sldId id="274" r:id="rId41"/>
    <p:sldId id="331" r:id="rId42"/>
    <p:sldId id="313" r:id="rId43"/>
    <p:sldId id="312" r:id="rId44"/>
    <p:sldId id="332" r:id="rId45"/>
    <p:sldId id="328" r:id="rId46"/>
    <p:sldId id="283" r:id="rId47"/>
    <p:sldId id="284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5"/>
    <p:restoredTop sz="86437"/>
  </p:normalViewPr>
  <p:slideViewPr>
    <p:cSldViewPr snapToGrid="0" snapToObjects="1">
      <p:cViewPr>
        <p:scale>
          <a:sx n="145" d="100"/>
          <a:sy n="145" d="100"/>
        </p:scale>
        <p:origin x="13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29FD4-1D3D-9244-AFC1-6FF185E61628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E7F36-888A-214E-A49D-2A3FC9667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E7F36-888A-214E-A49D-2A3FC9667C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E7F36-888A-214E-A49D-2A3FC9667C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E7F36-888A-214E-A49D-2A3FC9667C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427016"/>
            <a:ext cx="6858000" cy="2701769"/>
          </a:xfrm>
          <a:solidFill>
            <a:srgbClr val="002060"/>
          </a:solidFill>
          <a:ln>
            <a:noFill/>
          </a:ln>
        </p:spPr>
        <p:txBody>
          <a:bodyPr anchor="ctr" anchorCtr="1"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99FC-6142-9341-A1BB-C2C19FF3FFD1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807-B56D-9046-9236-42817ADCED80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43000" y="3128785"/>
            <a:ext cx="6858000" cy="2406547"/>
            <a:chOff x="1143000" y="3128785"/>
            <a:chExt cx="6858000" cy="2406547"/>
          </a:xfrm>
        </p:grpSpPr>
        <p:grpSp>
          <p:nvGrpSpPr>
            <p:cNvPr id="2" name="Group 1"/>
            <p:cNvGrpSpPr/>
            <p:nvPr/>
          </p:nvGrpSpPr>
          <p:grpSpPr>
            <a:xfrm>
              <a:off x="1143000" y="3128785"/>
              <a:ext cx="6858000" cy="2406547"/>
              <a:chOff x="1524000" y="3128784"/>
              <a:chExt cx="9144000" cy="2406547"/>
            </a:xfrm>
          </p:grpSpPr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524000" y="3128784"/>
                <a:ext cx="9144000" cy="24065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182880" rtlCol="0" anchor="b" anchorCtr="1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FFFF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sz="2100" dirty="0" smtClean="0">
                    <a:ln>
                      <a:noFill/>
                    </a:ln>
                    <a:solidFill>
                      <a:srgbClr val="002060"/>
                    </a:solidFill>
                    <a:latin typeface="Gill Sans" charset="0"/>
                    <a:ea typeface="Gill Sans" charset="0"/>
                    <a:cs typeface="Gill Sans" charset="0"/>
                  </a:rPr>
                  <a:t>Mazin Assanie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100" dirty="0" smtClean="0">
                    <a:ln>
                      <a:noFill/>
                    </a:ln>
                    <a:solidFill>
                      <a:srgbClr val="002060"/>
                    </a:solidFill>
                    <a:latin typeface="Gill Sans" charset="0"/>
                    <a:ea typeface="Gill Sans" charset="0"/>
                    <a:cs typeface="Gill Sans" charset="0"/>
                  </a:rPr>
                  <a:t>University of Michigan Soar Group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100" dirty="0" err="1" smtClean="0">
                    <a:ln>
                      <a:noFill/>
                    </a:ln>
                    <a:solidFill>
                      <a:srgbClr val="002060"/>
                    </a:solidFill>
                    <a:latin typeface="Gill Sans" charset="0"/>
                    <a:ea typeface="Gill Sans" charset="0"/>
                    <a:cs typeface="Gill Sans" charset="0"/>
                  </a:rPr>
                  <a:t>mazina@umich.edu</a:t>
                </a:r>
                <a:endPara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9" name="Picture 4" descr="UM-sealTrans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8650" y="3251992"/>
                <a:ext cx="774700" cy="85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1143000" y="3128785"/>
              <a:ext cx="6858000" cy="2406547"/>
              <a:chOff x="1524000" y="3128784"/>
              <a:chExt cx="9144000" cy="2406547"/>
            </a:xfrm>
          </p:grpSpPr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1524000" y="3128784"/>
                <a:ext cx="9144000" cy="24065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vert="horz" lIns="91440" tIns="45720" rIns="91440" bIns="182880" rtlCol="0" anchor="b" anchorCtr="1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FFFF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sz="2100" dirty="0" smtClean="0">
                    <a:ln>
                      <a:noFill/>
                    </a:ln>
                    <a:solidFill>
                      <a:srgbClr val="002060"/>
                    </a:solidFill>
                    <a:latin typeface="Gill Sans" charset="0"/>
                    <a:ea typeface="Gill Sans" charset="0"/>
                    <a:cs typeface="Gill Sans" charset="0"/>
                  </a:rPr>
                  <a:t>Mazin Assanie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100" dirty="0" smtClean="0">
                    <a:ln>
                      <a:noFill/>
                    </a:ln>
                    <a:solidFill>
                      <a:srgbClr val="002060"/>
                    </a:solidFill>
                    <a:latin typeface="Gill Sans" charset="0"/>
                    <a:ea typeface="Gill Sans" charset="0"/>
                    <a:cs typeface="Gill Sans" charset="0"/>
                  </a:rPr>
                  <a:t>University of Michigan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2100" dirty="0" err="1" smtClean="0">
                    <a:ln>
                      <a:noFill/>
                    </a:ln>
                    <a:solidFill>
                      <a:srgbClr val="002060"/>
                    </a:solidFill>
                    <a:latin typeface="Gill Sans" charset="0"/>
                    <a:ea typeface="Gill Sans" charset="0"/>
                    <a:cs typeface="Gill Sans" charset="0"/>
                  </a:rPr>
                  <a:t>mazina@umich.edu</a:t>
                </a:r>
                <a:endPara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pic>
            <p:nvPicPr>
              <p:cNvPr id="14" name="Picture 4" descr="UM-sealTrans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8355" y="3440157"/>
                <a:ext cx="895291" cy="670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4" descr="UM-sealTrans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264" y="3440158"/>
              <a:ext cx="671468" cy="670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26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8BA-7EBA-0445-B6D3-3A0AF152B3F0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rIns="18288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BADB-2FE8-3B49-B84B-80B8CB5C309A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3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427016"/>
            <a:ext cx="6858000" cy="2701769"/>
          </a:xfrm>
          <a:solidFill>
            <a:srgbClr val="002060"/>
          </a:solidFill>
        </p:spPr>
        <p:txBody>
          <a:bodyPr anchor="ctr" anchorCtr="1"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2B19-85D1-D54F-8262-0999301D2E07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3128785"/>
            <a:ext cx="6858000" cy="2406547"/>
            <a:chOff x="1524000" y="3128784"/>
            <a:chExt cx="9144000" cy="2406547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1524000" y="3128784"/>
              <a:ext cx="9144000" cy="2406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vert="horz" lIns="91440" tIns="45720" rIns="91440" bIns="182880" rtlCol="0" anchor="b" anchorCtr="1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FFFF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Mazin Assanie</a:t>
              </a:r>
            </a:p>
            <a:p>
              <a:pPr algn="ctr">
                <a:lnSpc>
                  <a:spcPct val="100000"/>
                </a:lnSpc>
              </a:pPr>
              <a:r>
                <a: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University of Michigan Soar Group</a:t>
              </a:r>
            </a:p>
            <a:p>
              <a:pPr algn="ctr">
                <a:lnSpc>
                  <a:spcPct val="100000"/>
                </a:lnSpc>
              </a:pPr>
              <a:r>
                <a:rPr lang="en-US" sz="2100" dirty="0" err="1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mazina@umich.edu</a:t>
              </a:r>
              <a:endParaRPr lang="en-US" sz="2100" dirty="0" smtClean="0">
                <a:ln>
                  <a:noFill/>
                </a:ln>
                <a:solidFill>
                  <a:srgbClr val="00206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9" name="Picture 4" descr="UM-sealTrans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3251992"/>
              <a:ext cx="774700" cy="85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143000" y="3128785"/>
            <a:ext cx="6858000" cy="2406547"/>
            <a:chOff x="1524000" y="3128784"/>
            <a:chExt cx="9144000" cy="2406547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1524000" y="3128784"/>
              <a:ext cx="9144000" cy="2406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vert="horz" lIns="91440" tIns="45720" rIns="91440" bIns="182880" rtlCol="0" anchor="b" anchorCtr="1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FFFF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Mazin Assanie</a:t>
              </a:r>
            </a:p>
            <a:p>
              <a:pPr algn="ctr">
                <a:lnSpc>
                  <a:spcPct val="100000"/>
                </a:lnSpc>
              </a:pPr>
              <a:r>
                <a: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University of Michigan Soar Group</a:t>
              </a:r>
            </a:p>
            <a:p>
              <a:pPr algn="ctr">
                <a:lnSpc>
                  <a:spcPct val="100000"/>
                </a:lnSpc>
              </a:pPr>
              <a:r>
                <a:rPr lang="en-US" sz="2100" dirty="0" err="1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mazina@umich.edu</a:t>
              </a:r>
              <a:endParaRPr lang="en-US" sz="2100" dirty="0" smtClean="0">
                <a:ln>
                  <a:noFill/>
                </a:ln>
                <a:solidFill>
                  <a:srgbClr val="00206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14" name="Picture 4" descr="UM-sealTrans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3251992"/>
              <a:ext cx="774700" cy="85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1745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427016"/>
            <a:ext cx="6858000" cy="2701769"/>
          </a:xfrm>
          <a:solidFill>
            <a:srgbClr val="002060"/>
          </a:solidFill>
        </p:spPr>
        <p:txBody>
          <a:bodyPr anchor="ctr" anchorCtr="1"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FF7-D281-4E41-B8D2-4E6CEE5ECAB2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3128785"/>
            <a:ext cx="6858000" cy="2406547"/>
            <a:chOff x="1524000" y="3128784"/>
            <a:chExt cx="9144000" cy="2406547"/>
          </a:xfrm>
        </p:grpSpPr>
        <p:sp>
          <p:nvSpPr>
            <p:cNvPr id="12" name="Title 1"/>
            <p:cNvSpPr txBox="1">
              <a:spLocks/>
            </p:cNvSpPr>
            <p:nvPr/>
          </p:nvSpPr>
          <p:spPr>
            <a:xfrm>
              <a:off x="1524000" y="3128784"/>
              <a:ext cx="9144000" cy="240654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vert="horz" lIns="91440" tIns="45720" rIns="91440" bIns="182880" rtlCol="0" anchor="b" anchorCtr="1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rgbClr val="FFFF00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Mazin Assanie</a:t>
              </a:r>
            </a:p>
            <a:p>
              <a:pPr algn="ctr">
                <a:lnSpc>
                  <a:spcPct val="100000"/>
                </a:lnSpc>
              </a:pPr>
              <a:r>
                <a:rPr lang="en-US" sz="2100" dirty="0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University of Michigan Soar Group</a:t>
              </a:r>
            </a:p>
            <a:p>
              <a:pPr algn="ctr">
                <a:lnSpc>
                  <a:spcPct val="100000"/>
                </a:lnSpc>
              </a:pPr>
              <a:r>
                <a:rPr lang="en-US" sz="2100" dirty="0" err="1" smtClean="0">
                  <a:ln>
                    <a:noFill/>
                  </a:ln>
                  <a:solidFill>
                    <a:srgbClr val="002060"/>
                  </a:solidFill>
                  <a:latin typeface="Gill Sans" charset="0"/>
                  <a:ea typeface="Gill Sans" charset="0"/>
                  <a:cs typeface="Gill Sans" charset="0"/>
                </a:rPr>
                <a:t>mazina@umich.edu</a:t>
              </a:r>
              <a:endParaRPr lang="en-US" sz="2100" dirty="0" smtClean="0">
                <a:ln>
                  <a:noFill/>
                </a:ln>
                <a:solidFill>
                  <a:srgbClr val="00206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9" name="Picture 4" descr="UM-sealTrans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3251992"/>
              <a:ext cx="774700" cy="85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7834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450CEB-2EE1-4347-91C3-63FE1B5022B5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91DD-5AEE-844D-B05B-C35B49F5F1BB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5126"/>
            <a:ext cx="8575433" cy="805307"/>
          </a:xfrm>
          <a:ln w="22225" cmpd="thinThick">
            <a:solidFill>
              <a:srgbClr val="FFFF00"/>
            </a:solidFill>
            <a:bevel/>
          </a:ln>
        </p:spPr>
        <p:txBody>
          <a:bodyPr lIns="182880" rIns="182880"/>
          <a:lstStyle>
            <a:lvl1pPr>
              <a:defRPr>
                <a:ln w="12700" cmpd="sng">
                  <a:noFill/>
                  <a:prstDash val="solid"/>
                  <a:round/>
                </a:ln>
                <a:solidFill>
                  <a:srgbClr val="FFFF00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9F7D-460B-5642-97EB-BCF9E1F8C800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18288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9B0-E82D-034C-93FC-C5B017658815}" type="datetime1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9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 rIns="18288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ECC3-5589-6946-BB97-82E74DDC1634}" type="datetime1">
              <a:rPr lang="en-US" smtClean="0"/>
              <a:t>6/8/17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18288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880-9888-B344-9021-451BA5A6F109}" type="datetime1">
              <a:rPr lang="en-US" smtClean="0"/>
              <a:t>6/8/17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9CE3-A790-0C4F-87C2-0A695842B820}" type="datetime1">
              <a:rPr lang="en-US" smtClean="0"/>
              <a:t>6/8/17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7C68-D3F7-914F-84A3-838F90966B21}" type="datetime1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C2D5-B0FD-F74A-8A7A-F5644263DB18}" type="datetime1">
              <a:rPr lang="en-US" smtClean="0"/>
              <a:t>6/8/17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365126"/>
            <a:ext cx="8577072" cy="805307"/>
          </a:xfrm>
          <a:prstGeom prst="rect">
            <a:avLst/>
          </a:prstGeom>
          <a:solidFill>
            <a:srgbClr val="002060"/>
          </a:solidFill>
          <a:ln w="25400" cap="rnd" cmpd="tri">
            <a:solidFill>
              <a:srgbClr val="FFFF00"/>
            </a:solidFill>
            <a:bevel/>
          </a:ln>
        </p:spPr>
        <p:txBody>
          <a:bodyPr vert="horz" lIns="18288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381" y="1280161"/>
            <a:ext cx="8285672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368C-AA6B-844F-9CF3-4DE8B33CFDF6}" type="datetime1">
              <a:rPr lang="en-US" smtClean="0"/>
              <a:t>6/8/17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2D790-7E97-9D40-8CAF-C5A53B6A3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FFFF00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Soar 9.6.0’s</a:t>
            </a:r>
            <a:br>
              <a:rPr lang="en-US" dirty="0"/>
            </a:br>
            <a:r>
              <a:rPr lang="en-US" dirty="0"/>
              <a:t>Instance-Based Model of </a:t>
            </a:r>
            <a:br>
              <a:rPr lang="en-US" dirty="0"/>
            </a:br>
            <a:r>
              <a:rPr lang="en-US" dirty="0"/>
              <a:t>Semantic Memory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E084-F985-C044-BABF-570004F5B987}" type="datetime1">
              <a:rPr lang="en-US" smtClean="0"/>
              <a:t>6/8/17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807-B56D-9046-9236-42817ADCE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Soar’s Answer?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6691-0D87-B345-836A-FB2196CA5DD1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1890346"/>
            <a:ext cx="8285672" cy="4286618"/>
          </a:xfrm>
        </p:spPr>
        <p:txBody>
          <a:bodyPr>
            <a:normAutofit fontScale="92500" lnSpcReduction="10000"/>
          </a:bodyPr>
          <a:lstStyle/>
          <a:p>
            <a:r>
              <a:rPr lang="en-US" sz="2700" dirty="0" smtClean="0"/>
              <a:t>STIs become “promoted” to LTIs when stored to semantic memory (or manually added)</a:t>
            </a:r>
          </a:p>
          <a:p>
            <a:pPr lvl="1"/>
            <a:r>
              <a:rPr lang="en-US" sz="2800" dirty="0" smtClean="0"/>
              <a:t>Sub-structure is independent</a:t>
            </a:r>
          </a:p>
          <a:p>
            <a:pPr lvl="2"/>
            <a:r>
              <a:rPr lang="en-US" sz="2400" dirty="0" smtClean="0"/>
              <a:t>Modifying the sub-structure “below” an LTI’s in WM does not affect its sub-structure in semantic memory</a:t>
            </a:r>
          </a:p>
          <a:p>
            <a:pPr lvl="2"/>
            <a:r>
              <a:rPr lang="en-US" sz="2400" dirty="0" smtClean="0"/>
              <a:t>So, the </a:t>
            </a:r>
            <a:r>
              <a:rPr lang="en-US" sz="2400" dirty="0"/>
              <a:t>features of the object in WM may differ from the one in semantic memory, despite sharing the same LTI</a:t>
            </a:r>
          </a:p>
          <a:p>
            <a:pPr lvl="1"/>
            <a:r>
              <a:rPr lang="en-US" sz="2800" dirty="0"/>
              <a:t>1-to-1 mapping from a node in short-term memory to a node in long-term semantic </a:t>
            </a:r>
            <a:r>
              <a:rPr lang="en-US" sz="2800" dirty="0" smtClean="0"/>
              <a:t>memory</a:t>
            </a:r>
          </a:p>
          <a:p>
            <a:pPr lvl="1"/>
            <a:endParaRPr lang="en-US" sz="2800" dirty="0" smtClean="0"/>
          </a:p>
          <a:p>
            <a:r>
              <a:rPr lang="en-US" sz="2800" dirty="0"/>
              <a:t>LTIs are the only identifiers that can exist in all four memory systems</a:t>
            </a:r>
          </a:p>
          <a:p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dirty="0"/>
              <a:t>S</a:t>
            </a:r>
            <a:r>
              <a:rPr lang="en-US" sz="3600" dirty="0" smtClean="0"/>
              <a:t>omething </a:t>
            </a:r>
            <a:r>
              <a:rPr lang="en-US" sz="3600" dirty="0"/>
              <a:t>in between”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0D49-2A19-9346-AE65-8B34A3976079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2162908"/>
            <a:ext cx="8285672" cy="42818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LTIs are treated </a:t>
            </a:r>
            <a:r>
              <a:rPr lang="en-US" sz="2800" dirty="0"/>
              <a:t>like </a:t>
            </a:r>
            <a:r>
              <a:rPr lang="en-US" sz="2800" dirty="0" smtClean="0"/>
              <a:t>short-term identifiers </a:t>
            </a:r>
            <a:r>
              <a:rPr lang="en-US" sz="2800" dirty="0"/>
              <a:t>in most cases</a:t>
            </a:r>
          </a:p>
          <a:p>
            <a:pPr lvl="1"/>
            <a:r>
              <a:rPr lang="en-US" sz="2800" dirty="0" smtClean="0"/>
              <a:t>They group </a:t>
            </a:r>
            <a:r>
              <a:rPr lang="en-US" sz="2800" dirty="0"/>
              <a:t>features into </a:t>
            </a:r>
            <a:r>
              <a:rPr lang="en-US" sz="2800" dirty="0" smtClean="0"/>
              <a:t>objects</a:t>
            </a:r>
            <a:endParaRPr lang="en-US" sz="2800" dirty="0"/>
          </a:p>
          <a:p>
            <a:pPr lvl="1"/>
            <a:r>
              <a:rPr lang="en-US" sz="2800" dirty="0"/>
              <a:t>Rules </a:t>
            </a:r>
            <a:r>
              <a:rPr lang="en-US" sz="2800" dirty="0" smtClean="0"/>
              <a:t>can match LTIs just </a:t>
            </a:r>
            <a:r>
              <a:rPr lang="en-US" sz="2800" dirty="0"/>
              <a:t>like normal </a:t>
            </a:r>
            <a:r>
              <a:rPr lang="en-US" sz="2800" dirty="0" smtClean="0"/>
              <a:t>identifiers</a:t>
            </a:r>
          </a:p>
          <a:p>
            <a:pPr lvl="1"/>
            <a:r>
              <a:rPr lang="en-US" sz="2800" dirty="0" smtClean="0"/>
              <a:t>Rules can even create structures that directly specify LTIs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marL="342900" lvl="1" indent="0">
              <a:buNone/>
            </a:pPr>
            <a:r>
              <a:rPr lang="en-US" sz="2800" dirty="0" smtClean="0"/>
              <a:t>but</a:t>
            </a:r>
            <a:r>
              <a:rPr lang="mr-IN" sz="2800" dirty="0" smtClean="0"/>
              <a:t>…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“Something in between”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18E6-1846-2B4C-9BAA-A92785D53BC4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1714500"/>
            <a:ext cx="8285672" cy="4730262"/>
          </a:xfrm>
        </p:spPr>
        <p:txBody>
          <a:bodyPr>
            <a:normAutofit/>
          </a:bodyPr>
          <a:lstStyle/>
          <a:p>
            <a:r>
              <a:rPr lang="en-US" sz="2700" dirty="0" smtClean="0"/>
              <a:t>LTIs are also treated like constants in some cases</a:t>
            </a:r>
          </a:p>
          <a:p>
            <a:pPr lvl="1"/>
            <a:r>
              <a:rPr lang="en-US" sz="2400" dirty="0" smtClean="0"/>
              <a:t>Soar assumes a given LTI always refers </a:t>
            </a:r>
            <a:r>
              <a:rPr lang="en-US" sz="2400" dirty="0"/>
              <a:t>to the same object in semantic </a:t>
            </a:r>
            <a:r>
              <a:rPr lang="en-US" sz="2400" dirty="0" smtClean="0"/>
              <a:t>memory, even across different runs</a:t>
            </a:r>
          </a:p>
          <a:p>
            <a:pPr lvl="2"/>
            <a:r>
              <a:rPr lang="en-US" sz="2200" dirty="0" smtClean="0"/>
              <a:t>Note:  Not architectural.  User must manually ensure this is true!</a:t>
            </a:r>
          </a:p>
          <a:p>
            <a:endParaRPr lang="en-US" sz="2700" dirty="0" smtClean="0"/>
          </a:p>
          <a:p>
            <a:r>
              <a:rPr lang="en-US" sz="2700" dirty="0" smtClean="0"/>
              <a:t>Why?  </a:t>
            </a:r>
          </a:p>
          <a:p>
            <a:pPr lvl="1"/>
            <a:r>
              <a:rPr lang="en-US" sz="2400" dirty="0" smtClean="0"/>
              <a:t>To act as a name or label, which eliminates cross-grounding problem</a:t>
            </a:r>
          </a:p>
          <a:p>
            <a:pPr lvl="1"/>
            <a:r>
              <a:rPr lang="en-US" sz="2400" dirty="0" smtClean="0"/>
              <a:t>Allows agent to directly refer to structures in semantic memory for future retrievals or updates</a:t>
            </a:r>
          </a:p>
          <a:p>
            <a:pPr lvl="1"/>
            <a:r>
              <a:rPr lang="en-US" sz="2400" dirty="0" smtClean="0"/>
              <a:t>Allows learned rules to reference specific semantic memories</a:t>
            </a:r>
          </a:p>
          <a:p>
            <a:pPr marL="685800" lvl="2" indent="0">
              <a:buNone/>
            </a:pP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“Something in between”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18E6-1846-2B4C-9BAA-A92785D53BC4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98-74C2-1842-B699-497B7A858E24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Made many </a:t>
            </a:r>
            <a:r>
              <a:rPr lang="en-US" sz="3200" dirty="0"/>
              <a:t>u</a:t>
            </a:r>
            <a:r>
              <a:rPr lang="en-US" sz="3200" dirty="0" smtClean="0"/>
              <a:t>se cases difficult </a:t>
            </a:r>
            <a:r>
              <a:rPr lang="en-US" sz="3200" dirty="0"/>
              <a:t>or </a:t>
            </a:r>
            <a:r>
              <a:rPr lang="en-US" sz="3200" dirty="0" smtClean="0"/>
              <a:t>impossible.  Some examples:</a:t>
            </a:r>
          </a:p>
          <a:p>
            <a:pPr lvl="1"/>
            <a:r>
              <a:rPr lang="en-US" sz="2800" dirty="0" smtClean="0"/>
              <a:t>Episodic memory accurately showing what an LTIs structure looked like at different times</a:t>
            </a:r>
          </a:p>
          <a:p>
            <a:pPr lvl="1"/>
            <a:r>
              <a:rPr lang="en-US" sz="2800" dirty="0" smtClean="0"/>
              <a:t>Reasoning </a:t>
            </a:r>
            <a:r>
              <a:rPr lang="en-US" sz="2800" dirty="0"/>
              <a:t>that required manipulating and composing </a:t>
            </a:r>
            <a:r>
              <a:rPr lang="en-US" sz="2800" dirty="0" smtClean="0"/>
              <a:t>different structures </a:t>
            </a:r>
            <a:r>
              <a:rPr lang="en-US" sz="2800" dirty="0"/>
              <a:t>that </a:t>
            </a:r>
            <a:r>
              <a:rPr lang="en-US" sz="2800" dirty="0" smtClean="0"/>
              <a:t>involved LTIs</a:t>
            </a:r>
          </a:p>
          <a:p>
            <a:pPr lvl="2"/>
            <a:r>
              <a:rPr lang="en-US" sz="2000" dirty="0" smtClean="0"/>
              <a:t>A change one place may inadvertently change something somewhere else</a:t>
            </a:r>
          </a:p>
          <a:p>
            <a:pPr lvl="1"/>
            <a:r>
              <a:rPr lang="en-US" sz="2800" dirty="0" smtClean="0"/>
              <a:t>Reasoning that required using the same LTI in different places</a:t>
            </a:r>
          </a:p>
          <a:p>
            <a:pPr lvl="2"/>
            <a:r>
              <a:rPr lang="en-US" sz="2000" dirty="0" smtClean="0"/>
              <a:t>Same word appearing multiple times in a sentence</a:t>
            </a:r>
            <a:endParaRPr lang="en-US" sz="2000" dirty="0"/>
          </a:p>
          <a:p>
            <a:pPr lvl="2"/>
            <a:r>
              <a:rPr lang="en-US" sz="2000" dirty="0" smtClean="0"/>
              <a:t>Different word senses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B719-C4B5-244F-8BF0-F6035EF43BC6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Unexpected </a:t>
            </a:r>
            <a:r>
              <a:rPr lang="en-US" sz="3200" dirty="0"/>
              <a:t>interactions can occur </a:t>
            </a:r>
            <a:r>
              <a:rPr lang="en-US" sz="3200" dirty="0" smtClean="0"/>
              <a:t>when learning rules because </a:t>
            </a:r>
            <a:r>
              <a:rPr lang="en-US" sz="3200" i="1" dirty="0"/>
              <a:t>there is an SMem link on every level</a:t>
            </a:r>
          </a:p>
          <a:p>
            <a:pPr lvl="1"/>
            <a:r>
              <a:rPr lang="en-US" sz="2900" dirty="0"/>
              <a:t>This means two recalls at different times can independently create the same LTI in two different </a:t>
            </a:r>
            <a:r>
              <a:rPr lang="en-US" sz="2900" dirty="0" smtClean="0"/>
              <a:t>states</a:t>
            </a:r>
          </a:p>
          <a:p>
            <a:pPr lvl="1"/>
            <a:r>
              <a:rPr lang="en-US" sz="2900" dirty="0"/>
              <a:t>Each SMem link can act like an LTI spawn point</a:t>
            </a:r>
          </a:p>
          <a:p>
            <a:pPr lvl="1"/>
            <a:endParaRPr lang="en-US" sz="2900" dirty="0"/>
          </a:p>
          <a:p>
            <a:r>
              <a:rPr lang="en-US" sz="3600" dirty="0"/>
              <a:t>S</a:t>
            </a:r>
            <a:r>
              <a:rPr lang="en-US" sz="3600" dirty="0" smtClean="0"/>
              <a:t>tructures connected to the two recalls may now </a:t>
            </a:r>
            <a:r>
              <a:rPr lang="en-US" sz="3600" dirty="0"/>
              <a:t>interact </a:t>
            </a:r>
            <a:r>
              <a:rPr lang="en-US" sz="3600" dirty="0" smtClean="0"/>
              <a:t>even though may not have necessarily been meant </a:t>
            </a:r>
            <a:r>
              <a:rPr lang="en-US" sz="3600" dirty="0"/>
              <a:t>to.</a:t>
            </a:r>
          </a:p>
          <a:p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Unexpected Interactions When Learning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09CA-6AD8-354A-B05F-63B48AD8726D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is in sharp contrast to short-term identifiers</a:t>
            </a:r>
          </a:p>
          <a:p>
            <a:pPr lvl="1"/>
            <a:r>
              <a:rPr lang="en-US" sz="2800" dirty="0" smtClean="0"/>
              <a:t>They can’t “move” from one state to another </a:t>
            </a:r>
            <a:r>
              <a:rPr lang="en-US" sz="2800" i="1" dirty="0" smtClean="0"/>
              <a:t>except through rules that test features in one state and create them in another</a:t>
            </a:r>
            <a:r>
              <a:rPr lang="en-US" sz="2800" dirty="0" smtClean="0"/>
              <a:t>.</a:t>
            </a:r>
          </a:p>
          <a:p>
            <a:r>
              <a:rPr lang="en-US" sz="3200" i="1" dirty="0" smtClean="0"/>
              <a:t>This is a key aspect of PSCM that LTIs violate</a:t>
            </a:r>
          </a:p>
          <a:p>
            <a:pPr lvl="1"/>
            <a:r>
              <a:rPr lang="en-US" sz="2800" i="1" dirty="0" smtClean="0"/>
              <a:t>Chunking needs those types rules to understand how knowledge in one state is dependent on knowledge in another. 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Unexpected Interactions When Learning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6236-0B7D-454C-9F34-71DC9C88D9B5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1626577"/>
            <a:ext cx="8285672" cy="4550387"/>
          </a:xfrm>
        </p:spPr>
        <p:txBody>
          <a:bodyPr>
            <a:normAutofit lnSpcReduction="10000"/>
          </a:bodyPr>
          <a:lstStyle/>
          <a:p>
            <a:r>
              <a:rPr lang="en-US" sz="3100" dirty="0" smtClean="0"/>
              <a:t>Makes </a:t>
            </a:r>
            <a:r>
              <a:rPr lang="en-US" sz="3100" dirty="0"/>
              <a:t>it harder to determine what </a:t>
            </a:r>
            <a:r>
              <a:rPr lang="en-US" sz="3100" dirty="0" smtClean="0"/>
              <a:t>knowledge in the </a:t>
            </a:r>
            <a:r>
              <a:rPr lang="en-US" sz="3100" dirty="0" err="1" smtClean="0"/>
              <a:t>superstate</a:t>
            </a:r>
            <a:r>
              <a:rPr lang="en-US" sz="3100" dirty="0" smtClean="0"/>
              <a:t> was </a:t>
            </a:r>
            <a:r>
              <a:rPr lang="en-US" sz="3100" dirty="0"/>
              <a:t>needed </a:t>
            </a:r>
            <a:r>
              <a:rPr lang="en-US" sz="3100" dirty="0" smtClean="0"/>
              <a:t>by the </a:t>
            </a:r>
            <a:r>
              <a:rPr lang="en-US" sz="3100" dirty="0"/>
              <a:t>substate</a:t>
            </a:r>
          </a:p>
          <a:p>
            <a:r>
              <a:rPr lang="en-US" sz="3100" dirty="0"/>
              <a:t>Makes it harder to determine </a:t>
            </a:r>
            <a:r>
              <a:rPr lang="en-US" sz="3100" dirty="0" smtClean="0"/>
              <a:t>what is a result, i.e. when </a:t>
            </a:r>
            <a:r>
              <a:rPr lang="en-US" sz="3100" dirty="0"/>
              <a:t>a rule should be </a:t>
            </a:r>
            <a:r>
              <a:rPr lang="en-US" sz="3100" dirty="0" smtClean="0"/>
              <a:t>learned</a:t>
            </a:r>
          </a:p>
          <a:p>
            <a:r>
              <a:rPr lang="en-US" sz="3100" dirty="0" smtClean="0"/>
              <a:t>Often required the rule to be “repaired”</a:t>
            </a:r>
            <a:endParaRPr lang="en-US" sz="3000" dirty="0" smtClean="0"/>
          </a:p>
          <a:p>
            <a:endParaRPr lang="en-US" sz="2800" dirty="0" smtClean="0"/>
          </a:p>
          <a:p>
            <a:r>
              <a:rPr lang="en-US" sz="2800" dirty="0" smtClean="0"/>
              <a:t>Weird implication:</a:t>
            </a:r>
          </a:p>
          <a:p>
            <a:pPr lvl="1"/>
            <a:r>
              <a:rPr lang="en-US" sz="2800" dirty="0" smtClean="0"/>
              <a:t>What </a:t>
            </a:r>
            <a:r>
              <a:rPr lang="en-US" sz="2800" dirty="0"/>
              <a:t>happens prior to the learning episode may affect </a:t>
            </a:r>
            <a:r>
              <a:rPr lang="en-US" sz="2800" i="1" dirty="0"/>
              <a:t>the content </a:t>
            </a:r>
            <a:r>
              <a:rPr lang="en-US" sz="2800" dirty="0"/>
              <a:t>of the rule and whether a rule is learned at </a:t>
            </a:r>
            <a:r>
              <a:rPr lang="en-US" sz="2800" dirty="0" smtClean="0"/>
              <a:t>all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Unexpected Interactions When Learning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09CA-6AD8-354A-B05F-63B48AD8726D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3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Maintaining LTI’s </a:t>
            </a:r>
            <a:r>
              <a:rPr lang="en-US" sz="2800" dirty="0" smtClean="0"/>
              <a:t>unusual hybrid nature </a:t>
            </a:r>
            <a:r>
              <a:rPr lang="en-US" sz="2700" dirty="0" smtClean="0"/>
              <a:t>required a lot of </a:t>
            </a:r>
            <a:r>
              <a:rPr lang="en-US" sz="2800" dirty="0"/>
              <a:t>special-purpose code </a:t>
            </a:r>
            <a:r>
              <a:rPr lang="en-US" sz="2800" dirty="0" smtClean="0"/>
              <a:t>that led </a:t>
            </a:r>
            <a:r>
              <a:rPr lang="en-US" sz="2800" dirty="0"/>
              <a:t>to complexity and bugs</a:t>
            </a:r>
            <a:endParaRPr lang="en-US" sz="27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A constant can now appear in the identifier element of conditions/actions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Soar identifiers can now appear in rules</a:t>
            </a:r>
            <a:endParaRPr lang="en-US" sz="2000" dirty="0" smtClean="0"/>
          </a:p>
          <a:p>
            <a:pPr lvl="2">
              <a:lnSpc>
                <a:spcPct val="100000"/>
              </a:lnSpc>
            </a:pPr>
            <a:r>
              <a:rPr lang="en-US" sz="2400" dirty="0"/>
              <a:t>No longer an anonymous naming mechanism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No longer a run-time </a:t>
            </a:r>
            <a:r>
              <a:rPr lang="en-US" sz="2400" dirty="0" smtClean="0"/>
              <a:t>assignment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“level” of </a:t>
            </a:r>
            <a:r>
              <a:rPr lang="en-US" sz="2800" dirty="0" smtClean="0"/>
              <a:t>Soar data structures are </a:t>
            </a:r>
            <a:r>
              <a:rPr lang="en-US" sz="2800" dirty="0"/>
              <a:t>harder to </a:t>
            </a:r>
            <a:r>
              <a:rPr lang="en-US" sz="2800" dirty="0" smtClean="0"/>
              <a:t>determine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Identifiers </a:t>
            </a:r>
            <a:r>
              <a:rPr lang="en-US" sz="2000" dirty="0"/>
              <a:t>are no longer all created at </a:t>
            </a:r>
            <a:r>
              <a:rPr lang="en-US" sz="2000" dirty="0" smtClean="0"/>
              <a:t>run-time</a:t>
            </a:r>
          </a:p>
          <a:p>
            <a:pPr lvl="2">
              <a:lnSpc>
                <a:spcPct val="100000"/>
              </a:lnSpc>
            </a:pPr>
            <a:r>
              <a:rPr lang="en-US" sz="2000" dirty="0" smtClean="0"/>
              <a:t>Identifiers can “appear” in multiple states because of different recalls</a:t>
            </a:r>
          </a:p>
          <a:p>
            <a:pPr lvl="2">
              <a:lnSpc>
                <a:spcPct val="100000"/>
              </a:lnSpc>
            </a:pPr>
            <a:endParaRPr lang="en-US" sz="2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Complexity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56EE-0078-D74F-BE59-E2FF58463FA4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Basics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Identifiers and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C0AE-9FC5-E644-A628-BC7547285113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D60D-9AD8-8D40-964B-D65567444BB8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370"/>
            <a:ext cx="8229600" cy="4490794"/>
          </a:xfrm>
        </p:spPr>
        <p:txBody>
          <a:bodyPr>
            <a:noAutofit/>
          </a:bodyPr>
          <a:lstStyle/>
          <a:p>
            <a:r>
              <a:rPr lang="en-US" sz="3600" dirty="0" smtClean="0"/>
              <a:t>Every new recall from SMem or EpMem:</a:t>
            </a:r>
          </a:p>
          <a:p>
            <a:pPr lvl="1"/>
            <a:r>
              <a:rPr lang="en-US" sz="3200" dirty="0" smtClean="0"/>
              <a:t>Produces </a:t>
            </a:r>
            <a:r>
              <a:rPr lang="en-US" sz="3200" dirty="0" smtClean="0"/>
              <a:t>an entirely </a:t>
            </a:r>
            <a:r>
              <a:rPr lang="en-US" sz="3200" dirty="0" smtClean="0"/>
              <a:t>new </a:t>
            </a:r>
            <a:r>
              <a:rPr lang="en-US" sz="3200" dirty="0" smtClean="0"/>
              <a:t>structures in </a:t>
            </a:r>
            <a:r>
              <a:rPr lang="en-US" sz="3200" dirty="0" smtClean="0"/>
              <a:t>WM</a:t>
            </a:r>
          </a:p>
          <a:p>
            <a:pPr lvl="2"/>
            <a:r>
              <a:rPr lang="en-US" sz="2800" dirty="0" smtClean="0"/>
              <a:t>Each </a:t>
            </a:r>
            <a:r>
              <a:rPr lang="en-US" sz="2800" dirty="0" smtClean="0"/>
              <a:t>structure is </a:t>
            </a:r>
            <a:r>
              <a:rPr lang="en-US" sz="2800" dirty="0" smtClean="0"/>
              <a:t>considered an </a:t>
            </a:r>
            <a:r>
              <a:rPr lang="en-US" sz="2800" dirty="0" smtClean="0"/>
              <a:t>instance</a:t>
            </a:r>
          </a:p>
          <a:p>
            <a:pPr lvl="2"/>
            <a:r>
              <a:rPr lang="en-US" sz="2800" dirty="0"/>
              <a:t>Each instance uses entirely different short term </a:t>
            </a:r>
            <a:r>
              <a:rPr lang="en-US" sz="2800" dirty="0" smtClean="0"/>
              <a:t>identifiers</a:t>
            </a:r>
            <a:endParaRPr lang="en-US" sz="2800" dirty="0" smtClean="0"/>
          </a:p>
          <a:p>
            <a:pPr lvl="1"/>
            <a:r>
              <a:rPr lang="en-US" sz="2800" dirty="0"/>
              <a:t>EpMem pretty much already worked that </a:t>
            </a:r>
            <a:r>
              <a:rPr lang="en-US" sz="2800" dirty="0" smtClean="0"/>
              <a:t>way, </a:t>
            </a:r>
            <a:r>
              <a:rPr lang="en-US" sz="2800" dirty="0"/>
              <a:t>except </a:t>
            </a:r>
            <a:r>
              <a:rPr lang="en-US" sz="2800" dirty="0" smtClean="0"/>
              <a:t>it would use the actual LTIs when it recreated a structure that once used an LTI</a:t>
            </a:r>
          </a:p>
          <a:p>
            <a:pPr lvl="1"/>
            <a:endParaRPr lang="en-US" sz="2800" dirty="0"/>
          </a:p>
          <a:p>
            <a:r>
              <a:rPr lang="en-US" sz="2800" dirty="0" smtClean="0"/>
              <a:t>No </a:t>
            </a:r>
            <a:r>
              <a:rPr lang="en-US" sz="2800" dirty="0" smtClean="0"/>
              <a:t>shared memory, mirroring or “automatic merging”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Instance-Based Interactions Between Memory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24AA-9767-0F46-B86E-4786B2D40605}" type="datetime1">
              <a:rPr lang="en-US" smtClean="0"/>
              <a:t>6/9/17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392"/>
            <a:ext cx="8229600" cy="5037993"/>
          </a:xfrm>
        </p:spPr>
        <p:txBody>
          <a:bodyPr>
            <a:normAutofit/>
          </a:bodyPr>
          <a:lstStyle/>
          <a:p>
            <a:r>
              <a:rPr lang="en-US" sz="2800" dirty="0"/>
              <a:t>Soar </a:t>
            </a:r>
            <a:r>
              <a:rPr lang="en-US" sz="2800" dirty="0" smtClean="0"/>
              <a:t>now architecturally </a:t>
            </a:r>
            <a:r>
              <a:rPr lang="en-US" sz="2800" dirty="0"/>
              <a:t>maintains links from an arbitrary number of STIs and episodic IDs to the LTI from which they were created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LTIs </a:t>
            </a:r>
            <a:r>
              <a:rPr lang="en-US" sz="2800" dirty="0"/>
              <a:t>are no longer a 1-to-1 connection between nodes in </a:t>
            </a:r>
            <a:r>
              <a:rPr lang="en-US" sz="2800" dirty="0" smtClean="0"/>
              <a:t>two memory systems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Many-To-One Connections to Semantic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E5D0-DE33-C243-A001-39D15BBAE785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78411" y="2921571"/>
            <a:ext cx="4694951" cy="2377137"/>
            <a:chOff x="1037634" y="2719346"/>
            <a:chExt cx="6637771" cy="33608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8301" y="2723254"/>
              <a:ext cx="2417104" cy="275629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634" y="2719346"/>
              <a:ext cx="2616377" cy="276020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 flipV="1">
              <a:off x="2773314" y="4846709"/>
              <a:ext cx="3314905" cy="93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016096" y="2997675"/>
              <a:ext cx="3072123" cy="18583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558546" y="4856049"/>
              <a:ext cx="3529673" cy="457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57739" y="571083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Memory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3044" y="5696446"/>
              <a:ext cx="1903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Semantic Memory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0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746"/>
            <a:ext cx="8229600" cy="4464417"/>
          </a:xfrm>
        </p:spPr>
        <p:txBody>
          <a:bodyPr>
            <a:noAutofit/>
          </a:bodyPr>
          <a:lstStyle/>
          <a:p>
            <a:r>
              <a:rPr lang="en-US" sz="3600" dirty="0" smtClean="0"/>
              <a:t>Soar creates these links every time:</a:t>
            </a:r>
          </a:p>
          <a:p>
            <a:pPr lvl="2"/>
            <a:r>
              <a:rPr lang="en-US" sz="3200" dirty="0" smtClean="0"/>
              <a:t>A memory is recalled from semantic memory </a:t>
            </a:r>
          </a:p>
          <a:p>
            <a:pPr lvl="2"/>
            <a:r>
              <a:rPr lang="en-US" sz="3200" dirty="0"/>
              <a:t>An </a:t>
            </a:r>
            <a:r>
              <a:rPr lang="en-US" sz="3200" dirty="0" smtClean="0"/>
              <a:t>episode is reconstructed from episodic memory</a:t>
            </a:r>
          </a:p>
          <a:p>
            <a:pPr lvl="2"/>
            <a:r>
              <a:rPr lang="en-US" sz="3200" dirty="0" smtClean="0"/>
              <a:t>A chunks fires that was based on knowledge retrieved from semantic memory</a:t>
            </a:r>
          </a:p>
          <a:p>
            <a:r>
              <a:rPr lang="en-US" sz="4000" i="1" dirty="0" smtClean="0"/>
              <a:t>So, Soar </a:t>
            </a:r>
            <a:r>
              <a:rPr lang="en-US" sz="4000" i="1" dirty="0" smtClean="0"/>
              <a:t>does the housekeeping that eliminates cross-grounding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Many-To-One Connections to Semantic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840B-BD7B-D845-9431-0F944C5F545B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6EC2-DFA8-6440-90E3-4BF29B84D1A0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sz="3500" dirty="0" smtClean="0"/>
              <a:t>Working Memory:</a:t>
            </a:r>
          </a:p>
          <a:p>
            <a:pPr lvl="1">
              <a:buFont typeface="Arial" charset="0"/>
              <a:buChar char="•"/>
            </a:pPr>
            <a:r>
              <a:rPr lang="en-US" sz="3650" dirty="0" smtClean="0"/>
              <a:t>Letter + </a:t>
            </a:r>
            <a:r>
              <a:rPr lang="en-US" sz="3650" dirty="0" smtClean="0"/>
              <a:t>Number, for </a:t>
            </a:r>
            <a:r>
              <a:rPr lang="en-US" sz="3650" dirty="0" err="1" smtClean="0"/>
              <a:t>e.g</a:t>
            </a:r>
            <a:r>
              <a:rPr lang="en-US" sz="3650" dirty="0" smtClean="0"/>
              <a:t> “S1”</a:t>
            </a:r>
            <a:br>
              <a:rPr lang="en-US" sz="3650" dirty="0" smtClean="0"/>
            </a:br>
            <a:endParaRPr lang="en-US" sz="3650" dirty="0" smtClean="0"/>
          </a:p>
          <a:p>
            <a:pPr>
              <a:buFont typeface="Arial" charset="0"/>
              <a:buChar char="•"/>
            </a:pPr>
            <a:r>
              <a:rPr lang="en-US" sz="3500" dirty="0" smtClean="0"/>
              <a:t>Semantic Memory:</a:t>
            </a:r>
          </a:p>
          <a:p>
            <a:pPr lvl="1">
              <a:buFont typeface="Arial" charset="0"/>
              <a:buChar char="•"/>
            </a:pPr>
            <a:r>
              <a:rPr lang="en-US" sz="3500" dirty="0" smtClean="0"/>
              <a:t>@ + </a:t>
            </a:r>
            <a:r>
              <a:rPr lang="en-US" sz="3500" dirty="0" smtClean="0"/>
              <a:t>Number</a:t>
            </a:r>
            <a:r>
              <a:rPr lang="en-US" sz="3600" dirty="0"/>
              <a:t> , for </a:t>
            </a:r>
            <a:r>
              <a:rPr lang="en-US" sz="3600" dirty="0" err="1"/>
              <a:t>e.g</a:t>
            </a:r>
            <a:r>
              <a:rPr lang="en-US" sz="3600" dirty="0"/>
              <a:t> “ </a:t>
            </a:r>
            <a:r>
              <a:rPr lang="en-US" sz="3500" dirty="0" smtClean="0"/>
              <a:t>@23”</a:t>
            </a:r>
            <a:endParaRPr lang="en-US" sz="3500" dirty="0" smtClean="0"/>
          </a:p>
          <a:p>
            <a:pPr lvl="1"/>
            <a:endParaRPr lang="en-US" sz="2400" dirty="0" smtClean="0"/>
          </a:p>
          <a:p>
            <a:pPr marL="342900" lvl="1" indent="0">
              <a:buNone/>
            </a:pPr>
            <a:endParaRPr lang="en-US" sz="2800" dirty="0" smtClean="0"/>
          </a:p>
          <a:p>
            <a:r>
              <a:rPr lang="en-US" sz="3100" dirty="0" smtClean="0"/>
              <a:t>Important notes:</a:t>
            </a:r>
            <a:endParaRPr lang="en-US" sz="3100" dirty="0" smtClean="0"/>
          </a:p>
          <a:p>
            <a:pPr lvl="1"/>
            <a:r>
              <a:rPr lang="en-US" sz="2800" dirty="0" smtClean="0"/>
              <a:t>LTIs </a:t>
            </a:r>
            <a:r>
              <a:rPr lang="en-US" sz="2800" dirty="0"/>
              <a:t>never appear in any other memory systems</a:t>
            </a:r>
          </a:p>
          <a:p>
            <a:pPr lvl="1"/>
            <a:r>
              <a:rPr lang="en-US" sz="2800" dirty="0" smtClean="0"/>
              <a:t>Whenever Soar prints to the screen any STI that are linked to LTIs, it will print the linked LTI in parentheses</a:t>
            </a:r>
          </a:p>
          <a:p>
            <a:pPr marL="0" indent="0" algn="ctr">
              <a:buNone/>
            </a:pPr>
            <a:r>
              <a:rPr lang="en-US" sz="2000" dirty="0" smtClean="0"/>
              <a:t>e.g.:  (S1 ^my-linked-</a:t>
            </a:r>
            <a:r>
              <a:rPr lang="en-US" sz="2000" dirty="0" err="1" smtClean="0"/>
              <a:t>sti</a:t>
            </a:r>
            <a:r>
              <a:rPr lang="en-US" sz="2000" dirty="0" smtClean="0"/>
              <a:t> L1 (@23)) as opposed to (S1 ^my-linked-</a:t>
            </a:r>
            <a:r>
              <a:rPr lang="en-US" sz="2000" dirty="0" err="1" smtClean="0"/>
              <a:t>sti</a:t>
            </a:r>
            <a:r>
              <a:rPr lang="en-US" sz="2000" dirty="0" smtClean="0"/>
              <a:t> @L1)</a:t>
            </a:r>
            <a:endParaRPr lang="en-US" sz="2000" dirty="0"/>
          </a:p>
          <a:p>
            <a:pPr marL="3429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Long-Term Identifier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FEFF-D9FF-1E40-A7DE-4EE42D82D0DD}" type="datetime1">
              <a:rPr lang="en-US" smtClean="0"/>
              <a:t>6/9/17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Most commands work exactly like they did before.  </a:t>
            </a:r>
          </a:p>
          <a:p>
            <a:r>
              <a:rPr lang="en-US" sz="2800" dirty="0" smtClean="0"/>
              <a:t>Simply </a:t>
            </a:r>
            <a:r>
              <a:rPr lang="en-US" sz="2800" dirty="0" smtClean="0"/>
              <a:t>need to use the new 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2800" b="1" dirty="0" smtClean="0">
                <a:latin typeface="Consolas" charset="0"/>
                <a:ea typeface="Consolas" charset="0"/>
                <a:cs typeface="Consolas" charset="0"/>
              </a:rPr>
              <a:t>some-number</a:t>
            </a:r>
            <a:r>
              <a:rPr lang="en-US" sz="2800" dirty="0" smtClean="0"/>
              <a:t> </a:t>
            </a:r>
            <a:r>
              <a:rPr lang="en-US" sz="2800" dirty="0" smtClean="0"/>
              <a:t>notation: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Two things that have indeed changed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600" dirty="0" smtClean="0"/>
              <a:t>‘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smem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600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visualize</a:t>
            </a:r>
            <a:r>
              <a:rPr lang="en-US" sz="2600" dirty="0" smtClean="0"/>
              <a:t>’ has been removed</a:t>
            </a:r>
          </a:p>
          <a:p>
            <a:pPr lvl="2"/>
            <a:r>
              <a:rPr lang="en-US" sz="2200" dirty="0" smtClean="0"/>
              <a:t>Replaced with all new code in the visualize </a:t>
            </a:r>
            <a:r>
              <a:rPr lang="en-US" sz="2200" dirty="0" smtClean="0"/>
              <a:t>command</a:t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r>
              <a:rPr lang="en-US" sz="2600" dirty="0" smtClean="0"/>
              <a:t>‘</a:t>
            </a:r>
            <a:r>
              <a:rPr lang="en-US" sz="2600" dirty="0" err="1" smtClean="0">
                <a:latin typeface="Consolas" charset="0"/>
                <a:ea typeface="Consolas" charset="0"/>
                <a:cs typeface="Consolas" charset="0"/>
              </a:rPr>
              <a:t>smem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600" dirty="0" smtClean="0"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sz="2600" dirty="0" smtClean="0"/>
              <a:t>’ has been removed</a:t>
            </a:r>
          </a:p>
          <a:p>
            <a:pPr lvl="2"/>
            <a:r>
              <a:rPr lang="en-US" sz="2300" dirty="0" smtClean="0"/>
              <a:t>Soar’s long-term memories are now considered so intimate that they are private.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59405"/>
            <a:ext cx="7449080" cy="95362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1EF9-69E1-5340-A0EA-5FFDC23F1F98}" type="datetime1">
              <a:rPr lang="en-US" smtClean="0"/>
              <a:t>6/8/17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327638"/>
            <a:ext cx="8814233" cy="1145331"/>
          </a:xfrm>
        </p:spPr>
        <p:txBody>
          <a:bodyPr>
            <a:normAutofit fontScale="85000" lnSpcReduction="20000"/>
          </a:bodyPr>
          <a:lstStyle/>
          <a:p>
            <a:pPr marL="342900" lvl="1" indent="0">
              <a:buNone/>
            </a:pPr>
            <a:r>
              <a:rPr lang="en-US" sz="3600" dirty="0" smtClean="0"/>
              <a:t>Since STIs and LTIs no longer share namespaces, </a:t>
            </a:r>
            <a:br>
              <a:rPr lang="en-US" sz="3600" dirty="0" smtClean="0"/>
            </a:br>
            <a:r>
              <a:rPr lang="en-US" sz="3600" b="1" dirty="0" smtClean="0"/>
              <a:t>we can simply use the print command to print them: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Long-Term Semantic Memories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86" y="2274360"/>
            <a:ext cx="5487142" cy="3564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688" y="5897800"/>
            <a:ext cx="787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 To print all of semantic memory, just leave the number out, i.e. “p @”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86A7-28B8-D04E-A0C4-AF2179D1D7F6}" type="datetime1">
              <a:rPr lang="en-US" smtClean="0"/>
              <a:t>6/8/17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E881-7EAB-2248-800A-AD8989373B6B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1600200"/>
            <a:ext cx="8575432" cy="4918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Agent must now be more deliberate about: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 smtClean="0"/>
              <a:t>Storage</a:t>
            </a:r>
            <a:r>
              <a:rPr lang="en-US" sz="2800" dirty="0" smtClean="0"/>
              <a:t>: Whether it’s storing a new object or updating an existing </a:t>
            </a:r>
            <a:r>
              <a:rPr lang="en-US" sz="2800" dirty="0"/>
              <a:t>object in semantic memory </a:t>
            </a:r>
            <a:endParaRPr lang="en-US" sz="2800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 smtClean="0"/>
              <a:t>Recall</a:t>
            </a:r>
            <a:r>
              <a:rPr lang="en-US" sz="2800" dirty="0" smtClean="0"/>
              <a:t>: How it will combine knowledge from multiple semantic memory recalls</a:t>
            </a:r>
          </a:p>
          <a:p>
            <a:pPr lvl="3">
              <a:lnSpc>
                <a:spcPct val="120000"/>
              </a:lnSpc>
            </a:pPr>
            <a:r>
              <a:rPr lang="en-US" sz="2400" dirty="0" smtClean="0"/>
              <a:t>Things aren’t automatically “merged” into a single identifier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Remember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22C5-30A2-8D47-BDD0-68A47B4C006C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1280160"/>
            <a:ext cx="4338257" cy="5577839"/>
          </a:xfrm>
        </p:spPr>
        <p:txBody>
          <a:bodyPr>
            <a:normAutofit/>
          </a:bodyPr>
          <a:lstStyle/>
          <a:p>
            <a:r>
              <a:rPr lang="en-US" dirty="0" smtClean="0"/>
              <a:t>Each memory system is composed of features grouped into objects</a:t>
            </a:r>
          </a:p>
          <a:p>
            <a:r>
              <a:rPr lang="en-US" dirty="0" smtClean="0"/>
              <a:t>Features </a:t>
            </a:r>
          </a:p>
          <a:p>
            <a:pPr lvl="1"/>
            <a:r>
              <a:rPr lang="en-US" dirty="0" smtClean="0"/>
              <a:t>Represented using two symbols, one for the </a:t>
            </a:r>
            <a:r>
              <a:rPr lang="en-US" b="1" dirty="0" smtClean="0"/>
              <a:t>feature label </a:t>
            </a:r>
            <a:r>
              <a:rPr lang="en-US" dirty="0" smtClean="0"/>
              <a:t>and one for its </a:t>
            </a:r>
            <a:r>
              <a:rPr lang="en-US" b="1" dirty="0" smtClean="0"/>
              <a:t>value</a:t>
            </a:r>
          </a:p>
          <a:p>
            <a:endParaRPr lang="en-US" dirty="0" smtClean="0"/>
          </a:p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Multiple features can be grouped into abstract “objects” by assigning them all the same </a:t>
            </a:r>
            <a:r>
              <a:rPr lang="en-US" b="1" dirty="0" smtClean="0"/>
              <a:t>object label</a:t>
            </a:r>
          </a:p>
          <a:p>
            <a:r>
              <a:rPr lang="en-US" b="1" dirty="0" smtClean="0"/>
              <a:t>Soar identifiers are these object </a:t>
            </a:r>
            <a:r>
              <a:rPr lang="en-US" b="1" dirty="0" smtClean="0"/>
              <a:t>labels</a:t>
            </a:r>
            <a:endParaRPr lang="en-US" dirty="0" smtClean="0"/>
          </a:p>
          <a:p>
            <a:r>
              <a:rPr lang="en-US" dirty="0" smtClean="0"/>
              <a:t>Linking Objects</a:t>
            </a:r>
          </a:p>
          <a:p>
            <a:pPr lvl="1"/>
            <a:r>
              <a:rPr lang="en-US" dirty="0" smtClean="0"/>
              <a:t>A link is a feature that connects two objects by having a soar </a:t>
            </a:r>
            <a:r>
              <a:rPr lang="en-US" dirty="0"/>
              <a:t>identifier </a:t>
            </a:r>
            <a:br>
              <a:rPr lang="en-US" dirty="0"/>
            </a:br>
            <a:r>
              <a:rPr lang="en-US" dirty="0" smtClean="0"/>
              <a:t>in </a:t>
            </a:r>
            <a:r>
              <a:rPr lang="en-US" dirty="0"/>
              <a:t>the value </a:t>
            </a:r>
            <a:r>
              <a:rPr lang="en-US" dirty="0" smtClean="0"/>
              <a:t>element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Identifiers and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1131" y="1301262"/>
            <a:ext cx="4413739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      (except for procedural memory)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feature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attribute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value</a:t>
            </a:r>
          </a:p>
          <a:p>
            <a:pPr>
              <a:lnSpc>
                <a:spcPts val="1100"/>
              </a:lnSpc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      ^color           green</a:t>
            </a:r>
          </a:p>
          <a:p>
            <a:pPr>
              <a:lnSpc>
                <a:spcPts val="1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^size            6</a:t>
            </a:r>
          </a:p>
          <a:p>
            <a:pPr>
              <a:lnSpc>
                <a:spcPts val="1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^name            Bob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^part-of-speech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verb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object  = feature1 +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featuren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e.g.:				^type  wood</a:t>
            </a:r>
          </a:p>
          <a:p>
            <a:pPr lvl="3">
              <a:lnSpc>
                <a:spcPts val="11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^color blue</a:t>
            </a:r>
          </a:p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			^shape cube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label   = identifier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      			     </a:t>
            </a:r>
            <a:r>
              <a:rPr lang="en-US" sz="14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B1</a:t>
            </a: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link = attribute + identifier</a:t>
            </a:r>
          </a:p>
          <a:p>
            <a:pPr>
              <a:lnSpc>
                <a:spcPts val="11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B1 ^on-top B2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78869" y="3666394"/>
            <a:ext cx="1600200" cy="1072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B50F-FA1D-D245-B903-94C210BB749C}" type="datetime1">
              <a:rPr lang="en-US" smtClean="0"/>
              <a:t>6/8/17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1600200"/>
            <a:ext cx="8575432" cy="4918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Agent must now be more deliberate about: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Storage</a:t>
            </a:r>
            <a:r>
              <a:rPr lang="en-US" sz="2800" dirty="0" smtClean="0">
                <a:solidFill>
                  <a:srgbClr val="FF0000"/>
                </a:solidFill>
              </a:rPr>
              <a:t>: Whether it’s storing a new object or updating an existing </a:t>
            </a:r>
            <a:r>
              <a:rPr lang="en-US" sz="2800" dirty="0">
                <a:solidFill>
                  <a:srgbClr val="FF0000"/>
                </a:solidFill>
              </a:rPr>
              <a:t>object in semantic memory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 smtClean="0"/>
              <a:t>Recall</a:t>
            </a:r>
            <a:r>
              <a:rPr lang="en-US" sz="2800" dirty="0" smtClean="0"/>
              <a:t>: How it will combine knowledge from multiple semantic memory recalls</a:t>
            </a:r>
          </a:p>
          <a:p>
            <a:pPr lvl="3">
              <a:lnSpc>
                <a:spcPct val="120000"/>
              </a:lnSpc>
            </a:pPr>
            <a:r>
              <a:rPr lang="en-US" sz="2400" dirty="0" smtClean="0"/>
              <a:t>Things aren’t automatically “merged” into a single identifier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Remember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690E-CD2A-884E-B170-4C0A23311917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3606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600" dirty="0" smtClean="0">
                <a:solidFill>
                  <a:srgbClr val="000090"/>
                </a:solidFill>
              </a:rPr>
              <a:t>store</a:t>
            </a:r>
            <a:endParaRPr lang="en-US" sz="3200" dirty="0" smtClean="0">
              <a:solidFill>
                <a:srgbClr val="000090"/>
              </a:solidFill>
            </a:endParaRPr>
          </a:p>
          <a:p>
            <a:pPr marL="742950" lvl="2" indent="-342900"/>
            <a:r>
              <a:rPr lang="en-US" sz="2000" dirty="0" smtClean="0"/>
              <a:t>More accurate name:  “update if you can, store if you need to”</a:t>
            </a:r>
          </a:p>
          <a:p>
            <a:pPr lvl="2"/>
            <a:r>
              <a:rPr lang="en-US" sz="2800" dirty="0" smtClean="0"/>
              <a:t>If an STI being stored is linked to an LTI:</a:t>
            </a:r>
          </a:p>
          <a:p>
            <a:pPr lvl="3"/>
            <a:r>
              <a:rPr lang="en-US" sz="2400" dirty="0" smtClean="0"/>
              <a:t>Soar </a:t>
            </a:r>
            <a:r>
              <a:rPr lang="en-US" sz="2400" dirty="0"/>
              <a:t>will updated the SMem </a:t>
            </a:r>
            <a:r>
              <a:rPr lang="en-US" sz="2400" dirty="0" smtClean="0"/>
              <a:t>object the STI points to</a:t>
            </a:r>
            <a:endParaRPr lang="en-US" sz="2400" dirty="0"/>
          </a:p>
          <a:p>
            <a:pPr lvl="2"/>
            <a:r>
              <a:rPr lang="en-US" sz="2800" dirty="0"/>
              <a:t>If </a:t>
            </a:r>
            <a:r>
              <a:rPr lang="en-US" sz="2800" dirty="0" smtClean="0"/>
              <a:t>an STI </a:t>
            </a:r>
            <a:r>
              <a:rPr lang="en-US" sz="2800" dirty="0"/>
              <a:t>is not linked to an </a:t>
            </a:r>
            <a:r>
              <a:rPr lang="en-US" sz="2800" dirty="0" smtClean="0"/>
              <a:t>LTI:</a:t>
            </a:r>
          </a:p>
          <a:p>
            <a:pPr lvl="3"/>
            <a:r>
              <a:rPr lang="en-US" sz="2400" dirty="0" smtClean="0"/>
              <a:t>Soar </a:t>
            </a:r>
            <a:r>
              <a:rPr lang="en-US" sz="2400" dirty="0"/>
              <a:t>will create a new LTI in SMem and link the </a:t>
            </a:r>
            <a:r>
              <a:rPr lang="en-US" sz="2400" dirty="0" smtClean="0"/>
              <a:t>STI to it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Memory Now Has 2 ‘store’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39" y="4270857"/>
            <a:ext cx="4305300" cy="1485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370A-2126-9342-B1A3-204AE29FA785}" type="datetime1">
              <a:rPr lang="en-US" smtClean="0"/>
              <a:t>6/8/17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90"/>
                </a:solidFill>
              </a:rPr>
              <a:t>store-new</a:t>
            </a:r>
          </a:p>
          <a:p>
            <a:pPr lvl="1"/>
            <a:r>
              <a:rPr lang="en-US" sz="3200" dirty="0" smtClean="0"/>
              <a:t>Ignores any LTI links in </a:t>
            </a:r>
            <a:r>
              <a:rPr lang="en-US" sz="3200" dirty="0" smtClean="0"/>
              <a:t>submitted WM structure</a:t>
            </a:r>
            <a:endParaRPr lang="en-US" sz="3200" dirty="0" smtClean="0"/>
          </a:p>
          <a:p>
            <a:pPr lvl="1"/>
            <a:r>
              <a:rPr lang="en-US" sz="3200" dirty="0" smtClean="0"/>
              <a:t>Always creates an entirely new structure in LTM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Memory Now Has 2 ‘store’ Commands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89" y="3728562"/>
            <a:ext cx="6711855" cy="23186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0AC-9839-4F46-9F43-0E81C38F641E}" type="datetime1">
              <a:rPr lang="en-US" smtClean="0"/>
              <a:t>6/8/17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5550"/>
            <a:ext cx="8229600" cy="417061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Do the STIs get re-linked </a:t>
            </a:r>
            <a:r>
              <a:rPr lang="en-US" sz="2600" dirty="0"/>
              <a:t>to the new SMem objects?</a:t>
            </a:r>
          </a:p>
          <a:p>
            <a:r>
              <a:rPr lang="en-US" sz="2600" dirty="0" smtClean="0"/>
              <a:t>Or do </a:t>
            </a:r>
            <a:r>
              <a:rPr lang="en-US" sz="2600" dirty="0"/>
              <a:t>they retain their original links?</a:t>
            </a:r>
          </a:p>
          <a:p>
            <a:endParaRPr lang="en-US" sz="3600" dirty="0" smtClean="0"/>
          </a:p>
          <a:p>
            <a:r>
              <a:rPr lang="en-US" sz="3600" b="1" dirty="0" smtClean="0"/>
              <a:t>Answer</a:t>
            </a:r>
            <a:r>
              <a:rPr lang="en-US" sz="3600" dirty="0" smtClean="0"/>
              <a:t>:  Soar will NOT re-link STI to the newly-created LTI but will link other STIs</a:t>
            </a:r>
            <a:br>
              <a:rPr lang="en-US" sz="3600" dirty="0" smtClean="0"/>
            </a:br>
            <a:endParaRPr lang="en-US" sz="3600" dirty="0" smtClean="0"/>
          </a:p>
          <a:p>
            <a:pPr lvl="1"/>
            <a:r>
              <a:rPr lang="en-US" sz="3200" i="1" dirty="0" smtClean="0"/>
              <a:t>Any STI with a link will still point to the original long-term memory they were linked to before the store-new</a:t>
            </a:r>
            <a:br>
              <a:rPr lang="en-US" sz="3200" i="1" dirty="0" smtClean="0"/>
            </a:br>
            <a:endParaRPr lang="en-US" sz="3200" i="1" dirty="0" smtClean="0"/>
          </a:p>
          <a:p>
            <a:pPr lvl="1"/>
            <a:r>
              <a:rPr lang="en-US" sz="3200" i="1" dirty="0" smtClean="0"/>
              <a:t>Any STIs that don’t have links will get linked to the newly created long-term 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090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happens when you use ‘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</a:rPr>
              <a:t>store-new</a:t>
            </a:r>
            <a:r>
              <a:rPr lang="en-US" sz="3600" dirty="0" smtClean="0"/>
              <a:t>’ with STIs that already have LTI links?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47B0-534C-B748-B114-E689D3172977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664"/>
            <a:ext cx="8229600" cy="4342499"/>
          </a:xfrm>
        </p:spPr>
        <p:txBody>
          <a:bodyPr>
            <a:normAutofit fontScale="92500" lnSpcReduction="10000"/>
          </a:bodyPr>
          <a:lstStyle/>
          <a:p>
            <a:r>
              <a:rPr lang="en-US" sz="3000" i="1" dirty="0"/>
              <a:t>If this behavior is not desired, agent can add </a:t>
            </a:r>
            <a:r>
              <a:rPr lang="en-US" sz="3000" i="1" dirty="0" smtClean="0"/>
              <a:t>a </a:t>
            </a:r>
            <a:r>
              <a:rPr lang="en-US" sz="3000" dirty="0" smtClean="0">
                <a:solidFill>
                  <a:srgbClr val="000090"/>
                </a:solidFill>
              </a:rPr>
              <a:t>^</a:t>
            </a:r>
            <a:r>
              <a:rPr lang="en-US" sz="3000" dirty="0">
                <a:solidFill>
                  <a:srgbClr val="000090"/>
                </a:solidFill>
              </a:rPr>
              <a:t>link-to-new-</a:t>
            </a:r>
            <a:r>
              <a:rPr lang="en-US" sz="3000" dirty="0" smtClean="0">
                <a:solidFill>
                  <a:srgbClr val="000090"/>
                </a:solidFill>
              </a:rPr>
              <a:t>LTM yes </a:t>
            </a:r>
            <a:r>
              <a:rPr lang="en-US" sz="3000" dirty="0"/>
              <a:t>augmentation </a:t>
            </a:r>
            <a:r>
              <a:rPr lang="en-US" sz="3000" dirty="0" smtClean="0"/>
              <a:t>to </a:t>
            </a:r>
            <a:r>
              <a:rPr lang="en-US" sz="3000" dirty="0"/>
              <a:t>override this </a:t>
            </a:r>
            <a:r>
              <a:rPr lang="en-US" sz="3000" dirty="0" smtClean="0"/>
              <a:t>behavior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option </a:t>
            </a:r>
            <a:r>
              <a:rPr lang="en-US" dirty="0" smtClean="0"/>
              <a:t>was added because an agent may need to retain the </a:t>
            </a:r>
            <a:r>
              <a:rPr lang="en-US" dirty="0"/>
              <a:t>preferences and </a:t>
            </a:r>
            <a:r>
              <a:rPr lang="en-US" dirty="0" err="1"/>
              <a:t>backtrace</a:t>
            </a:r>
            <a:r>
              <a:rPr lang="en-US" dirty="0"/>
              <a:t> history that created the </a:t>
            </a:r>
            <a:r>
              <a:rPr lang="en-US" dirty="0" smtClean="0"/>
              <a:t>WMEs being stored</a:t>
            </a:r>
            <a:r>
              <a:rPr lang="en-US" dirty="0"/>
              <a:t> </a:t>
            </a:r>
            <a:r>
              <a:rPr lang="en-US" dirty="0" smtClean="0"/>
              <a:t>in semantic memory.</a:t>
            </a:r>
          </a:p>
          <a:p>
            <a:pPr lvl="1"/>
            <a:r>
              <a:rPr lang="en-US" dirty="0" smtClean="0"/>
              <a:t>A newly retrieved instance would not have the same </a:t>
            </a:r>
            <a:r>
              <a:rPr lang="en-US" dirty="0" err="1" smtClean="0"/>
              <a:t>backtrace</a:t>
            </a:r>
            <a:r>
              <a:rPr lang="en-US" dirty="0" smtClean="0"/>
              <a:t> history.</a:t>
            </a:r>
          </a:p>
          <a:p>
            <a:pPr lvl="1"/>
            <a:r>
              <a:rPr lang="en-US" dirty="0" smtClean="0"/>
              <a:t>So, this feature is to help facilitate learning of future rules based on the stored working memory element.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090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New Parameter:  ^link</a:t>
            </a:r>
            <a:r>
              <a:rPr lang="en-US" sz="3600" dirty="0"/>
              <a:t>-to-new-LTM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799557"/>
            <a:ext cx="6934200" cy="1422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B439-C51A-4A4B-864A-10581631BE6D}" type="datetime1">
              <a:rPr lang="en-US" smtClean="0"/>
              <a:t>6/8/17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Semantic Memory Recall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89E9-C356-6341-A813-6F6217552DC1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1600200"/>
            <a:ext cx="8575432" cy="4918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Agent must now be more deliberate about: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 smtClean="0"/>
              <a:t>Storage</a:t>
            </a:r>
            <a:r>
              <a:rPr lang="en-US" sz="2800" dirty="0" smtClean="0"/>
              <a:t>: Whether it’s storing a new object or updating an existing </a:t>
            </a:r>
            <a:r>
              <a:rPr lang="en-US" sz="2800" dirty="0"/>
              <a:t>object in semantic memory </a:t>
            </a:r>
            <a:endParaRPr lang="en-US" sz="2800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Recall</a:t>
            </a:r>
            <a:r>
              <a:rPr lang="en-US" sz="2800" dirty="0" smtClean="0">
                <a:solidFill>
                  <a:srgbClr val="FF0000"/>
                </a:solidFill>
              </a:rPr>
              <a:t>: How it will combine knowledge from multiple semantic memory recalls</a:t>
            </a:r>
          </a:p>
          <a:p>
            <a:pPr lvl="3">
              <a:lnSpc>
                <a:spcPct val="12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Things aren’t automatically “merged” into a single identifier</a:t>
            </a:r>
          </a:p>
          <a:p>
            <a:pPr lvl="3"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800" dirty="0" smtClean="0"/>
              <a:t>So, how </a:t>
            </a:r>
            <a:r>
              <a:rPr lang="en-US" sz="2800" dirty="0"/>
              <a:t>do we give an agent the ability to do something similar?</a:t>
            </a:r>
            <a:endParaRPr lang="en-US" sz="255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Remember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847A-85DF-C94D-9964-4D26D847E29D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1280161"/>
            <a:ext cx="8431372" cy="48968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Soar 9.6.0 introduces the new “</a:t>
            </a:r>
            <a:r>
              <a:rPr lang="en-US" sz="2800" dirty="0" smtClean="0">
                <a:solidFill>
                  <a:srgbClr val="000090"/>
                </a:solidFill>
              </a:rPr>
              <a:t>@</a:t>
            </a:r>
            <a:r>
              <a:rPr lang="en-US" sz="2800" dirty="0" smtClean="0"/>
              <a:t>” and “</a:t>
            </a:r>
            <a:r>
              <a:rPr lang="en-US" sz="2800" dirty="0" smtClean="0">
                <a:solidFill>
                  <a:srgbClr val="000090"/>
                </a:solidFill>
              </a:rPr>
              <a:t>!@</a:t>
            </a:r>
            <a:r>
              <a:rPr lang="en-US" sz="2800" dirty="0" smtClean="0"/>
              <a:t>” tests </a:t>
            </a:r>
          </a:p>
          <a:p>
            <a:pPr lvl="1"/>
            <a:r>
              <a:rPr lang="en-US" sz="2400" dirty="0" smtClean="0"/>
              <a:t>‘@’ passes when two STIs are linked to the same LTI</a:t>
            </a:r>
          </a:p>
          <a:p>
            <a:pPr lvl="1"/>
            <a:r>
              <a:rPr lang="en-US" sz="2400" dirty="0" smtClean="0"/>
              <a:t>‘!@’ </a:t>
            </a:r>
            <a:r>
              <a:rPr lang="en-US" sz="2400" dirty="0"/>
              <a:t>passes when two STIs </a:t>
            </a:r>
            <a:r>
              <a:rPr lang="en-US" sz="2400" dirty="0" smtClean="0"/>
              <a:t>are not linked </a:t>
            </a:r>
            <a:r>
              <a:rPr lang="en-US" sz="2400" dirty="0"/>
              <a:t>to </a:t>
            </a:r>
            <a:r>
              <a:rPr lang="en-US" sz="2400" dirty="0" smtClean="0"/>
              <a:t>the same </a:t>
            </a:r>
            <a:r>
              <a:rPr lang="en-US" sz="2400" dirty="0"/>
              <a:t>LTI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Example:</a:t>
            </a:r>
          </a:p>
          <a:p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Whether Two STI Links are Equivalent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2" y="3398868"/>
            <a:ext cx="8603370" cy="28677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F56-F5F5-9F42-AAC2-AEFE0F448244}" type="datetime1">
              <a:rPr lang="en-US" smtClean="0"/>
              <a:t>6/8/17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63" y="1924719"/>
            <a:ext cx="8024345" cy="38332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@ Test to Merge Two Recalls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F79-E16E-8843-AB05-984B979A619D}" type="datetime1">
              <a:rPr lang="en-US" smtClean="0"/>
              <a:t>6/8/17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90"/>
                </a:solidFill>
              </a:rPr>
              <a:t>@+, @-</a:t>
            </a:r>
          </a:p>
          <a:p>
            <a:pPr lvl="1"/>
            <a:r>
              <a:rPr lang="en-US" sz="2400" dirty="0" smtClean="0"/>
              <a:t>Tests </a:t>
            </a:r>
            <a:r>
              <a:rPr lang="en-US" sz="2400" dirty="0" smtClean="0"/>
              <a:t>pass depending on whether </a:t>
            </a:r>
            <a:r>
              <a:rPr lang="en-US" sz="2400" dirty="0" smtClean="0"/>
              <a:t>STI </a:t>
            </a:r>
            <a:r>
              <a:rPr lang="en-US" sz="2400" dirty="0" smtClean="0"/>
              <a:t>has </a:t>
            </a:r>
            <a:r>
              <a:rPr lang="en-US" sz="2400" dirty="0" smtClean="0"/>
              <a:t>link </a:t>
            </a:r>
            <a:r>
              <a:rPr lang="en-US" sz="2400" dirty="0" smtClean="0"/>
              <a:t>to an LTI at all</a:t>
            </a:r>
          </a:p>
          <a:p>
            <a:pPr lvl="1"/>
            <a:r>
              <a:rPr lang="en-US" sz="2400" dirty="0" smtClean="0"/>
              <a:t>Not sure if these will be useful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New Experimental Tests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41" y="3096721"/>
            <a:ext cx="5384029" cy="22644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1190-D9E6-9C48-85D3-8A115516F799}" type="datetime1">
              <a:rPr lang="en-US" smtClean="0"/>
              <a:t>6/8/17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1280160"/>
            <a:ext cx="4338257" cy="5577839"/>
          </a:xfrm>
        </p:spPr>
        <p:txBody>
          <a:bodyPr>
            <a:normAutofit/>
          </a:bodyPr>
          <a:lstStyle/>
          <a:p>
            <a:r>
              <a:rPr lang="en-US" dirty="0" smtClean="0"/>
              <a:t>Working Memory Elements (WME)</a:t>
            </a:r>
          </a:p>
          <a:p>
            <a:pPr lvl="1"/>
            <a:r>
              <a:rPr lang="en-US" dirty="0" smtClean="0"/>
              <a:t>A labeled feature, i.e. a symbol triple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objects </a:t>
            </a:r>
            <a:r>
              <a:rPr lang="en-US" dirty="0"/>
              <a:t>are composed of one or more </a:t>
            </a:r>
            <a:r>
              <a:rPr lang="en-US" dirty="0" smtClean="0"/>
              <a:t>working </a:t>
            </a:r>
            <a:r>
              <a:rPr lang="en-US" dirty="0"/>
              <a:t>memory </a:t>
            </a:r>
            <a:r>
              <a:rPr lang="en-US" dirty="0" smtClean="0"/>
              <a:t>elements</a:t>
            </a:r>
          </a:p>
          <a:p>
            <a:endParaRPr lang="en-US" sz="2400" dirty="0" smtClean="0"/>
          </a:p>
          <a:p>
            <a:r>
              <a:rPr lang="en-US" sz="2400" dirty="0" smtClean="0"/>
              <a:t>Links make </a:t>
            </a:r>
            <a:r>
              <a:rPr lang="en-US" sz="2400" dirty="0"/>
              <a:t>our memory representation a directed </a:t>
            </a:r>
            <a:r>
              <a:rPr lang="en-US" sz="2400" b="1" dirty="0" smtClean="0"/>
              <a:t>graph</a:t>
            </a:r>
            <a:endParaRPr lang="en-US" sz="2400" b="1" dirty="0"/>
          </a:p>
          <a:p>
            <a:pPr lvl="1"/>
            <a:r>
              <a:rPr lang="en-US" sz="2000" dirty="0"/>
              <a:t>Each soar identifier represents a single node in the memory graph</a:t>
            </a:r>
          </a:p>
          <a:p>
            <a:pPr marL="3429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is </a:t>
            </a:r>
            <a:r>
              <a:rPr lang="en-US" dirty="0" smtClean="0"/>
              <a:t>memory in Soar represented </a:t>
            </a:r>
            <a:r>
              <a:rPr lang="en-US" dirty="0"/>
              <a:t>and organized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56638" y="1301262"/>
            <a:ext cx="43082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WME =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label     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+ feature</a:t>
            </a:r>
          </a:p>
          <a:p>
            <a:pPr>
              <a:lnSpc>
                <a:spcPts val="1100"/>
              </a:lnSpc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WME = identifier + link</a:t>
            </a: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WME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identifier + attribute +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value</a:t>
            </a:r>
          </a:p>
          <a:p>
            <a:pPr>
              <a:lnSpc>
                <a:spcPts val="1100"/>
              </a:lnSpc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WME = identifier + attribute + identifier </a:t>
            </a:r>
          </a:p>
          <a:p>
            <a:pPr>
              <a:lnSpc>
                <a:spcPts val="1100"/>
              </a:lnSpc>
            </a:pP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  B1           name        block1</a:t>
            </a:r>
          </a:p>
          <a:p>
            <a:pPr>
              <a:lnSpc>
                <a:spcPts val="1100"/>
              </a:lnSpc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e.g.  B1           on-top      B2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100"/>
              </a:lnSpc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object = WME1 </a:t>
            </a:r>
            <a:r>
              <a:rPr lang="mr-IN" sz="14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WMEn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0C37E-6268-074A-A4EB-4CEB37B3DEB1}" type="datetime1">
              <a:rPr lang="en-US" smtClean="0"/>
              <a:t>6/8/17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55677" y="4602850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Insert Image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39913"/>
            <a:ext cx="8688612" cy="4786250"/>
          </a:xfrm>
        </p:spPr>
        <p:txBody>
          <a:bodyPr>
            <a:noAutofit/>
          </a:bodyPr>
          <a:lstStyle/>
          <a:p>
            <a:r>
              <a:rPr lang="en-US" sz="2800" dirty="0" smtClean="0"/>
              <a:t>Every </a:t>
            </a:r>
            <a:r>
              <a:rPr lang="en-US" sz="2800" dirty="0" smtClean="0"/>
              <a:t>working memory </a:t>
            </a:r>
            <a:r>
              <a:rPr lang="en-US" sz="2800" dirty="0" err="1" smtClean="0"/>
              <a:t>stucture</a:t>
            </a:r>
            <a:r>
              <a:rPr lang="en-US" sz="2800" dirty="0" smtClean="0"/>
              <a:t> that is</a:t>
            </a:r>
            <a:r>
              <a:rPr lang="en-US" sz="2800" dirty="0" smtClean="0"/>
              <a:t> </a:t>
            </a:r>
            <a:r>
              <a:rPr lang="en-US" sz="2800" dirty="0" smtClean="0"/>
              <a:t>created by a semantic memory recall:</a:t>
            </a:r>
          </a:p>
          <a:p>
            <a:pPr lvl="1"/>
            <a:r>
              <a:rPr lang="en-US" sz="2800" dirty="0" smtClean="0"/>
              <a:t>is completely independent from </a:t>
            </a:r>
            <a:r>
              <a:rPr lang="en-US" sz="2800" dirty="0"/>
              <a:t>working memory </a:t>
            </a:r>
            <a:r>
              <a:rPr lang="en-US" sz="2800" dirty="0" err="1" smtClean="0"/>
              <a:t>stuctures</a:t>
            </a:r>
            <a:r>
              <a:rPr lang="en-US" sz="2800" dirty="0" smtClean="0"/>
              <a:t> </a:t>
            </a:r>
            <a:r>
              <a:rPr lang="en-US" sz="2800" dirty="0"/>
              <a:t>created </a:t>
            </a:r>
            <a:r>
              <a:rPr lang="en-US" sz="2800" dirty="0" smtClean="0"/>
              <a:t>by other recalls</a:t>
            </a:r>
          </a:p>
          <a:p>
            <a:pPr lvl="1"/>
            <a:r>
              <a:rPr lang="en-US" sz="2800" dirty="0" smtClean="0"/>
              <a:t>contains links to the </a:t>
            </a:r>
            <a:r>
              <a:rPr lang="en-US" sz="2800" dirty="0" smtClean="0"/>
              <a:t>corresponding long-term identifiers from which they were based on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Remember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E977-8F39-CA42-8769-5876C54FF4D9}" type="datetime1">
              <a:rPr lang="en-US" smtClean="0"/>
              <a:t>6/9/17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39913"/>
            <a:ext cx="8688612" cy="4786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Agent </a:t>
            </a:r>
            <a:r>
              <a:rPr lang="en-US" sz="3200" dirty="0" smtClean="0"/>
              <a:t>can access those links via new LTI condition tests</a:t>
            </a:r>
          </a:p>
          <a:p>
            <a:pPr lvl="1"/>
            <a:r>
              <a:rPr lang="en-US" sz="2800" dirty="0" smtClean="0"/>
              <a:t>The main test to remember is </a:t>
            </a:r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‘@’</a:t>
            </a:r>
            <a:r>
              <a:rPr lang="en-US" sz="2800" dirty="0" smtClean="0"/>
              <a:t> which passes if two STIs are linked to the same LTI</a:t>
            </a:r>
          </a:p>
          <a:p>
            <a:r>
              <a:rPr lang="en-US" sz="3100" dirty="0" smtClean="0"/>
              <a:t>New LTI condition tests are used for two things: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/>
              <a:t>To denote a specific long-term memory to retrieve or update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/>
              <a:t>Comparing two STIs to see if they are instances of the same long-term memory</a:t>
            </a:r>
          </a:p>
          <a:p>
            <a:pPr marL="1485900" lvl="4" indent="-342900">
              <a:spcBef>
                <a:spcPts val="750"/>
              </a:spcBef>
            </a:pPr>
            <a:r>
              <a:rPr lang="en-US" sz="2400" dirty="0"/>
              <a:t>Often used to combine knowledge from multiple </a:t>
            </a:r>
            <a:r>
              <a:rPr lang="en-US" sz="2400" dirty="0" smtClean="0"/>
              <a:t>recalls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Remember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E977-8F39-CA42-8769-5876C54FF4D9}" type="datetime1">
              <a:rPr lang="en-US" smtClean="0"/>
              <a:t>6/9/17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</a:t>
            </a:r>
            <a:br>
              <a:rPr lang="en-US" dirty="0" smtClean="0"/>
            </a:br>
            <a:r>
              <a:rPr lang="en-US" dirty="0" smtClean="0"/>
              <a:t>with </a:t>
            </a:r>
            <a:br>
              <a:rPr lang="en-US" dirty="0" smtClean="0"/>
            </a:br>
            <a:r>
              <a:rPr lang="en-US" dirty="0" smtClean="0"/>
              <a:t>Other Memory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A16B-3218-A843-9607-F14CBA1C0850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Episodic Memory</a:t>
            </a:r>
          </a:p>
          <a:p>
            <a:pPr lvl="1"/>
            <a:r>
              <a:rPr lang="en-US" sz="2800" dirty="0" smtClean="0"/>
              <a:t>Creates a new semantic memory instances that reflects structure at the time the episode was recorded</a:t>
            </a:r>
          </a:p>
          <a:p>
            <a:pPr lvl="1"/>
            <a:r>
              <a:rPr lang="en-US" sz="2800" dirty="0" smtClean="0"/>
              <a:t>Reconstructed episode will contain invisible links to semantic memory that can be tested by rules </a:t>
            </a:r>
          </a:p>
          <a:p>
            <a:pPr lvl="1"/>
            <a:r>
              <a:rPr lang="en-US" sz="2800" dirty="0" smtClean="0"/>
              <a:t>Currently working on allowing users to specify that query must satisfy same LTI links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with Other Memory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1641-40CF-E44B-ABE8-B68EAD45A824}" type="datetime1">
              <a:rPr lang="en-US" smtClean="0"/>
              <a:t>6/9/17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Procedural </a:t>
            </a:r>
            <a:r>
              <a:rPr lang="en-US" sz="3600" dirty="0" smtClean="0"/>
              <a:t>memory</a:t>
            </a:r>
          </a:p>
          <a:p>
            <a:pPr lvl="1"/>
            <a:r>
              <a:rPr lang="en-US" sz="2800" dirty="0" smtClean="0"/>
              <a:t>Actions of learned rules can create new semantic memory instances</a:t>
            </a:r>
          </a:p>
          <a:p>
            <a:pPr lvl="1"/>
            <a:r>
              <a:rPr lang="en-US" sz="2800" dirty="0" smtClean="0"/>
              <a:t>Uses ‘LINK-TO-LTM’ RHS functions</a:t>
            </a:r>
            <a:endParaRPr lang="en-US" sz="2800" dirty="0"/>
          </a:p>
          <a:p>
            <a:pPr lvl="2"/>
            <a:r>
              <a:rPr lang="en-US" sz="2400" dirty="0" smtClean="0"/>
              <a:t>For each LTI, EBC </a:t>
            </a:r>
            <a:r>
              <a:rPr lang="en-US" sz="2400" dirty="0" smtClean="0"/>
              <a:t>add </a:t>
            </a:r>
            <a:r>
              <a:rPr lang="en-US" sz="2400" dirty="0" smtClean="0"/>
              <a:t>a special RHS action to </a:t>
            </a:r>
            <a:r>
              <a:rPr lang="en-US" sz="2400" dirty="0" smtClean="0"/>
              <a:t>create </a:t>
            </a:r>
            <a:r>
              <a:rPr lang="en-US" sz="2400" dirty="0" smtClean="0"/>
              <a:t>its semantic </a:t>
            </a:r>
            <a:r>
              <a:rPr lang="en-US" sz="2400" dirty="0" smtClean="0"/>
              <a:t>memory links</a:t>
            </a:r>
          </a:p>
          <a:p>
            <a:pPr lvl="2"/>
            <a:r>
              <a:rPr lang="en-US" sz="2400" dirty="0" smtClean="0"/>
              <a:t>LINK-TO-LTM </a:t>
            </a:r>
            <a:r>
              <a:rPr lang="en-US" sz="2400" dirty="0" smtClean="0"/>
              <a:t>links a newly-created STIs to a specific LTI</a:t>
            </a:r>
          </a:p>
          <a:p>
            <a:pPr marL="0" indent="0" algn="ctr">
              <a:buNone/>
            </a:pPr>
            <a:r>
              <a:rPr lang="en-US" sz="2400" dirty="0" smtClean="0"/>
              <a:t>for e.g.  (LINK-TO-LTM &lt;new-</a:t>
            </a:r>
            <a:r>
              <a:rPr lang="en-US" sz="2400" dirty="0" err="1" smtClean="0"/>
              <a:t>var</a:t>
            </a:r>
            <a:r>
              <a:rPr lang="en-US" sz="2400" dirty="0" smtClean="0"/>
              <a:t>&gt; 23)</a:t>
            </a:r>
            <a:endParaRPr lang="en-US" sz="2400" dirty="0" smtClean="0"/>
          </a:p>
          <a:p>
            <a:pPr lvl="1"/>
            <a:r>
              <a:rPr lang="en-US" sz="2800" dirty="0" smtClean="0"/>
              <a:t>Creation of these RHS actions is a chunking option and is </a:t>
            </a:r>
            <a:r>
              <a:rPr lang="en-US" sz="2800" dirty="0" smtClean="0"/>
              <a:t>off by </a:t>
            </a:r>
            <a:r>
              <a:rPr lang="en-US" sz="2800" dirty="0" smtClean="0"/>
              <a:t>default</a:t>
            </a:r>
          </a:p>
          <a:p>
            <a:pPr lvl="2"/>
            <a:r>
              <a:rPr lang="en-US" sz="2500" dirty="0" smtClean="0"/>
              <a:t>See the ‘chunk’ command for more information</a:t>
            </a:r>
            <a:endParaRPr lang="en-US" sz="2500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with Other Memory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1641-40CF-E44B-ABE8-B68EAD45A824}" type="datetime1">
              <a:rPr lang="en-US" smtClean="0"/>
              <a:t>6/9/17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Nuggets</a:t>
            </a:r>
          </a:p>
          <a:p>
            <a:pPr lvl="1"/>
            <a:r>
              <a:rPr lang="en-US" sz="3200" dirty="0" smtClean="0"/>
              <a:t>We can represent everything</a:t>
            </a:r>
          </a:p>
          <a:p>
            <a:pPr lvl="1"/>
            <a:r>
              <a:rPr lang="en-US" sz="3200" dirty="0" smtClean="0"/>
              <a:t>No more problems</a:t>
            </a:r>
          </a:p>
          <a:p>
            <a:pPr lvl="1"/>
            <a:r>
              <a:rPr lang="en-US" sz="3200" dirty="0" smtClean="0"/>
              <a:t>Was easy to convert agents</a:t>
            </a:r>
          </a:p>
          <a:p>
            <a:endParaRPr lang="en-US" sz="3600" dirty="0" smtClean="0"/>
          </a:p>
          <a:p>
            <a:r>
              <a:rPr lang="en-US" sz="3600" dirty="0" smtClean="0"/>
              <a:t>Coal</a:t>
            </a:r>
          </a:p>
          <a:p>
            <a:pPr lvl="1"/>
            <a:r>
              <a:rPr lang="en-US" sz="3200" dirty="0" smtClean="0"/>
              <a:t>Databases not compatible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91DD-5AEE-844D-B05B-C35B49F5F1BB}" type="datetime1">
              <a:rPr lang="en-US" smtClean="0"/>
              <a:t>6/8/17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(&lt;s&gt; ^foo {</a:t>
            </a:r>
            <a:r>
              <a:rPr lang="en-US" sz="2800" b="1" dirty="0" smtClean="0">
                <a:solidFill>
                  <a:srgbClr val="FF0000"/>
                </a:solidFill>
              </a:rPr>
              <a:t>@ 23 </a:t>
            </a:r>
            <a:r>
              <a:rPr lang="en-US" sz="2800" b="1" dirty="0" smtClean="0"/>
              <a:t>&lt;x&gt;})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You can test for specific LTIs</a:t>
            </a:r>
            <a:r>
              <a:rPr lang="en-US" dirty="0" smtClean="0"/>
              <a:t>.  Soar has been secretly instructed to blindly treat integers as </a:t>
            </a:r>
            <a:r>
              <a:rPr lang="en-US" dirty="0"/>
              <a:t>LTIs in @ and !@ </a:t>
            </a:r>
            <a:r>
              <a:rPr lang="en-US" dirty="0" smtClean="0"/>
              <a:t>tests.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the above example, the value element would only match if it were an STI that is linked to the LTI with ID 23, i.e. @23.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Hack Feature #1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959C-8A91-5D47-8D58-35F132CACFD5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link IDs can be acquired on the RHS with the following dark magic </a:t>
            </a:r>
            <a:r>
              <a:rPr lang="en-US" dirty="0" smtClean="0">
                <a:solidFill>
                  <a:srgbClr val="FF0000"/>
                </a:solidFill>
              </a:rPr>
              <a:t>@ </a:t>
            </a:r>
            <a:r>
              <a:rPr lang="en-US" dirty="0" err="1" smtClean="0">
                <a:solidFill>
                  <a:srgbClr val="FF0000"/>
                </a:solidFill>
              </a:rPr>
              <a:t>rhs</a:t>
            </a:r>
            <a:r>
              <a:rPr lang="en-US" dirty="0" smtClean="0">
                <a:solidFill>
                  <a:srgbClr val="FF0000"/>
                </a:solidFill>
              </a:rPr>
              <a:t> function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286000" lvl="5" indent="0">
              <a:buNone/>
            </a:pPr>
            <a:r>
              <a:rPr lang="en-US" sz="3000" dirty="0" err="1" smtClean="0"/>
              <a:t>sp</a:t>
            </a:r>
            <a:r>
              <a:rPr lang="en-US" sz="3000" dirty="0" smtClean="0"/>
              <a:t> blah </a:t>
            </a:r>
            <a:r>
              <a:rPr lang="en-US" sz="3000" dirty="0" smtClean="0"/>
              <a:t>{ </a:t>
            </a:r>
          </a:p>
          <a:p>
            <a:pPr marL="2286000" lvl="5" indent="0">
              <a:buNone/>
            </a:pPr>
            <a:r>
              <a:rPr lang="en-US" sz="3000" dirty="0" smtClean="0"/>
              <a:t>(</a:t>
            </a:r>
            <a:r>
              <a:rPr lang="en-US" sz="3000" dirty="0" smtClean="0"/>
              <a:t>state &lt;s&gt; ^foo </a:t>
            </a:r>
            <a:r>
              <a:rPr lang="en-US" sz="3000" dirty="0" smtClean="0"/>
              <a:t>&lt;x&gt;)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>
                <a:sym typeface="Wingdings"/>
              </a:rPr>
              <a:t>--&gt;</a:t>
            </a:r>
            <a:br>
              <a:rPr lang="en-US" sz="3000" dirty="0" smtClean="0">
                <a:sym typeface="Wingdings"/>
              </a:rPr>
            </a:br>
            <a:r>
              <a:rPr lang="en-US" sz="3000" dirty="0" smtClean="0">
                <a:sym typeface="Wingdings"/>
              </a:rPr>
              <a:t>(&lt;s&gt; ^my-</a:t>
            </a:r>
            <a:r>
              <a:rPr lang="en-US" sz="3000" dirty="0" err="1" smtClean="0">
                <a:sym typeface="Wingdings"/>
              </a:rPr>
              <a:t>lti</a:t>
            </a:r>
            <a:r>
              <a:rPr lang="en-US" sz="3000" dirty="0" smtClean="0">
                <a:sym typeface="Wingdings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Wingdings"/>
              </a:rPr>
              <a:t>(@ &lt;x</a:t>
            </a:r>
            <a:r>
              <a:rPr lang="en-US" sz="3000" dirty="0" smtClean="0">
                <a:solidFill>
                  <a:srgbClr val="FF0000"/>
                </a:solidFill>
                <a:sym typeface="Wingdings"/>
              </a:rPr>
              <a:t>&gt;)</a:t>
            </a:r>
            <a:r>
              <a:rPr lang="en-US" sz="3000" dirty="0" smtClean="0">
                <a:sym typeface="Wingdings"/>
              </a:rPr>
              <a:t>)</a:t>
            </a:r>
            <a:r>
              <a:rPr lang="en-US" sz="3000" dirty="0" smtClean="0">
                <a:sym typeface="Wingdings"/>
              </a:rPr>
              <a:t>}</a:t>
            </a:r>
            <a:endParaRPr lang="en-US" sz="3000" dirty="0" smtClean="0">
              <a:sym typeface="Wingdings"/>
            </a:endParaRPr>
          </a:p>
          <a:p>
            <a:pPr marL="2628900" lvl="6" indent="0">
              <a:buNone/>
            </a:pPr>
            <a:r>
              <a:rPr lang="en-US" sz="1800" dirty="0">
                <a:sym typeface="Wingdings"/>
              </a:rPr>
              <a:t>	</a:t>
            </a:r>
            <a:endParaRPr lang="en-US" sz="1800" dirty="0">
              <a:sym typeface="Wingdings"/>
            </a:endParaRPr>
          </a:p>
          <a:p>
            <a:pPr marL="571500" indent="0">
              <a:buNone/>
            </a:pPr>
            <a:r>
              <a:rPr lang="en-US" sz="1800" dirty="0" smtClean="0">
                <a:sym typeface="Wingdings"/>
              </a:rPr>
              <a:t>If &lt;x&gt; matched an STI that linked to @23 and &lt;s&gt; matched the top-state, this would create the WME: </a:t>
            </a:r>
          </a:p>
          <a:p>
            <a:pPr marL="2286000" lvl="5" indent="0">
              <a:buNone/>
            </a:pPr>
            <a:r>
              <a:rPr lang="en-US" sz="2400" dirty="0" smtClean="0">
                <a:sym typeface="Wingdings"/>
              </a:rPr>
              <a:t>(S1 ^my-</a:t>
            </a:r>
            <a:r>
              <a:rPr lang="en-US" sz="2400" dirty="0" err="1" smtClean="0">
                <a:sym typeface="Wingdings"/>
              </a:rPr>
              <a:t>lti</a:t>
            </a:r>
            <a:r>
              <a:rPr lang="en-US" sz="2400" dirty="0" smtClean="0">
                <a:sym typeface="Wingdings"/>
              </a:rPr>
              <a:t> 23)</a:t>
            </a:r>
            <a:endParaRPr lang="en-US" sz="2400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Only </a:t>
            </a:r>
            <a:r>
              <a:rPr lang="en-US" dirty="0" smtClean="0">
                <a:sym typeface="Wingdings"/>
              </a:rPr>
              <a:t>bad people would use this feature, especially in conjunction with the last feature.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Hack Feature #2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6E21-EB45-494F-A6E9-144ED2501D4B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81" y="1280161"/>
            <a:ext cx="8285672" cy="5190977"/>
          </a:xfrm>
        </p:spPr>
        <p:txBody>
          <a:bodyPr>
            <a:normAutofit/>
          </a:bodyPr>
          <a:lstStyle/>
          <a:p>
            <a:pPr marL="171450" lvl="1">
              <a:spcBef>
                <a:spcPts val="750"/>
              </a:spcBef>
            </a:pPr>
            <a:r>
              <a:rPr lang="en-US" sz="2400" dirty="0" smtClean="0"/>
              <a:t>Working </a:t>
            </a:r>
            <a:r>
              <a:rPr lang="en-US" sz="2400" dirty="0"/>
              <a:t>memory, semantic memory and episodic memory each have their own </a:t>
            </a:r>
            <a:r>
              <a:rPr lang="en-US" sz="2400" dirty="0" smtClean="0"/>
              <a:t>memory graphs</a:t>
            </a:r>
          </a:p>
          <a:p>
            <a:pPr marL="171450" lvl="1">
              <a:spcBef>
                <a:spcPts val="750"/>
              </a:spcBef>
            </a:pPr>
            <a:endParaRPr lang="en-US" sz="2400" dirty="0"/>
          </a:p>
          <a:p>
            <a:pPr marL="171450" lvl="1">
              <a:spcBef>
                <a:spcPts val="750"/>
              </a:spcBef>
            </a:pPr>
            <a:endParaRPr lang="en-US" sz="2400" dirty="0" smtClean="0"/>
          </a:p>
          <a:p>
            <a:pPr marL="171450" lvl="1">
              <a:spcBef>
                <a:spcPts val="750"/>
              </a:spcBef>
            </a:pPr>
            <a:endParaRPr lang="en-US" sz="2400" dirty="0"/>
          </a:p>
          <a:p>
            <a:pPr marL="171450" lvl="1">
              <a:spcBef>
                <a:spcPts val="750"/>
              </a:spcBef>
            </a:pPr>
            <a:endParaRPr lang="en-US" sz="2400" dirty="0" smtClean="0"/>
          </a:p>
          <a:p>
            <a:pPr marL="171450" lvl="1">
              <a:spcBef>
                <a:spcPts val="750"/>
              </a:spcBef>
            </a:pPr>
            <a:endParaRPr lang="en-US" sz="2400" dirty="0"/>
          </a:p>
          <a:p>
            <a:pPr marL="171450" lvl="1">
              <a:spcBef>
                <a:spcPts val="750"/>
              </a:spcBef>
            </a:pPr>
            <a:endParaRPr lang="en-US" sz="2400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sz="2400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sz="2400" dirty="0" smtClean="0"/>
          </a:p>
          <a:p>
            <a:pPr marL="0" lvl="1" indent="0">
              <a:spcBef>
                <a:spcPts val="750"/>
              </a:spcBef>
              <a:buNone/>
            </a:pPr>
            <a:endParaRPr lang="en-US" sz="2400" dirty="0" smtClean="0"/>
          </a:p>
          <a:p>
            <a:pPr marL="171450" lvl="1">
              <a:spcBef>
                <a:spcPts val="750"/>
              </a:spcBef>
            </a:pPr>
            <a:r>
              <a:rPr lang="en-US" sz="2000" dirty="0" smtClean="0"/>
              <a:t>So, we have a different type of identifier for each memory system</a:t>
            </a:r>
            <a:r>
              <a:rPr lang="mr-IN" sz="2000" dirty="0" smtClean="0"/>
              <a:t>…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Soar’s Representation of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7C25-D5EA-584A-8D1A-2198B64DA192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2661" y="3448924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Insert Image Here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01861" y="3448924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1">
              <a:spcBef>
                <a:spcPts val="750"/>
              </a:spcBef>
            </a:pPr>
            <a:r>
              <a:rPr lang="en-US" sz="2400" b="1" dirty="0" smtClean="0"/>
              <a:t>Three types of identifiers in Soar:  </a:t>
            </a:r>
          </a:p>
          <a:p>
            <a:pPr lvl="1"/>
            <a:r>
              <a:rPr lang="en-US" sz="2000" dirty="0" smtClean="0"/>
              <a:t>Short-term </a:t>
            </a:r>
            <a:r>
              <a:rPr lang="en-US" sz="2000" dirty="0"/>
              <a:t>identifiers (</a:t>
            </a:r>
            <a:r>
              <a:rPr lang="en-US" sz="2000" dirty="0" smtClean="0"/>
              <a:t>STIs):							</a:t>
            </a:r>
            <a:r>
              <a:rPr lang="en-US" sz="2000" b="1" dirty="0" smtClean="0"/>
              <a:t>S1</a:t>
            </a:r>
            <a:endParaRPr lang="en-US" sz="2000" b="1" dirty="0"/>
          </a:p>
          <a:p>
            <a:pPr lvl="2"/>
            <a:r>
              <a:rPr lang="en-US" sz="1700" dirty="0" smtClean="0"/>
              <a:t>Appear in working </a:t>
            </a:r>
            <a:r>
              <a:rPr lang="en-US" sz="1700" dirty="0"/>
              <a:t>m</a:t>
            </a:r>
            <a:r>
              <a:rPr lang="en-US" sz="1700" dirty="0" smtClean="0"/>
              <a:t>emory only</a:t>
            </a:r>
            <a:br>
              <a:rPr lang="en-US" sz="1700" dirty="0" smtClean="0"/>
            </a:br>
            <a:endParaRPr lang="en-US" sz="1700" dirty="0"/>
          </a:p>
          <a:p>
            <a:pPr lvl="1"/>
            <a:r>
              <a:rPr lang="en-US" sz="2000" dirty="0"/>
              <a:t>Long-term identifiers (</a:t>
            </a:r>
            <a:r>
              <a:rPr lang="en-US" sz="2000" dirty="0" smtClean="0"/>
              <a:t>LTIs):							</a:t>
            </a:r>
            <a:r>
              <a:rPr lang="en-US" sz="2000" b="1" dirty="0" smtClean="0"/>
              <a:t>@L1</a:t>
            </a:r>
            <a:endParaRPr lang="en-US" sz="2000" b="1" dirty="0"/>
          </a:p>
          <a:p>
            <a:pPr lvl="2"/>
            <a:r>
              <a:rPr lang="en-US" sz="1700" dirty="0"/>
              <a:t>Created when knowledge </a:t>
            </a:r>
            <a:r>
              <a:rPr lang="en-US" sz="1700" dirty="0" smtClean="0"/>
              <a:t>from working memory is </a:t>
            </a:r>
            <a:r>
              <a:rPr lang="en-US" sz="1700" dirty="0"/>
              <a:t>added to semantic memory</a:t>
            </a:r>
          </a:p>
          <a:p>
            <a:pPr lvl="2"/>
            <a:r>
              <a:rPr lang="en-US" sz="1700" dirty="0" smtClean="0"/>
              <a:t>Appears </a:t>
            </a:r>
            <a:r>
              <a:rPr lang="en-US" sz="1700" dirty="0"/>
              <a:t>in working </a:t>
            </a:r>
            <a:r>
              <a:rPr lang="en-US" sz="1700" dirty="0" smtClean="0"/>
              <a:t>memory, semantic memory </a:t>
            </a:r>
            <a:r>
              <a:rPr lang="en-US" sz="1700" dirty="0"/>
              <a:t>and episodic </a:t>
            </a:r>
            <a:r>
              <a:rPr lang="en-US" sz="1700" dirty="0" smtClean="0"/>
              <a:t>memory</a:t>
            </a:r>
            <a:br>
              <a:rPr lang="en-US" sz="1700" dirty="0" smtClean="0"/>
            </a:br>
            <a:endParaRPr lang="en-US" sz="1700" dirty="0"/>
          </a:p>
          <a:p>
            <a:pPr lvl="1"/>
            <a:r>
              <a:rPr lang="en-US" sz="2000" dirty="0" smtClean="0"/>
              <a:t>Episodic </a:t>
            </a:r>
            <a:r>
              <a:rPr lang="en-US" sz="2000" dirty="0"/>
              <a:t>memory </a:t>
            </a:r>
            <a:r>
              <a:rPr lang="en-US" sz="2000" dirty="0" smtClean="0"/>
              <a:t>identifiers</a:t>
            </a:r>
            <a:endParaRPr lang="en-US" sz="2000" b="1" dirty="0"/>
          </a:p>
          <a:p>
            <a:pPr lvl="2"/>
            <a:r>
              <a:rPr lang="en-US" sz="1700" dirty="0" smtClean="0"/>
              <a:t>Not important in this discussion</a:t>
            </a:r>
            <a:endParaRPr lang="en-US" sz="1700" dirty="0"/>
          </a:p>
          <a:p>
            <a:pPr lvl="2"/>
            <a:r>
              <a:rPr lang="en-US" sz="1700" dirty="0" smtClean="0"/>
              <a:t>Never appear in working memory or semantic memory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dirty="0"/>
              <a:t>Soar identifiers can be considered an anonymous grouping mechanism</a:t>
            </a:r>
          </a:p>
          <a:p>
            <a:pPr lvl="1"/>
            <a:r>
              <a:rPr lang="en-US" dirty="0"/>
              <a:t>Labels are arbitrary, transient, assigned at runtime</a:t>
            </a:r>
          </a:p>
          <a:p>
            <a:pPr lvl="1"/>
            <a:r>
              <a:rPr lang="en-US" dirty="0"/>
              <a:t>Has been described as syntactic sugar [Rosenbloom and </a:t>
            </a:r>
            <a:r>
              <a:rPr lang="en-US" dirty="0" smtClean="0"/>
              <a:t>Laird]</a:t>
            </a:r>
            <a:endParaRPr lang="en-US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Soar’s Representation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2BFB9-F1A3-AD42-B3D1-B34AC5E83549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9F7D-460B-5642-97EB-BCF9E1F8C800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How do two memory systems, each with their own anonymous naming mechanism, maintain accurate references from structures within one system to corresponding structures in the other?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400" dirty="0" smtClean="0"/>
              <a:t>Note:  This also applies to procedural and episodic memory:</a:t>
            </a:r>
          </a:p>
          <a:p>
            <a:pPr lvl="1"/>
            <a:r>
              <a:rPr lang="en-US" sz="2400" dirty="0" smtClean="0"/>
              <a:t>How should agent rules incorporate knowledge retrieved from semantic </a:t>
            </a:r>
            <a:r>
              <a:rPr lang="en-US" sz="2400" dirty="0"/>
              <a:t>memory</a:t>
            </a:r>
            <a:r>
              <a:rPr lang="en-US" sz="2400" dirty="0" smtClean="0"/>
              <a:t>?</a:t>
            </a:r>
          </a:p>
          <a:p>
            <a:pPr lvl="1"/>
            <a:r>
              <a:rPr lang="en-US" sz="2400" dirty="0" smtClean="0"/>
              <a:t>How can episodic memory retain how semantic memories changed over the agent’s experience?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Cross-Grounding Problem?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6B4D-6281-384F-A764-3B80E1508A90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Lots of possibilities:</a:t>
            </a:r>
            <a:endParaRPr lang="en-US" sz="3200" dirty="0" smtClean="0"/>
          </a:p>
          <a:p>
            <a:pPr lvl="1"/>
            <a:r>
              <a:rPr lang="en-US" sz="3200" dirty="0" smtClean="0"/>
              <a:t>Shared memory or whiteboard system</a:t>
            </a:r>
          </a:p>
          <a:p>
            <a:pPr lvl="2"/>
            <a:r>
              <a:rPr lang="en-US" sz="2400" dirty="0" smtClean="0"/>
              <a:t>Are objects copied from one system to another and then “shared”?</a:t>
            </a:r>
          </a:p>
          <a:p>
            <a:pPr lvl="2"/>
            <a:r>
              <a:rPr lang="en-US" sz="2400" dirty="0" smtClean="0"/>
              <a:t>Changes made to one object will mirror the same changes in the other memory system?</a:t>
            </a:r>
          </a:p>
          <a:p>
            <a:pPr lvl="1"/>
            <a:r>
              <a:rPr lang="en-US" sz="3200" dirty="0" smtClean="0"/>
              <a:t>Instance-based</a:t>
            </a:r>
          </a:p>
          <a:p>
            <a:pPr lvl="2"/>
            <a:r>
              <a:rPr lang="en-US" sz="2400" dirty="0" smtClean="0"/>
              <a:t>Do they copy objects from each other which then become independent?</a:t>
            </a:r>
          </a:p>
          <a:p>
            <a:pPr lvl="1"/>
            <a:r>
              <a:rPr lang="en-US" sz="3200" dirty="0" smtClean="0"/>
              <a:t>Something in between?</a:t>
            </a:r>
          </a:p>
          <a:p>
            <a:pPr lvl="2"/>
            <a:r>
              <a:rPr lang="en-US" sz="2400" dirty="0" smtClean="0"/>
              <a:t>Do they “check out” objects, modify them, then check them back in?</a:t>
            </a:r>
          </a:p>
          <a:p>
            <a:pPr lvl="2"/>
            <a:r>
              <a:rPr lang="en-US" sz="2400" dirty="0" smtClean="0"/>
              <a:t>Can we allow identifiers in one system appear in another system?</a:t>
            </a:r>
          </a:p>
          <a:p>
            <a:pPr lvl="2"/>
            <a:r>
              <a:rPr lang="en-US" sz="2400" dirty="0" smtClean="0"/>
              <a:t>etc.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memory systems interact?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247F-1B6D-014F-8C7E-E3C5BAC82AC8}" type="datetime1">
              <a:rPr lang="en-US" smtClean="0"/>
              <a:t>6/8/17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2D790-7E97-9D40-8CAF-C5A53B6A3F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ich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ich Basic" id="{732AB4ED-211B-F446-A398-757818B68AA9}" vid="{B555787F-B761-904E-AA7A-0C210B6C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Umich Basic</Template>
  <TotalTime>4466</TotalTime>
  <Words>2126</Words>
  <Application>Microsoft Macintosh PowerPoint</Application>
  <PresentationFormat>On-screen Show (4:3)</PresentationFormat>
  <Paragraphs>436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Consolas</vt:lpstr>
      <vt:lpstr>Garamond</vt:lpstr>
      <vt:lpstr>Gill Sans</vt:lpstr>
      <vt:lpstr>Mangal</vt:lpstr>
      <vt:lpstr>Wingdings</vt:lpstr>
      <vt:lpstr>Arial</vt:lpstr>
      <vt:lpstr>Umich Basic</vt:lpstr>
      <vt:lpstr>Soar 9.6.0’s Instance-Based Model of  Semantic Memory</vt:lpstr>
      <vt:lpstr>Representation Basics</vt:lpstr>
      <vt:lpstr>Identifiers and Objects</vt:lpstr>
      <vt:lpstr>How is memory in Soar represented and organized?</vt:lpstr>
      <vt:lpstr>Soar’s Representation of Memory</vt:lpstr>
      <vt:lpstr>Soar’s Representation of Memory</vt:lpstr>
      <vt:lpstr>Main Question</vt:lpstr>
      <vt:lpstr>Cross-Grounding Problem?</vt:lpstr>
      <vt:lpstr>How do memory systems interact?</vt:lpstr>
      <vt:lpstr>Soar’s Answer?</vt:lpstr>
      <vt:lpstr>“Something in between”</vt:lpstr>
      <vt:lpstr>“Something in between”</vt:lpstr>
      <vt:lpstr>“Something in between”</vt:lpstr>
      <vt:lpstr>Why is this a Problem?</vt:lpstr>
      <vt:lpstr>Original Motivation</vt:lpstr>
      <vt:lpstr>Unexpected Interactions When Learning Rules</vt:lpstr>
      <vt:lpstr>Unexpected Interactions When Learning Rules</vt:lpstr>
      <vt:lpstr>Unexpected Interactions When Learning Rules</vt:lpstr>
      <vt:lpstr>Architectural Complexity</vt:lpstr>
      <vt:lpstr>New Model</vt:lpstr>
      <vt:lpstr>Instance-Based Interactions Between Memory Systems</vt:lpstr>
      <vt:lpstr>Many-To-One Connections to Semantic Memory</vt:lpstr>
      <vt:lpstr>Many-To-One Connections to Semantic Memory</vt:lpstr>
      <vt:lpstr>Basic Usage</vt:lpstr>
      <vt:lpstr>New Long-Term Identifier Format</vt:lpstr>
      <vt:lpstr>Command-Line Interaction</vt:lpstr>
      <vt:lpstr>Printing Long-Term Semantic Memories</vt:lpstr>
      <vt:lpstr>Storage</vt:lpstr>
      <vt:lpstr>What You Need To Remember</vt:lpstr>
      <vt:lpstr>What You Need To Remember</vt:lpstr>
      <vt:lpstr>Semantic Memory Now Has 2 ‘store’ Commands</vt:lpstr>
      <vt:lpstr>Semantic Memory Now Has 2 ‘store’ Commands</vt:lpstr>
      <vt:lpstr>What happens when you use ‘store-new’ with STIs that already have LTI links?</vt:lpstr>
      <vt:lpstr>New Parameter:  ^link-to-new-LTM </vt:lpstr>
      <vt:lpstr>Semantic Memory Recall</vt:lpstr>
      <vt:lpstr>What You Need To Remember</vt:lpstr>
      <vt:lpstr>Testing Whether Two STI Links are Equivalent</vt:lpstr>
      <vt:lpstr>Using @ Test to Merge Two Recalls</vt:lpstr>
      <vt:lpstr>Two New Experimental Tests</vt:lpstr>
      <vt:lpstr>What to Remember</vt:lpstr>
      <vt:lpstr>What to Remember</vt:lpstr>
      <vt:lpstr>Interactions  with  Other Memory Systems</vt:lpstr>
      <vt:lpstr>Interactions with Other Memory Systems</vt:lpstr>
      <vt:lpstr>Interactions with Other Memory Systems</vt:lpstr>
      <vt:lpstr>Nuggets and Coal</vt:lpstr>
      <vt:lpstr>Secret Hack Feature #1</vt:lpstr>
      <vt:lpstr>Secret Hack Feature #2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Instance-Based  Memory Interaction</dc:title>
  <dc:creator>Mazin Assanie</dc:creator>
  <cp:lastModifiedBy>Mazin Assanie</cp:lastModifiedBy>
  <cp:revision>365</cp:revision>
  <dcterms:created xsi:type="dcterms:W3CDTF">2016-09-13T02:51:57Z</dcterms:created>
  <dcterms:modified xsi:type="dcterms:W3CDTF">2017-06-09T22:00:01Z</dcterms:modified>
</cp:coreProperties>
</file>