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94" r:id="rId3"/>
    <p:sldId id="343" r:id="rId4"/>
    <p:sldId id="341" r:id="rId5"/>
    <p:sldId id="338" r:id="rId6"/>
    <p:sldId id="339" r:id="rId7"/>
    <p:sldId id="340" r:id="rId8"/>
    <p:sldId id="344" r:id="rId9"/>
    <p:sldId id="34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66FF"/>
    <a:srgbClr val="BAE3E8"/>
    <a:srgbClr val="F1F9F9"/>
    <a:srgbClr val="FCFFA1"/>
    <a:srgbClr val="C2FF85"/>
    <a:srgbClr val="FFFF66"/>
    <a:srgbClr val="118EB3"/>
    <a:srgbClr val="007891"/>
    <a:srgbClr val="00D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8" autoAdjust="0"/>
    <p:restoredTop sz="92308" autoAdjust="0"/>
  </p:normalViewPr>
  <p:slideViewPr>
    <p:cSldViewPr snapToGrid="0" snapToObjects="1">
      <p:cViewPr>
        <p:scale>
          <a:sx n="94" d="100"/>
          <a:sy n="94" d="100"/>
        </p:scale>
        <p:origin x="-1136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7" d="100"/>
          <a:sy n="107" d="100"/>
        </p:scale>
        <p:origin x="-379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624E19-4B59-9C40-B397-B69C847D9D39}" type="datetime1">
              <a:rPr lang="en-US" smtClean="0"/>
              <a:t>6/12/17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C4423-A148-934D-B419-88225D8887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35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2B9C6-F622-B64C-989C-7D1FC49328F2}" type="datetime1">
              <a:rPr lang="en-US" smtClean="0"/>
              <a:t>6/12/17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F16914-05AE-8549-8C2A-2634C53E976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0397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F16914-05AE-8549-8C2A-2634C53E976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80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-12329"/>
            <a:ext cx="6248400" cy="6884988"/>
          </a:xfrm>
          <a:prstGeom prst="rect">
            <a:avLst/>
          </a:prstGeom>
          <a:solidFill>
            <a:srgbClr val="00789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515079"/>
            <a:ext cx="5562600" cy="1470025"/>
          </a:xfrm>
        </p:spPr>
        <p:txBody>
          <a:bodyPr>
            <a:normAutofit/>
          </a:bodyPr>
          <a:lstStyle>
            <a:lvl1pPr algn="r"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27664"/>
            <a:ext cx="5562600" cy="930853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886200" y="517389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9" name="Picture 13" descr="pattern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791577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6423" y="3325569"/>
            <a:ext cx="2167128" cy="148437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6449704"/>
            <a:ext cx="5562600" cy="38055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US" dirty="0" smtClean="0"/>
              <a:t>Copyright © 2016 Soar Technology,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1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764" y="228601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 rot="16200000">
            <a:off x="-1272530" y="4571819"/>
            <a:ext cx="3078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</a:rPr>
              <a:t>Level</a:t>
            </a:r>
            <a:r>
              <a:rPr lang="en-US" sz="1600" baseline="0" dirty="0" smtClean="0">
                <a:solidFill>
                  <a:schemeClr val="bg1"/>
                </a:solidFill>
                <a:latin typeface="Helvetica Neue Light"/>
              </a:rPr>
              <a:t> Design </a:t>
            </a:r>
            <a:r>
              <a:rPr lang="en-US" sz="1600" baseline="0" dirty="0" smtClean="0">
                <a:solidFill>
                  <a:schemeClr val="bg1"/>
                </a:solidFill>
                <a:latin typeface="Helvetica Neue Light"/>
                <a:sym typeface="Wingdings"/>
              </a:rPr>
              <a:t> Adaptive Plans</a:t>
            </a:r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43003" y="6481179"/>
            <a:ext cx="44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88F9EED-BFD1-CD47-9D21-16C1F15C1ED1}" type="slidenum">
              <a:rPr lang="en-US" sz="1600" smtClean="0">
                <a:solidFill>
                  <a:schemeClr val="bg1"/>
                </a:solidFill>
                <a:latin typeface="Helvetica Neue Ligh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>
          <a:xfrm>
            <a:off x="609600" y="1062025"/>
            <a:ext cx="8229600" cy="555099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00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5" name="Picture 10" descr="logo-horizontal-one_color_white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1764" y="228601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43003" y="6481179"/>
            <a:ext cx="447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888F9EED-BFD1-CD47-9D21-16C1F15C1ED1}" type="slidenum">
              <a:rPr lang="en-US" sz="1600" smtClean="0">
                <a:solidFill>
                  <a:schemeClr val="bg1"/>
                </a:solidFill>
                <a:latin typeface="Helvetica Neue Light"/>
              </a:rPr>
              <a:pPr algn="ctr"/>
              <a:t>‹#›</a:t>
            </a:fld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quarter" idx="10"/>
          </p:nvPr>
        </p:nvSpPr>
        <p:spPr>
          <a:xfrm>
            <a:off x="609601" y="1393825"/>
            <a:ext cx="40259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5"/>
          <p:cNvSpPr>
            <a:spLocks noGrp="1"/>
          </p:cNvSpPr>
          <p:nvPr>
            <p:ph sz="quarter" idx="11"/>
          </p:nvPr>
        </p:nvSpPr>
        <p:spPr>
          <a:xfrm>
            <a:off x="4809123" y="1393825"/>
            <a:ext cx="402336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 rot="16200000">
            <a:off x="-1272530" y="4571819"/>
            <a:ext cx="30784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  <a:latin typeface="Helvetica Neue Light"/>
              </a:rPr>
              <a:t>Level</a:t>
            </a:r>
            <a:r>
              <a:rPr lang="en-US" sz="1600" baseline="0" dirty="0" smtClean="0">
                <a:solidFill>
                  <a:schemeClr val="bg1"/>
                </a:solidFill>
                <a:latin typeface="Helvetica Neue Light"/>
              </a:rPr>
              <a:t> Design </a:t>
            </a:r>
            <a:r>
              <a:rPr lang="en-US" sz="1600" baseline="0" dirty="0" smtClean="0">
                <a:solidFill>
                  <a:schemeClr val="bg1"/>
                </a:solidFill>
                <a:latin typeface="Helvetica Neue Light"/>
                <a:sym typeface="Wingdings"/>
              </a:rPr>
              <a:t> Adaptive Plans</a:t>
            </a:r>
            <a:endParaRPr lang="en-US" sz="1600" dirty="0">
              <a:solidFill>
                <a:schemeClr val="bg1"/>
              </a:solidFill>
              <a:latin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3136511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988" y="1038224"/>
            <a:ext cx="7961312" cy="52990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788988" y="136526"/>
            <a:ext cx="7961312" cy="8667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0" y="6337300"/>
            <a:ext cx="5334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E38A0-824E-413F-8E4D-0853CEE6D1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25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3622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A37B0AA7-EE2E-8241-8CF0-10AD4D7F2CE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51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0033" y="22819"/>
            <a:ext cx="8229600" cy="929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0033" y="1096559"/>
            <a:ext cx="8229600" cy="5417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64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5" r:id="rId5"/>
  </p:sldLayoutIdLst>
  <p:timing>
    <p:tnLst>
      <p:par>
        <p:cTn xmlns:p14="http://schemas.microsoft.com/office/powerpoint/2010/main" id="1" dur="indefinite" restart="never" nodeType="tmRoot"/>
      </p:par>
    </p:tnLst>
  </p:timing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Helvetica Neue Medium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Helvetica Neue Ligh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Helvetica Neue Ligh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Helvetica Neue Ligh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Helvetica Neue Ligh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Helvetica Neue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962" y="4164010"/>
            <a:ext cx="6029724" cy="17191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600" dirty="0" smtClean="0"/>
              <a:t>Bob Wray, Charles Newton, Victor Hung, </a:t>
            </a:r>
            <a:r>
              <a:rPr lang="en-US" sz="1600" dirty="0" err="1" smtClean="0"/>
              <a:t>Norb</a:t>
            </a:r>
            <a:r>
              <a:rPr lang="en-US" sz="1600" dirty="0" smtClean="0"/>
              <a:t> </a:t>
            </a:r>
            <a:r>
              <a:rPr lang="en-US" sz="1600" dirty="0" err="1" smtClean="0"/>
              <a:t>Timpko</a:t>
            </a:r>
            <a:endParaRPr lang="en-US" sz="1600" dirty="0" smtClean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1600" dirty="0" smtClean="0"/>
              <a:t>7 Jun 2017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57200" y="6449704"/>
            <a:ext cx="5562600" cy="380557"/>
          </a:xfrm>
        </p:spPr>
        <p:txBody>
          <a:bodyPr>
            <a:normAutofit/>
          </a:bodyPr>
          <a:lstStyle>
            <a:lvl1pPr marL="0" indent="0" algn="ctr">
              <a:buNone/>
              <a:defRPr sz="1200" baseline="0"/>
            </a:lvl1pPr>
          </a:lstStyle>
          <a:p>
            <a:pPr lvl="0"/>
            <a:r>
              <a:rPr lang="en-US" dirty="0" smtClean="0"/>
              <a:t>Copyright </a:t>
            </a:r>
            <a:r>
              <a:rPr lang="de-DE" dirty="0" smtClean="0"/>
              <a:t>© 2017 </a:t>
            </a:r>
            <a:r>
              <a:rPr lang="de-DE" dirty="0" err="1" smtClean="0"/>
              <a:t>Soar</a:t>
            </a:r>
            <a:r>
              <a:rPr lang="de-DE" dirty="0" smtClean="0"/>
              <a:t> Technology, Inc.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2856" y="1687288"/>
            <a:ext cx="5346892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rgbClr val="FFFFFF"/>
                </a:solidFill>
                <a:latin typeface="Helvetica Neue Medium"/>
                <a:ea typeface="+mj-ea"/>
                <a:cs typeface="+mj-cs"/>
              </a:rPr>
              <a:t>Turning </a:t>
            </a:r>
            <a:r>
              <a:rPr lang="en-US" sz="3600" dirty="0" smtClean="0">
                <a:solidFill>
                  <a:srgbClr val="FFFFFF"/>
                </a:solidFill>
                <a:latin typeface="Helvetica Neue Medium"/>
                <a:ea typeface="+mj-ea"/>
                <a:cs typeface="+mj-cs"/>
              </a:rPr>
              <a:t/>
            </a:r>
            <a:br>
              <a:rPr lang="en-US" sz="3600" dirty="0" smtClean="0">
                <a:solidFill>
                  <a:srgbClr val="FFFFFF"/>
                </a:solidFill>
                <a:latin typeface="Helvetica Neue Medium"/>
                <a:ea typeface="+mj-ea"/>
                <a:cs typeface="+mj-cs"/>
              </a:rPr>
            </a:br>
            <a:r>
              <a:rPr lang="en-US" sz="3600" dirty="0" smtClean="0">
                <a:solidFill>
                  <a:srgbClr val="FFFFFF"/>
                </a:solidFill>
                <a:latin typeface="Helvetica Neue Medium"/>
                <a:ea typeface="+mj-ea"/>
                <a:cs typeface="+mj-cs"/>
              </a:rPr>
              <a:t>Level </a:t>
            </a:r>
            <a:r>
              <a:rPr lang="en-US" sz="3600" dirty="0">
                <a:solidFill>
                  <a:srgbClr val="FFFFFF"/>
                </a:solidFill>
                <a:latin typeface="Helvetica Neue Medium"/>
                <a:ea typeface="+mj-ea"/>
                <a:cs typeface="+mj-cs"/>
              </a:rPr>
              <a:t>Design </a:t>
            </a:r>
            <a:r>
              <a:rPr lang="en-US" sz="3600" dirty="0" smtClean="0">
                <a:solidFill>
                  <a:srgbClr val="FFFFFF"/>
                </a:solidFill>
                <a:latin typeface="Helvetica Neue Medium"/>
                <a:ea typeface="+mj-ea"/>
                <a:cs typeface="+mj-cs"/>
              </a:rPr>
              <a:t>Concepts </a:t>
            </a:r>
          </a:p>
          <a:p>
            <a:pPr algn="r"/>
            <a:r>
              <a:rPr lang="en-US" sz="3600" dirty="0" smtClean="0">
                <a:solidFill>
                  <a:srgbClr val="FFFFFF"/>
                </a:solidFill>
                <a:latin typeface="Helvetica Neue Medium"/>
                <a:ea typeface="+mj-ea"/>
                <a:cs typeface="+mj-cs"/>
              </a:rPr>
              <a:t>into </a:t>
            </a:r>
            <a:r>
              <a:rPr lang="en-US" sz="3600" dirty="0">
                <a:solidFill>
                  <a:srgbClr val="FFFFFF"/>
                </a:solidFill>
                <a:latin typeface="Helvetica Neue Medium"/>
                <a:ea typeface="+mj-ea"/>
                <a:cs typeface="+mj-cs"/>
              </a:rPr>
              <a:t>Adaptive Plans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37217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0033" y="22819"/>
            <a:ext cx="8229600" cy="929720"/>
          </a:xfrm>
        </p:spPr>
        <p:txBody>
          <a:bodyPr/>
          <a:lstStyle/>
          <a:p>
            <a:r>
              <a:rPr lang="en-US" dirty="0" smtClean="0"/>
              <a:t>Challenge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Implementing a “level” in a game (or training environment) is difficult</a:t>
            </a:r>
          </a:p>
          <a:p>
            <a:pPr lvl="1"/>
            <a:r>
              <a:rPr lang="en-US" sz="2400" dirty="0" smtClean="0"/>
              <a:t>Tedious (lots of details that need to be specified)</a:t>
            </a:r>
          </a:p>
          <a:p>
            <a:pPr lvl="1"/>
            <a:r>
              <a:rPr lang="en-US" sz="2400" dirty="0" smtClean="0"/>
              <a:t>Uncertain (players will end doing things you did not expect)</a:t>
            </a:r>
          </a:p>
          <a:p>
            <a:pPr lvl="1"/>
            <a:r>
              <a:rPr lang="en-US" sz="2400" dirty="0" smtClean="0"/>
              <a:t>Limited</a:t>
            </a:r>
            <a:r>
              <a:rPr lang="en-US" sz="2400" dirty="0"/>
              <a:t> </a:t>
            </a:r>
            <a:r>
              <a:rPr lang="en-US" sz="2400" dirty="0" smtClean="0"/>
              <a:t>expressivity for conditional events</a:t>
            </a:r>
          </a:p>
          <a:p>
            <a:pPr lvl="2"/>
            <a:r>
              <a:rPr lang="en-US" sz="2400" dirty="0" smtClean="0"/>
              <a:t>Initial conditions (scenario/level specification)</a:t>
            </a:r>
          </a:p>
          <a:p>
            <a:pPr lvl="2"/>
            <a:r>
              <a:rPr lang="en-US" sz="2400" dirty="0" smtClean="0"/>
              <a:t>Simple “scripts” for on-going management of events</a:t>
            </a:r>
          </a:p>
          <a:p>
            <a:pPr lvl="2"/>
            <a:endParaRPr lang="en-US" sz="2400" dirty="0"/>
          </a:p>
          <a:p>
            <a:r>
              <a:rPr lang="en-US" sz="2800" dirty="0" smtClean="0"/>
              <a:t>How can we improve the level design and implementation process to mitigate these difficulties?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5296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021495"/>
            <a:ext cx="8229600" cy="5550998"/>
          </a:xfrm>
        </p:spPr>
        <p:txBody>
          <a:bodyPr>
            <a:normAutofit/>
          </a:bodyPr>
          <a:lstStyle/>
          <a:p>
            <a:r>
              <a:rPr lang="en-US" sz="2000" dirty="0" smtClean="0"/>
              <a:t>“Skipper” pylon-racing serious game </a:t>
            </a:r>
          </a:p>
          <a:p>
            <a:pPr lvl="1"/>
            <a:r>
              <a:rPr lang="en-US" sz="1800" dirty="0" smtClean="0"/>
              <a:t>Illustrates overload &amp; aiding for supervisory control </a:t>
            </a:r>
          </a:p>
          <a:p>
            <a:pPr marL="914400" lvl="2" indent="0">
              <a:buNone/>
            </a:pPr>
            <a:r>
              <a:rPr lang="en-US" sz="1800" dirty="0" smtClean="0"/>
              <a:t>(Wray, Bachelor, et al 2016)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 descr="Laptop Resolution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" t="9545" r="34215" b="-510"/>
          <a:stretch/>
        </p:blipFill>
        <p:spPr>
          <a:xfrm>
            <a:off x="1562350" y="2094046"/>
            <a:ext cx="6828375" cy="447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996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Example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089045"/>
            <a:ext cx="8229600" cy="5550998"/>
          </a:xfrm>
        </p:spPr>
        <p:txBody>
          <a:bodyPr/>
          <a:lstStyle/>
          <a:p>
            <a:r>
              <a:rPr lang="en-US" dirty="0" smtClean="0"/>
              <a:t>Example level/scenario (desired events)</a:t>
            </a:r>
          </a:p>
          <a:p>
            <a:pPr lvl="1"/>
            <a:r>
              <a:rPr lang="en-US" dirty="0" smtClean="0"/>
              <a:t>At least one routing that requires simultaneous speed and maneuver interventions</a:t>
            </a:r>
          </a:p>
          <a:p>
            <a:pPr lvl="1"/>
            <a:r>
              <a:rPr lang="en-US" dirty="0" smtClean="0"/>
              <a:t>Simultaneous pylon goals on one side of maneuver area</a:t>
            </a:r>
          </a:p>
          <a:p>
            <a:pPr lvl="1"/>
            <a:r>
              <a:rPr lang="en-US" dirty="0" smtClean="0"/>
              <a:t>Simultaneous pylon goals on opposite sides</a:t>
            </a:r>
          </a:p>
          <a:p>
            <a:pPr lvl="1"/>
            <a:r>
              <a:rPr lang="en-US" dirty="0" smtClean="0"/>
              <a:t>Start obstacles moving if player is &gt;&gt; average score after 2m </a:t>
            </a:r>
            <a:endParaRPr lang="en-US" dirty="0"/>
          </a:p>
          <a:p>
            <a:pPr lvl="1"/>
            <a:endParaRPr lang="en-US" dirty="0" smtClean="0"/>
          </a:p>
          <a:p>
            <a:r>
              <a:rPr lang="en-US" dirty="0" smtClean="0"/>
              <a:t>Easy to create a plan that satisfies these constraints if player is predictable</a:t>
            </a:r>
          </a:p>
          <a:p>
            <a:endParaRPr lang="en-US" sz="1000" dirty="0" smtClean="0"/>
          </a:p>
          <a:p>
            <a:r>
              <a:rPr lang="en-US" dirty="0" smtClean="0"/>
              <a:t>Much harder to create a plan that satisfies these constraints if player is not (altogether) predictable</a:t>
            </a:r>
          </a:p>
          <a:p>
            <a:endParaRPr lang="en-US" sz="1000" dirty="0"/>
          </a:p>
          <a:p>
            <a:r>
              <a:rPr lang="en-US" dirty="0" smtClean="0"/>
              <a:t>Even harder when additional semi-autonomous actors can react to player actions within the scenario</a:t>
            </a:r>
          </a:p>
        </p:txBody>
      </p:sp>
    </p:spTree>
    <p:extLst>
      <p:ext uri="{BB962C8B-B14F-4D97-AF65-F5344CB8AC3E}">
        <p14:creationId xmlns:p14="http://schemas.microsoft.com/office/powerpoint/2010/main" val="345368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Relevant Background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Guided (constricted) player navigation</a:t>
            </a:r>
          </a:p>
          <a:p>
            <a:pPr lvl="1"/>
            <a:r>
              <a:rPr lang="en-US" sz="1800" dirty="0" smtClean="0"/>
              <a:t>Restrict player choices in a seemingly unrestricted world</a:t>
            </a:r>
          </a:p>
          <a:p>
            <a:pPr lvl="1"/>
            <a:r>
              <a:rPr lang="en-US" sz="1800" dirty="0" smtClean="0"/>
              <a:t>“String of pearls” (limit branching)</a:t>
            </a:r>
          </a:p>
          <a:p>
            <a:endParaRPr lang="en-US" sz="1200" dirty="0" smtClean="0"/>
          </a:p>
          <a:p>
            <a:r>
              <a:rPr lang="en-US" sz="2000" dirty="0" smtClean="0"/>
              <a:t>Interactive narrative / story direction (emphasis: UX)</a:t>
            </a:r>
          </a:p>
          <a:p>
            <a:pPr lvl="1"/>
            <a:r>
              <a:rPr lang="en-US" sz="1800" dirty="0" smtClean="0"/>
              <a:t>Planning and plan execution that helps ensure the game constructs a compelling narrative / experience </a:t>
            </a:r>
          </a:p>
          <a:p>
            <a:pPr lvl="2"/>
            <a:r>
              <a:rPr lang="en-US" sz="1800" dirty="0" err="1" smtClean="0"/>
              <a:t>Riedl</a:t>
            </a:r>
            <a:r>
              <a:rPr lang="en-US" sz="1800" dirty="0" smtClean="0"/>
              <a:t> and Young (2004); Magerko (2007)</a:t>
            </a:r>
          </a:p>
          <a:p>
            <a:pPr lvl="2"/>
            <a:endParaRPr lang="en-US" sz="1200" dirty="0"/>
          </a:p>
          <a:p>
            <a:r>
              <a:rPr lang="en-US" sz="2000" dirty="0" smtClean="0"/>
              <a:t>Scenario adaptation (emphasis: designer)</a:t>
            </a:r>
          </a:p>
          <a:p>
            <a:pPr lvl="1"/>
            <a:r>
              <a:rPr lang="en-US" sz="1800" dirty="0" smtClean="0"/>
              <a:t>Plan execution that adapts game events to satisfy the goals of the designer (often an instructor in simulation-based training)</a:t>
            </a:r>
          </a:p>
          <a:p>
            <a:pPr lvl="2"/>
            <a:r>
              <a:rPr lang="en-US" sz="1800" dirty="0" smtClean="0"/>
              <a:t>Wray &amp; Woods (2013); Wray, Bachelor, et al (2015)</a:t>
            </a:r>
          </a:p>
          <a:p>
            <a:pPr lvl="2"/>
            <a:endParaRPr lang="en-US" sz="1200" dirty="0"/>
          </a:p>
          <a:p>
            <a:r>
              <a:rPr lang="en-US" sz="2000" dirty="0" smtClean="0"/>
              <a:t>Scenario authoring</a:t>
            </a:r>
          </a:p>
          <a:p>
            <a:pPr lvl="1"/>
            <a:r>
              <a:rPr lang="en-US" sz="1800" dirty="0" smtClean="0"/>
              <a:t>Toolsets that allow the designer to specify scenario execution requirements</a:t>
            </a:r>
          </a:p>
          <a:p>
            <a:pPr lvl="2"/>
            <a:r>
              <a:rPr lang="en-US" sz="1800" dirty="0" err="1" smtClean="0"/>
              <a:t>Medler</a:t>
            </a:r>
            <a:r>
              <a:rPr lang="en-US" sz="1800" dirty="0" smtClean="0"/>
              <a:t> and Magerko (2006); Folsom-Kovarik et al (2016)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26967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Player decisions can be limited a little, but not a lot</a:t>
            </a:r>
          </a:p>
          <a:p>
            <a:pPr lvl="1"/>
            <a:r>
              <a:rPr lang="en-US" dirty="0" smtClean="0"/>
              <a:t>“Open world”</a:t>
            </a:r>
          </a:p>
          <a:p>
            <a:pPr lvl="1"/>
            <a:r>
              <a:rPr lang="en-US" dirty="0" smtClean="0"/>
              <a:t>Lax/forgiving player timeline</a:t>
            </a:r>
          </a:p>
          <a:p>
            <a:pPr lvl="1"/>
            <a:r>
              <a:rPr lang="en-US" dirty="0" smtClean="0"/>
              <a:t>Non-episodic levels: Player choices must impact later events and options within the level/scenario</a:t>
            </a:r>
          </a:p>
          <a:p>
            <a:endParaRPr lang="en-US" dirty="0" smtClean="0"/>
          </a:p>
          <a:p>
            <a:r>
              <a:rPr lang="en-US" dirty="0" smtClean="0"/>
              <a:t>Designers are not programmers (or AI developers)</a:t>
            </a:r>
          </a:p>
          <a:p>
            <a:pPr lvl="1"/>
            <a:r>
              <a:rPr lang="en-US" dirty="0" smtClean="0"/>
              <a:t>Level-design primitives need to be familiar concepts (game events)</a:t>
            </a:r>
          </a:p>
          <a:p>
            <a:pPr lvl="1"/>
            <a:r>
              <a:rPr lang="en-US" dirty="0" smtClean="0"/>
              <a:t>Must limit / encapsulate programming details </a:t>
            </a:r>
          </a:p>
          <a:p>
            <a:endParaRPr lang="en-US" dirty="0"/>
          </a:p>
          <a:p>
            <a:r>
              <a:rPr lang="en-US" dirty="0" smtClean="0"/>
              <a:t>Designers will have high-level scenario requirements and low-level event requirements</a:t>
            </a:r>
          </a:p>
          <a:p>
            <a:pPr lvl="1"/>
            <a:r>
              <a:rPr lang="en-US" dirty="0" smtClean="0"/>
              <a:t>Event1 </a:t>
            </a:r>
            <a:r>
              <a:rPr lang="en-US" dirty="0" smtClean="0">
                <a:sym typeface="Wingdings"/>
              </a:rPr>
              <a:t> </a:t>
            </a:r>
            <a:r>
              <a:rPr lang="en-US" dirty="0" smtClean="0"/>
              <a:t>Event2 </a:t>
            </a:r>
            <a:r>
              <a:rPr lang="en-US" dirty="0" smtClean="0">
                <a:sym typeface="Wingdings"/>
              </a:rPr>
              <a:t> (</a:t>
            </a:r>
            <a:r>
              <a:rPr lang="en-US" dirty="0" smtClean="0"/>
              <a:t>Event3, Event4)</a:t>
            </a:r>
          </a:p>
          <a:p>
            <a:pPr lvl="1"/>
            <a:r>
              <a:rPr lang="en-US" dirty="0" smtClean="0"/>
              <a:t>The actors in Event2 must include at least 2 actors from Event1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06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Potential Directions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09600" y="1062025"/>
            <a:ext cx="4984218" cy="5550998"/>
          </a:xfrm>
        </p:spPr>
        <p:txBody>
          <a:bodyPr>
            <a:noAutofit/>
          </a:bodyPr>
          <a:lstStyle/>
          <a:p>
            <a:r>
              <a:rPr lang="en-US" sz="1800" dirty="0" smtClean="0"/>
              <a:t>Scenario Authoring Tool</a:t>
            </a:r>
          </a:p>
          <a:p>
            <a:pPr lvl="1"/>
            <a:r>
              <a:rPr lang="en-US" sz="1600" dirty="0" smtClean="0"/>
              <a:t>Visual representation of relationships between events, actors, and scenario goals</a:t>
            </a:r>
          </a:p>
          <a:p>
            <a:pPr lvl="1"/>
            <a:r>
              <a:rPr lang="en-US" sz="1600" dirty="0" smtClean="0"/>
              <a:t>Past work: Difficult to find a level of abstraction that is both expressive enough and simple enough</a:t>
            </a:r>
          </a:p>
          <a:p>
            <a:pPr lvl="1"/>
            <a:r>
              <a:rPr lang="en-US" sz="1600" dirty="0"/>
              <a:t>Key Challenge: Representing and codifying contingencies based on individual player </a:t>
            </a:r>
            <a:r>
              <a:rPr lang="en-US" sz="1600" dirty="0" smtClean="0"/>
              <a:t>behavior</a:t>
            </a:r>
          </a:p>
          <a:p>
            <a:endParaRPr lang="en-US" sz="1800" dirty="0"/>
          </a:p>
          <a:p>
            <a:r>
              <a:rPr lang="en-US" sz="1800" dirty="0" smtClean="0"/>
              <a:t>Mixed-initiative Scenario Planner</a:t>
            </a:r>
          </a:p>
          <a:p>
            <a:pPr lvl="1"/>
            <a:r>
              <a:rPr lang="en-US" sz="1600" dirty="0" smtClean="0"/>
              <a:t>“Dialog” between designer and AI agent (“planner”)</a:t>
            </a:r>
          </a:p>
          <a:p>
            <a:pPr lvl="1"/>
            <a:r>
              <a:rPr lang="en-US" sz="1600" dirty="0" smtClean="0"/>
              <a:t>Designer adds goals and constraints (and search control?)</a:t>
            </a:r>
          </a:p>
          <a:p>
            <a:pPr lvl="1"/>
            <a:r>
              <a:rPr lang="en-US" sz="1600" dirty="0" smtClean="0"/>
              <a:t>System produces scenario plans (that can be simulated and visualized)</a:t>
            </a:r>
          </a:p>
          <a:p>
            <a:pPr lvl="1"/>
            <a:r>
              <a:rPr lang="en-US" sz="1600" dirty="0" smtClean="0"/>
              <a:t>Key Challenge: Generalization (and communication) of player contingencies based on a few examples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258" y="1235604"/>
            <a:ext cx="3377574" cy="23580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584" y="4155131"/>
            <a:ext cx="3516049" cy="20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21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</a:p>
          <a:p>
            <a:pPr lvl="1"/>
            <a:r>
              <a:rPr lang="en-US" dirty="0" smtClean="0"/>
              <a:t>Does “listening to the architecture” inform potential approaches to the challenge?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Nuggets</a:t>
            </a:r>
          </a:p>
          <a:p>
            <a:pPr lvl="1"/>
            <a:r>
              <a:rPr lang="en-US" dirty="0" smtClean="0"/>
              <a:t>Interesting and challenging problem with potential real-world impacts</a:t>
            </a:r>
          </a:p>
          <a:p>
            <a:pPr lvl="1"/>
            <a:r>
              <a:rPr lang="en-US" dirty="0" smtClean="0"/>
              <a:t>Opportunity for integrative research (planning, plan execution, dialog, user modeling, agent/world modeling, etc.)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Coal</a:t>
            </a:r>
          </a:p>
          <a:p>
            <a:pPr lvl="1"/>
            <a:r>
              <a:rPr lang="en-US" dirty="0" smtClean="0"/>
              <a:t>Many past attempts with marginal success. What’s different now?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67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Folsom-Kovarik, J. T., Woods, A., &amp; Wray, R. E. (2016). Designing an </a:t>
            </a:r>
            <a:r>
              <a:rPr lang="en-US" sz="1400" dirty="0" err="1"/>
              <a:t>Authorable</a:t>
            </a:r>
            <a:r>
              <a:rPr lang="en-US" sz="1400" dirty="0"/>
              <a:t> Scenario Representation for Instructor Control over Computationally Tailored Narrative in Training </a:t>
            </a:r>
            <a:r>
              <a:rPr lang="en-US" sz="1400" i="1" dirty="0"/>
              <a:t>Proceedings of the 29th International FLAIRS Conference</a:t>
            </a:r>
            <a:r>
              <a:rPr lang="en-US" sz="1400" dirty="0"/>
              <a:t>. Key Largo: AAAI Press.</a:t>
            </a:r>
          </a:p>
          <a:p>
            <a:r>
              <a:rPr lang="en-US" sz="1400" dirty="0"/>
              <a:t>Magerko, B. (2007). Evaluating Preemptive Story Direction in the Interactive Drama Architecture. </a:t>
            </a:r>
            <a:r>
              <a:rPr lang="en-US" sz="1400" i="1" dirty="0"/>
              <a:t>Journal of Game Development, 3</a:t>
            </a:r>
            <a:r>
              <a:rPr lang="en-US" sz="1400" dirty="0" smtClean="0"/>
              <a:t>.</a:t>
            </a:r>
          </a:p>
          <a:p>
            <a:r>
              <a:rPr lang="en-US" sz="1400" dirty="0" err="1" smtClean="0"/>
              <a:t>Medler</a:t>
            </a:r>
            <a:r>
              <a:rPr lang="en-US" sz="1400" dirty="0"/>
              <a:t>, B., &amp; Magerko, B. (2006). </a:t>
            </a:r>
            <a:r>
              <a:rPr lang="en-US" sz="1400" i="1" dirty="0"/>
              <a:t>Scribe: A General Tool for Authoring Interactive Drama.</a:t>
            </a:r>
            <a:r>
              <a:rPr lang="en-US" sz="1400" dirty="0"/>
              <a:t> Paper presented at the 3rd International Conference on Technologies for Interactive Digital Storytelling and Entertainment, Darmstadt, Germany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Wray, R. E., &amp; Woods, A. (2013). A Cognitive Systems Approach to Tailoring Learner Practice. In J. Laird &amp; M. </a:t>
            </a:r>
            <a:r>
              <a:rPr lang="en-US" sz="1400" dirty="0" err="1"/>
              <a:t>Klenk</a:t>
            </a:r>
            <a:r>
              <a:rPr lang="en-US" sz="1400" dirty="0"/>
              <a:t> (Eds.), </a:t>
            </a:r>
            <a:r>
              <a:rPr lang="en-US" sz="1400" i="1" dirty="0"/>
              <a:t>Proceedings of the Second Advances in Cognitive Systems Conference</a:t>
            </a:r>
            <a:r>
              <a:rPr lang="en-US" sz="1400" dirty="0"/>
              <a:t>. Baltimore, MD</a:t>
            </a:r>
            <a:r>
              <a:rPr lang="en-US" sz="1400" dirty="0" smtClean="0"/>
              <a:t>.</a:t>
            </a:r>
          </a:p>
          <a:p>
            <a:r>
              <a:rPr lang="en-US" sz="1400" dirty="0"/>
              <a:t>Wray, R. E., Bachelor, B., Jones, R. M., &amp; Newton, C. (2015). Bracketing human performance to support automation for workload reduction: A case study </a:t>
            </a:r>
            <a:r>
              <a:rPr lang="en-US" sz="1400" i="1" dirty="0"/>
              <a:t>Lecture Notes in Computer Science: Proceedings of the Human Computer Interaction International (HCII) Conference</a:t>
            </a:r>
            <a:r>
              <a:rPr lang="en-US" sz="1400" dirty="0"/>
              <a:t>. Los Angeles: Springer-</a:t>
            </a:r>
            <a:r>
              <a:rPr lang="en-US" sz="1400" dirty="0" err="1"/>
              <a:t>Verlag</a:t>
            </a:r>
            <a:r>
              <a:rPr lang="en-US" sz="1400" dirty="0"/>
              <a:t>.</a:t>
            </a:r>
          </a:p>
          <a:p>
            <a:r>
              <a:rPr lang="en-US" sz="1400" dirty="0"/>
              <a:t>Wray, R. E., Bachelor, B., Newton, C., </a:t>
            </a:r>
            <a:r>
              <a:rPr lang="en-US" sz="1400" dirty="0" err="1"/>
              <a:t>Aron</a:t>
            </a:r>
            <a:r>
              <a:rPr lang="en-US" sz="1400" dirty="0"/>
              <a:t>, K., &amp; Jones, R. M. (2016). Using a Serious Game to Illustrate Supervisory Control Technology </a:t>
            </a:r>
            <a:r>
              <a:rPr lang="en-US" sz="1400" i="1" dirty="0"/>
              <a:t>Lecture Notes in Computer Science: Proceedings of the 2016 Human Computer Interaction International (HCII) Conference</a:t>
            </a:r>
            <a:r>
              <a:rPr lang="en-US" sz="1400" dirty="0"/>
              <a:t>. Toronto: Springer-</a:t>
            </a:r>
            <a:r>
              <a:rPr lang="en-US" sz="1400" dirty="0" err="1"/>
              <a:t>Verlag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Young</a:t>
            </a:r>
            <a:r>
              <a:rPr lang="en-US" sz="1400" dirty="0"/>
              <a:t>, R. M., </a:t>
            </a:r>
            <a:r>
              <a:rPr lang="en-US" sz="1400" dirty="0" err="1"/>
              <a:t>Riedl</a:t>
            </a:r>
            <a:r>
              <a:rPr lang="en-US" sz="1400" dirty="0"/>
              <a:t>, M. O., </a:t>
            </a:r>
            <a:r>
              <a:rPr lang="en-US" sz="1400" dirty="0" err="1"/>
              <a:t>Branly</a:t>
            </a:r>
            <a:r>
              <a:rPr lang="en-US" sz="1400" dirty="0"/>
              <a:t>, M., </a:t>
            </a:r>
            <a:r>
              <a:rPr lang="en-US" sz="1400" dirty="0" err="1"/>
              <a:t>Jhala</a:t>
            </a:r>
            <a:r>
              <a:rPr lang="en-US" sz="1400" dirty="0"/>
              <a:t>, A., Martin, R. J., &amp; </a:t>
            </a:r>
            <a:r>
              <a:rPr lang="en-US" sz="1400" dirty="0" err="1"/>
              <a:t>Saretto</a:t>
            </a:r>
            <a:r>
              <a:rPr lang="en-US" sz="1400" dirty="0"/>
              <a:t>, C. J. (2004). An architecture for integrating plan-based behavior generation with interactive game environments. </a:t>
            </a:r>
            <a:r>
              <a:rPr lang="en-US" sz="1400" i="1" dirty="0"/>
              <a:t>Journal of Game Development, 1</a:t>
            </a:r>
            <a:r>
              <a:rPr lang="en-US" sz="1400" dirty="0"/>
              <a:t>(1).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8949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latin typeface="Helvetica Neue Light"/>
            <a:cs typeface="Helvetica Neue Light"/>
          </a:defRPr>
        </a:defPPr>
      </a:lstStyle>
      <a:style>
        <a:lnRef idx="1">
          <a:schemeClr val="dk1"/>
        </a:lnRef>
        <a:fillRef idx="3">
          <a:schemeClr val="dk1"/>
        </a:fillRef>
        <a:effectRef idx="2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Helvetica Neue Light"/>
            <a:cs typeface="Helvetica Neue Ligh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14851</TotalTime>
  <Words>1001</Words>
  <Application>Microsoft Macintosh PowerPoint</Application>
  <PresentationFormat>On-screen Show (4:3)</PresentationFormat>
  <Paragraphs>91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Challenge</vt:lpstr>
      <vt:lpstr>Simple Example</vt:lpstr>
      <vt:lpstr>Simple Example</vt:lpstr>
      <vt:lpstr>Relevant Background</vt:lpstr>
      <vt:lpstr>Application Requirements</vt:lpstr>
      <vt:lpstr>Potential Directions</vt:lpstr>
      <vt:lpstr>Conclusions</vt:lpstr>
      <vt:lpstr>References</vt:lpstr>
    </vt:vector>
  </TitlesOfParts>
  <Manager/>
  <Company>Soar Technology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Full-context Onboard Cognitive Vision System (FOCVS)</dc:title>
  <dc:subject/>
  <dc:creator>jeremiah</dc:creator>
  <cp:keywords/>
  <dc:description/>
  <cp:lastModifiedBy>Robert Wray</cp:lastModifiedBy>
  <cp:revision>962</cp:revision>
  <cp:lastPrinted>2017-05-31T03:44:15Z</cp:lastPrinted>
  <dcterms:created xsi:type="dcterms:W3CDTF">2013-06-18T14:07:19Z</dcterms:created>
  <dcterms:modified xsi:type="dcterms:W3CDTF">2017-06-13T01:57:18Z</dcterms:modified>
  <cp:category/>
</cp:coreProperties>
</file>