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345" r:id="rId4"/>
    <p:sldId id="343" r:id="rId5"/>
    <p:sldId id="348" r:id="rId6"/>
    <p:sldId id="341" r:id="rId7"/>
    <p:sldId id="347" r:id="rId8"/>
    <p:sldId id="346" r:id="rId9"/>
    <p:sldId id="34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BAE3E8"/>
    <a:srgbClr val="F1F9F9"/>
    <a:srgbClr val="FCFFA1"/>
    <a:srgbClr val="C2FF85"/>
    <a:srgbClr val="FFFF66"/>
    <a:srgbClr val="118EB3"/>
    <a:srgbClr val="007891"/>
    <a:srgbClr val="00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2308" autoAdjust="0"/>
  </p:normalViewPr>
  <p:slideViewPr>
    <p:cSldViewPr snapToGrid="0" snapToObjects="1">
      <p:cViewPr>
        <p:scale>
          <a:sx n="94" d="100"/>
          <a:sy n="94" d="100"/>
        </p:scale>
        <p:origin x="-148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-379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4E19-4B59-9C40-B397-B69C847D9D39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4423-A148-934D-B419-88225D888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2B9C6-F622-B64C-989C-7D1FC49328F2}" type="datetime1">
              <a:rPr lang="en-US" smtClean="0"/>
              <a:t>6/6/17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16914-05AE-8549-8C2A-2634C53E9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-12329"/>
            <a:ext cx="6248400" cy="6884988"/>
          </a:xfrm>
          <a:prstGeom prst="rect">
            <a:avLst/>
          </a:prstGeom>
          <a:solidFill>
            <a:srgbClr val="0078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5079"/>
            <a:ext cx="5562600" cy="1470025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7664"/>
            <a:ext cx="5562600" cy="93085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517389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13" descr="patter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1577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423" y="3325569"/>
            <a:ext cx="2167128" cy="148437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449704"/>
            <a:ext cx="5562600" cy="38055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dirty="0" smtClean="0"/>
              <a:t>Copyright © 2016 Soar Technology,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64" y="228601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1272530" y="4571819"/>
            <a:ext cx="307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Learning to Soar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9"/>
            <a:ext cx="44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64" y="228601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9"/>
            <a:ext cx="44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93825"/>
            <a:ext cx="4025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4809123" y="1393825"/>
            <a:ext cx="402336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1272530" y="4571819"/>
            <a:ext cx="307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Learning to Soar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6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988" y="1038224"/>
            <a:ext cx="7961312" cy="5299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8988" y="136526"/>
            <a:ext cx="7961312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37300"/>
            <a:ext cx="533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E38A0-824E-413F-8E4D-0853CEE6D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362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7B0AA7-EE2E-8241-8CF0-10AD4D7F2C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033" y="22819"/>
            <a:ext cx="8229600" cy="92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33" y="1096559"/>
            <a:ext cx="8229600" cy="54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elvetica Neue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62" y="4164010"/>
            <a:ext cx="6029724" cy="1719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Bob Wray, </a:t>
            </a:r>
            <a:r>
              <a:rPr lang="en-US" sz="1600" dirty="0" smtClean="0"/>
              <a:t>Randy Jones</a:t>
            </a:r>
            <a:endParaRPr lang="en-US" sz="16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8 </a:t>
            </a:r>
            <a:r>
              <a:rPr lang="en-US" sz="1600" dirty="0" smtClean="0"/>
              <a:t>Jun 2017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6449704"/>
            <a:ext cx="5562600" cy="38055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dirty="0" smtClean="0"/>
              <a:t>Copyright </a:t>
            </a:r>
            <a:r>
              <a:rPr lang="de-DE" dirty="0" smtClean="0"/>
              <a:t>© 2017 </a:t>
            </a:r>
            <a:r>
              <a:rPr lang="de-DE" dirty="0" err="1" smtClean="0"/>
              <a:t>Soar</a:t>
            </a:r>
            <a:r>
              <a:rPr lang="de-DE" dirty="0" smtClean="0"/>
              <a:t> Technology, Inc.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856" y="1687288"/>
            <a:ext cx="5346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Learning to “Soar”</a:t>
            </a:r>
          </a:p>
          <a:p>
            <a:pPr algn="r"/>
            <a:r>
              <a:rPr lang="en-US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Creating families of models to support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2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33" y="22819"/>
            <a:ext cx="8229600" cy="929720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are good (fast, cheap, reliable/robust) methods of developing/learning low-level robotic controller in Soar?</a:t>
            </a:r>
          </a:p>
          <a:p>
            <a:endParaRPr lang="en-US" sz="2800" dirty="0"/>
          </a:p>
          <a:p>
            <a:r>
              <a:rPr lang="en-US" sz="2800" dirty="0" smtClean="0"/>
              <a:t>What are good (fast, cheap, effective) methods for developing a family of Soar models?</a:t>
            </a:r>
          </a:p>
        </p:txBody>
      </p:sp>
    </p:spTree>
    <p:extLst>
      <p:ext uri="{BB962C8B-B14F-4D97-AF65-F5344CB8AC3E}">
        <p14:creationId xmlns:p14="http://schemas.microsoft.com/office/powerpoint/2010/main" val="1452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Illustrative Problem Domain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0033" y="898108"/>
            <a:ext cx="8229167" cy="57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7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610033" y="898108"/>
            <a:ext cx="8229167" cy="579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21495"/>
            <a:ext cx="8229600" cy="5550998"/>
          </a:xfrm>
        </p:spPr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Train an individual </a:t>
            </a:r>
            <a:r>
              <a:rPr lang="en-US" dirty="0" smtClean="0"/>
              <a:t>(“instructor”) who </a:t>
            </a:r>
            <a:r>
              <a:rPr lang="en-US" dirty="0"/>
              <a:t>needs to interact with pilots with various skill </a:t>
            </a:r>
            <a:r>
              <a:rPr lang="en-US" dirty="0" smtClean="0"/>
              <a:t>levels</a:t>
            </a:r>
          </a:p>
          <a:p>
            <a:pPr lvl="1"/>
            <a:r>
              <a:rPr lang="en-US" dirty="0" smtClean="0"/>
              <a:t>Key aspects of training:</a:t>
            </a:r>
          </a:p>
          <a:p>
            <a:pPr lvl="2"/>
            <a:r>
              <a:rPr lang="en-US" dirty="0" smtClean="0"/>
              <a:t>Recognizing learner mistakes (e.g., control over-compensation)</a:t>
            </a:r>
          </a:p>
          <a:p>
            <a:pPr lvl="2"/>
            <a:r>
              <a:rPr lang="en-US" dirty="0" smtClean="0"/>
              <a:t>Learning when (and when not) to guide the learner explicitly</a:t>
            </a:r>
          </a:p>
          <a:p>
            <a:pPr lvl="2"/>
            <a:r>
              <a:rPr lang="en-US" dirty="0" smtClean="0"/>
              <a:t>Recognizing if the learner’s reactions to guidance are effective</a:t>
            </a:r>
          </a:p>
          <a:p>
            <a:endParaRPr lang="en-US" dirty="0"/>
          </a:p>
          <a:p>
            <a:r>
              <a:rPr lang="en-US" dirty="0" smtClean="0"/>
              <a:t>Requirements:</a:t>
            </a:r>
          </a:p>
          <a:p>
            <a:pPr lvl="1"/>
            <a:r>
              <a:rPr lang="en-US" dirty="0"/>
              <a:t>Realistic flight (stick level control of aircraft) </a:t>
            </a:r>
          </a:p>
          <a:p>
            <a:pPr lvl="1"/>
            <a:r>
              <a:rPr lang="en-US" dirty="0" smtClean="0"/>
              <a:t>Generation of many different kinds of learner behaviors</a:t>
            </a:r>
          </a:p>
          <a:p>
            <a:pPr lvl="1"/>
            <a:r>
              <a:rPr lang="en-US" dirty="0" smtClean="0"/>
              <a:t>Interactive (responsive to instructor guidance)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9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System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3" y="1264910"/>
            <a:ext cx="8251138" cy="412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36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89045"/>
            <a:ext cx="8229600" cy="5550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good (fast, cheap, reliable/robust) methods of developing/learning low-level robotic controller in Soar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Generic joystick controller, rudder (slider)</a:t>
            </a:r>
          </a:p>
          <a:p>
            <a:endParaRPr lang="en-US" dirty="0"/>
          </a:p>
          <a:p>
            <a:r>
              <a:rPr lang="en-US" dirty="0" smtClean="0"/>
              <a:t>Obvious solution: Learn a “perfect” solution with RL?</a:t>
            </a:r>
          </a:p>
          <a:p>
            <a:pPr lvl="1"/>
            <a:r>
              <a:rPr lang="en-US" dirty="0" smtClean="0"/>
              <a:t>Computable, optimal flight paths enable straightforward formulation of policy for RL</a:t>
            </a:r>
          </a:p>
          <a:p>
            <a:pPr lvl="1"/>
            <a:r>
              <a:rPr lang="en-US" dirty="0" smtClean="0"/>
              <a:t>Examples of others who have used RL to learn low-level controllers?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Are there other established ways to approach learning a robotic controller in Soar?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8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89045"/>
            <a:ext cx="8229600" cy="5550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good (fast, cheap, effective) methods for developing a family of Soar models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/>
              <a:t>Does a traditional goal formulation + the RL policy result in learning that looks human like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Do flight paths generated by the system during RL look similar to human pilots along a similar learning path?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Does variability in pilot performance arise from alternative goal decompositions?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Are there ways to (easily) formulate “policies” for non-optimal flight paths?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97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 Questions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33" y="1264910"/>
            <a:ext cx="8251138" cy="41255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9" y="825110"/>
            <a:ext cx="3202399" cy="272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0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/>
              <a:t>What are good (fast, cheap, reliable/robust) methods of developing/learning low-level robotic controller in Soar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What are good (fast, cheap, effective) methods for developing a family of Soar models?</a:t>
            </a:r>
          </a:p>
          <a:p>
            <a:endParaRPr lang="en-US" dirty="0" smtClean="0"/>
          </a:p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Somewhat rare opportunity to build a Soar model of humans performing a complex perceptual/motor/decision task</a:t>
            </a:r>
          </a:p>
          <a:p>
            <a:pPr lvl="1"/>
            <a:r>
              <a:rPr lang="en-US" dirty="0" smtClean="0"/>
              <a:t>Opportunity to explore the trajectory of learning </a:t>
            </a:r>
          </a:p>
          <a:p>
            <a:endParaRPr lang="en-US" dirty="0" smtClean="0"/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Just getting started. </a:t>
            </a:r>
            <a:r>
              <a:rPr lang="en-US" dirty="0" smtClean="0"/>
              <a:t>Research, technology, and integration challenges ahead.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Helvetica Neue Light"/>
            <a:cs typeface="Helvetica Neue Light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14910</TotalTime>
  <Words>430</Words>
  <Application>Microsoft Macintosh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Questions</vt:lpstr>
      <vt:lpstr>Illustrative Problem Domain</vt:lpstr>
      <vt:lpstr>Application Requirements</vt:lpstr>
      <vt:lpstr>Initial System Architecture</vt:lpstr>
      <vt:lpstr>Question 1</vt:lpstr>
      <vt:lpstr>Question 2</vt:lpstr>
      <vt:lpstr>System Architecture Questions</vt:lpstr>
      <vt:lpstr>Conclusions</vt:lpstr>
    </vt:vector>
  </TitlesOfParts>
  <Manager/>
  <Company>Soar Technology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Full-context Onboard Cognitive Vision System (FOCVS)</dc:title>
  <dc:subject/>
  <dc:creator>jeremiah</dc:creator>
  <cp:keywords/>
  <dc:description/>
  <cp:lastModifiedBy>Robert Wray</cp:lastModifiedBy>
  <cp:revision>996</cp:revision>
  <cp:lastPrinted>2017-05-31T03:44:15Z</cp:lastPrinted>
  <dcterms:created xsi:type="dcterms:W3CDTF">2013-06-18T14:07:19Z</dcterms:created>
  <dcterms:modified xsi:type="dcterms:W3CDTF">2017-06-07T02:47:28Z</dcterms:modified>
  <cp:category/>
</cp:coreProperties>
</file>