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
  </p:notesMasterIdLst>
  <p:handoutMasterIdLst>
    <p:handoutMasterId r:id="rId15"/>
  </p:handoutMasterIdLst>
  <p:sldIdLst>
    <p:sldId id="273" r:id="rId2"/>
    <p:sldId id="287" r:id="rId3"/>
    <p:sldId id="310" r:id="rId4"/>
    <p:sldId id="289" r:id="rId5"/>
    <p:sldId id="291" r:id="rId6"/>
    <p:sldId id="304" r:id="rId7"/>
    <p:sldId id="305" r:id="rId8"/>
    <p:sldId id="306" r:id="rId9"/>
    <p:sldId id="307" r:id="rId10"/>
    <p:sldId id="296" r:id="rId11"/>
    <p:sldId id="308" r:id="rId12"/>
    <p:sldId id="298" r:id="rId13"/>
  </p:sldIdLst>
  <p:sldSz cx="9144000" cy="6858000" type="screen4x3"/>
  <p:notesSz cx="7019925" cy="93059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91" autoAdjust="0"/>
    <p:restoredTop sz="94660"/>
  </p:normalViewPr>
  <p:slideViewPr>
    <p:cSldViewPr>
      <p:cViewPr varScale="1">
        <p:scale>
          <a:sx n="50" d="100"/>
          <a:sy n="50" d="100"/>
        </p:scale>
        <p:origin x="542"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1968" cy="465296"/>
          </a:xfrm>
          <a:prstGeom prst="rect">
            <a:avLst/>
          </a:prstGeom>
        </p:spPr>
        <p:txBody>
          <a:bodyPr vert="horz" lIns="93287" tIns="46644" rIns="93287" bIns="46644" rtlCol="0"/>
          <a:lstStyle>
            <a:lvl1pPr algn="l">
              <a:defRPr sz="1200"/>
            </a:lvl1pPr>
          </a:lstStyle>
          <a:p>
            <a:endParaRPr lang="en-US"/>
          </a:p>
        </p:txBody>
      </p:sp>
      <p:sp>
        <p:nvSpPr>
          <p:cNvPr id="3" name="Date Placeholder 2"/>
          <p:cNvSpPr>
            <a:spLocks noGrp="1"/>
          </p:cNvSpPr>
          <p:nvPr>
            <p:ph type="dt" sz="quarter" idx="1"/>
          </p:nvPr>
        </p:nvSpPr>
        <p:spPr>
          <a:xfrm>
            <a:off x="3976333" y="0"/>
            <a:ext cx="3041968" cy="465296"/>
          </a:xfrm>
          <a:prstGeom prst="rect">
            <a:avLst/>
          </a:prstGeom>
        </p:spPr>
        <p:txBody>
          <a:bodyPr vert="horz" lIns="93287" tIns="46644" rIns="93287" bIns="46644" rtlCol="0"/>
          <a:lstStyle>
            <a:lvl1pPr algn="r">
              <a:defRPr sz="1200"/>
            </a:lvl1pPr>
          </a:lstStyle>
          <a:p>
            <a:fld id="{8D113191-777F-406C-9FBE-722D6288BC1C}" type="datetimeFigureOut">
              <a:rPr lang="en-US" smtClean="0"/>
              <a:t>6/3/2015</a:t>
            </a:fld>
            <a:endParaRPr lang="en-US"/>
          </a:p>
        </p:txBody>
      </p:sp>
      <p:sp>
        <p:nvSpPr>
          <p:cNvPr id="4" name="Footer Placeholder 3"/>
          <p:cNvSpPr>
            <a:spLocks noGrp="1"/>
          </p:cNvSpPr>
          <p:nvPr>
            <p:ph type="ftr" sz="quarter" idx="2"/>
          </p:nvPr>
        </p:nvSpPr>
        <p:spPr>
          <a:xfrm>
            <a:off x="0" y="8839014"/>
            <a:ext cx="3041968" cy="465296"/>
          </a:xfrm>
          <a:prstGeom prst="rect">
            <a:avLst/>
          </a:prstGeom>
        </p:spPr>
        <p:txBody>
          <a:bodyPr vert="horz" lIns="93287" tIns="46644" rIns="93287" bIns="46644" rtlCol="0" anchor="b"/>
          <a:lstStyle>
            <a:lvl1pPr algn="l">
              <a:defRPr sz="1200"/>
            </a:lvl1pPr>
          </a:lstStyle>
          <a:p>
            <a:endParaRPr lang="en-US"/>
          </a:p>
        </p:txBody>
      </p:sp>
      <p:sp>
        <p:nvSpPr>
          <p:cNvPr id="5" name="Slide Number Placeholder 4"/>
          <p:cNvSpPr>
            <a:spLocks noGrp="1"/>
          </p:cNvSpPr>
          <p:nvPr>
            <p:ph type="sldNum" sz="quarter" idx="3"/>
          </p:nvPr>
        </p:nvSpPr>
        <p:spPr>
          <a:xfrm>
            <a:off x="3976333" y="8839014"/>
            <a:ext cx="3041968" cy="465296"/>
          </a:xfrm>
          <a:prstGeom prst="rect">
            <a:avLst/>
          </a:prstGeom>
        </p:spPr>
        <p:txBody>
          <a:bodyPr vert="horz" lIns="93287" tIns="46644" rIns="93287" bIns="46644" rtlCol="0" anchor="b"/>
          <a:lstStyle>
            <a:lvl1pPr algn="r">
              <a:defRPr sz="1200"/>
            </a:lvl1pPr>
          </a:lstStyle>
          <a:p>
            <a:fld id="{BBD1D419-6F79-49A1-A03A-5AA671602BE6}" type="slidenum">
              <a:rPr lang="en-US" smtClean="0"/>
              <a:t>‹#›</a:t>
            </a:fld>
            <a:endParaRPr lang="en-US"/>
          </a:p>
        </p:txBody>
      </p:sp>
    </p:spTree>
    <p:extLst>
      <p:ext uri="{BB962C8B-B14F-4D97-AF65-F5344CB8AC3E}">
        <p14:creationId xmlns:p14="http://schemas.microsoft.com/office/powerpoint/2010/main" val="26505746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1968" cy="465296"/>
          </a:xfrm>
          <a:prstGeom prst="rect">
            <a:avLst/>
          </a:prstGeom>
        </p:spPr>
        <p:txBody>
          <a:bodyPr vert="horz" lIns="93287" tIns="46644" rIns="93287" bIns="46644" rtlCol="0"/>
          <a:lstStyle>
            <a:lvl1pPr algn="l">
              <a:defRPr sz="1200"/>
            </a:lvl1pPr>
          </a:lstStyle>
          <a:p>
            <a:endParaRPr lang="en-US"/>
          </a:p>
        </p:txBody>
      </p:sp>
      <p:sp>
        <p:nvSpPr>
          <p:cNvPr id="3" name="Date Placeholder 2"/>
          <p:cNvSpPr>
            <a:spLocks noGrp="1"/>
          </p:cNvSpPr>
          <p:nvPr>
            <p:ph type="dt" idx="1"/>
          </p:nvPr>
        </p:nvSpPr>
        <p:spPr>
          <a:xfrm>
            <a:off x="3976333" y="0"/>
            <a:ext cx="3041968" cy="465296"/>
          </a:xfrm>
          <a:prstGeom prst="rect">
            <a:avLst/>
          </a:prstGeom>
        </p:spPr>
        <p:txBody>
          <a:bodyPr vert="horz" lIns="93287" tIns="46644" rIns="93287" bIns="46644" rtlCol="0"/>
          <a:lstStyle>
            <a:lvl1pPr algn="r">
              <a:defRPr sz="1200"/>
            </a:lvl1pPr>
          </a:lstStyle>
          <a:p>
            <a:fld id="{7905C6C1-2DDC-401E-8044-9DA2A769FFC1}" type="datetimeFigureOut">
              <a:rPr lang="en-US" smtClean="0"/>
              <a:pPr/>
              <a:t>6/3/2015</a:t>
            </a:fld>
            <a:endParaRPr lang="en-US"/>
          </a:p>
        </p:txBody>
      </p:sp>
      <p:sp>
        <p:nvSpPr>
          <p:cNvPr id="4" name="Slide Image Placeholder 3"/>
          <p:cNvSpPr>
            <a:spLocks noGrp="1" noRot="1" noChangeAspect="1"/>
          </p:cNvSpPr>
          <p:nvPr>
            <p:ph type="sldImg" idx="2"/>
          </p:nvPr>
        </p:nvSpPr>
        <p:spPr>
          <a:xfrm>
            <a:off x="1184275" y="698500"/>
            <a:ext cx="4651375" cy="3489325"/>
          </a:xfrm>
          <a:prstGeom prst="rect">
            <a:avLst/>
          </a:prstGeom>
          <a:noFill/>
          <a:ln w="12700">
            <a:solidFill>
              <a:prstClr val="black"/>
            </a:solidFill>
          </a:ln>
        </p:spPr>
        <p:txBody>
          <a:bodyPr vert="horz" lIns="93287" tIns="46644" rIns="93287" bIns="46644" rtlCol="0" anchor="ctr"/>
          <a:lstStyle/>
          <a:p>
            <a:endParaRPr lang="en-US"/>
          </a:p>
        </p:txBody>
      </p:sp>
      <p:sp>
        <p:nvSpPr>
          <p:cNvPr id="5" name="Notes Placeholder 4"/>
          <p:cNvSpPr>
            <a:spLocks noGrp="1"/>
          </p:cNvSpPr>
          <p:nvPr>
            <p:ph type="body" sz="quarter" idx="3"/>
          </p:nvPr>
        </p:nvSpPr>
        <p:spPr>
          <a:xfrm>
            <a:off x="701993" y="4420315"/>
            <a:ext cx="5615940" cy="4187666"/>
          </a:xfrm>
          <a:prstGeom prst="rect">
            <a:avLst/>
          </a:prstGeom>
        </p:spPr>
        <p:txBody>
          <a:bodyPr vert="horz" lIns="93287" tIns="46644" rIns="93287" bIns="4664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39014"/>
            <a:ext cx="3041968" cy="465296"/>
          </a:xfrm>
          <a:prstGeom prst="rect">
            <a:avLst/>
          </a:prstGeom>
        </p:spPr>
        <p:txBody>
          <a:bodyPr vert="horz" lIns="93287" tIns="46644" rIns="93287" bIns="46644" rtlCol="0" anchor="b"/>
          <a:lstStyle>
            <a:lvl1pPr algn="l">
              <a:defRPr sz="1200"/>
            </a:lvl1pPr>
          </a:lstStyle>
          <a:p>
            <a:endParaRPr lang="en-US"/>
          </a:p>
        </p:txBody>
      </p:sp>
      <p:sp>
        <p:nvSpPr>
          <p:cNvPr id="7" name="Slide Number Placeholder 6"/>
          <p:cNvSpPr>
            <a:spLocks noGrp="1"/>
          </p:cNvSpPr>
          <p:nvPr>
            <p:ph type="sldNum" sz="quarter" idx="5"/>
          </p:nvPr>
        </p:nvSpPr>
        <p:spPr>
          <a:xfrm>
            <a:off x="3976333" y="8839014"/>
            <a:ext cx="3041968" cy="465296"/>
          </a:xfrm>
          <a:prstGeom prst="rect">
            <a:avLst/>
          </a:prstGeom>
        </p:spPr>
        <p:txBody>
          <a:bodyPr vert="horz" lIns="93287" tIns="46644" rIns="93287" bIns="46644" rtlCol="0" anchor="b"/>
          <a:lstStyle>
            <a:lvl1pPr algn="r">
              <a:defRPr sz="1200"/>
            </a:lvl1pPr>
          </a:lstStyle>
          <a:p>
            <a:fld id="{4F36D565-5B90-4799-B5D9-0B1068317554}" type="slidenum">
              <a:rPr lang="en-US" smtClean="0"/>
              <a:pPr/>
              <a:t>‹#›</a:t>
            </a:fld>
            <a:endParaRPr lang="en-US"/>
          </a:p>
        </p:txBody>
      </p:sp>
    </p:spTree>
    <p:extLst>
      <p:ext uri="{BB962C8B-B14F-4D97-AF65-F5344CB8AC3E}">
        <p14:creationId xmlns:p14="http://schemas.microsoft.com/office/powerpoint/2010/main" val="4132595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36D565-5B90-4799-B5D9-0B1068317554}" type="slidenum">
              <a:rPr lang="en-US" smtClean="0"/>
              <a:pPr/>
              <a:t>2</a:t>
            </a:fld>
            <a:endParaRPr lang="en-US"/>
          </a:p>
        </p:txBody>
      </p:sp>
    </p:spTree>
    <p:extLst>
      <p:ext uri="{BB962C8B-B14F-4D97-AF65-F5344CB8AC3E}">
        <p14:creationId xmlns:p14="http://schemas.microsoft.com/office/powerpoint/2010/main" val="2588860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6/5/2015</a:t>
            </a:r>
            <a:endParaRPr lang="en-US" dirty="0"/>
          </a:p>
        </p:txBody>
      </p:sp>
      <p:sp>
        <p:nvSpPr>
          <p:cNvPr id="5" name="Footer Placeholder 4"/>
          <p:cNvSpPr>
            <a:spLocks noGrp="1"/>
          </p:cNvSpPr>
          <p:nvPr>
            <p:ph type="ftr" sz="quarter" idx="11"/>
          </p:nvPr>
        </p:nvSpPr>
        <p:spPr/>
        <p:txBody>
          <a:bodyPr/>
          <a:lstStyle/>
          <a:p>
            <a:r>
              <a:rPr lang="en-US" smtClean="0"/>
              <a:t>Distribution A </a:t>
            </a:r>
            <a:endParaRPr lang="en-US" dirty="0"/>
          </a:p>
        </p:txBody>
      </p:sp>
      <p:sp>
        <p:nvSpPr>
          <p:cNvPr id="6" name="Slide Number Placeholder 5"/>
          <p:cNvSpPr>
            <a:spLocks noGrp="1"/>
          </p:cNvSpPr>
          <p:nvPr>
            <p:ph type="sldNum" sz="quarter" idx="12"/>
          </p:nvPr>
        </p:nvSpPr>
        <p:spPr/>
        <p:txBody>
          <a:bodyPr/>
          <a:lstStyle/>
          <a:p>
            <a:fld id="{E7A8F5A6-DFA5-4A7B-B0B2-889F18A8918A}" type="slidenum">
              <a:rPr lang="en-US" smtClean="0"/>
              <a:pPr/>
              <a:t>‹#›</a:t>
            </a:fld>
            <a:endParaRPr lang="en-US" dirty="0"/>
          </a:p>
        </p:txBody>
      </p:sp>
      <p:sp>
        <p:nvSpPr>
          <p:cNvPr id="7" name="Rectangle 12"/>
          <p:cNvSpPr>
            <a:spLocks noChangeArrowheads="1"/>
          </p:cNvSpPr>
          <p:nvPr userDrawn="1"/>
        </p:nvSpPr>
        <p:spPr bwMode="auto">
          <a:xfrm flipH="1">
            <a:off x="0" y="6477000"/>
            <a:ext cx="9140825" cy="76200"/>
          </a:xfrm>
          <a:prstGeom prst="rect">
            <a:avLst/>
          </a:prstGeom>
          <a:gradFill rotWithShape="1">
            <a:gsLst>
              <a:gs pos="0">
                <a:srgbClr val="000066"/>
              </a:gs>
              <a:gs pos="100000">
                <a:srgbClr val="E6E6E8"/>
              </a:gs>
            </a:gsLst>
            <a:lin ang="0" scaled="1"/>
          </a:gradFill>
          <a:ln w="9525">
            <a:noFill/>
            <a:miter lim="800000"/>
            <a:headEnd/>
            <a:tailEnd/>
          </a:ln>
        </p:spPr>
        <p:txBody>
          <a:bodyPr wrap="none" anchor="ctr"/>
          <a:lstStyle/>
          <a:p>
            <a:pPr algn="r">
              <a:defRPr/>
            </a:pPr>
            <a:endParaRPr lang="en-US" sz="1400" dirty="0">
              <a:solidFill>
                <a:prstClr val="black"/>
              </a:solidFill>
              <a:latin typeface="Arial"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6/5/2015</a:t>
            </a:r>
            <a:endParaRPr lang="en-US"/>
          </a:p>
        </p:txBody>
      </p:sp>
      <p:sp>
        <p:nvSpPr>
          <p:cNvPr id="5" name="Footer Placeholder 4"/>
          <p:cNvSpPr>
            <a:spLocks noGrp="1"/>
          </p:cNvSpPr>
          <p:nvPr>
            <p:ph type="ftr" sz="quarter" idx="11"/>
          </p:nvPr>
        </p:nvSpPr>
        <p:spPr/>
        <p:txBody>
          <a:bodyPr/>
          <a:lstStyle/>
          <a:p>
            <a:r>
              <a:rPr lang="en-US" smtClean="0"/>
              <a:t>Distribution A </a:t>
            </a:r>
            <a:endParaRPr lang="en-US"/>
          </a:p>
        </p:txBody>
      </p:sp>
      <p:sp>
        <p:nvSpPr>
          <p:cNvPr id="6" name="Slide Number Placeholder 5"/>
          <p:cNvSpPr>
            <a:spLocks noGrp="1"/>
          </p:cNvSpPr>
          <p:nvPr>
            <p:ph type="sldNum" sz="quarter" idx="12"/>
          </p:nvPr>
        </p:nvSpPr>
        <p:spPr/>
        <p:txBody>
          <a:bodyPr/>
          <a:lstStyle/>
          <a:p>
            <a:fld id="{E7A8F5A6-DFA5-4A7B-B0B2-889F18A8918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6/5/2015</a:t>
            </a:r>
            <a:endParaRPr lang="en-US"/>
          </a:p>
        </p:txBody>
      </p:sp>
      <p:sp>
        <p:nvSpPr>
          <p:cNvPr id="5" name="Footer Placeholder 4"/>
          <p:cNvSpPr>
            <a:spLocks noGrp="1"/>
          </p:cNvSpPr>
          <p:nvPr>
            <p:ph type="ftr" sz="quarter" idx="11"/>
          </p:nvPr>
        </p:nvSpPr>
        <p:spPr/>
        <p:txBody>
          <a:bodyPr/>
          <a:lstStyle/>
          <a:p>
            <a:r>
              <a:rPr lang="en-US" smtClean="0"/>
              <a:t>Distribution A </a:t>
            </a:r>
            <a:endParaRPr lang="en-US"/>
          </a:p>
        </p:txBody>
      </p:sp>
      <p:sp>
        <p:nvSpPr>
          <p:cNvPr id="6" name="Slide Number Placeholder 5"/>
          <p:cNvSpPr>
            <a:spLocks noGrp="1"/>
          </p:cNvSpPr>
          <p:nvPr>
            <p:ph type="sldNum" sz="quarter" idx="12"/>
          </p:nvPr>
        </p:nvSpPr>
        <p:spPr/>
        <p:txBody>
          <a:bodyPr/>
          <a:lstStyle/>
          <a:p>
            <a:fld id="{E7A8F5A6-DFA5-4A7B-B0B2-889F18A8918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6/5/2015</a:t>
            </a:r>
            <a:endParaRPr lang="en-US"/>
          </a:p>
        </p:txBody>
      </p:sp>
      <p:sp>
        <p:nvSpPr>
          <p:cNvPr id="8" name="Footer Placeholder 7"/>
          <p:cNvSpPr>
            <a:spLocks noGrp="1"/>
          </p:cNvSpPr>
          <p:nvPr>
            <p:ph type="ftr" sz="quarter" idx="11"/>
          </p:nvPr>
        </p:nvSpPr>
        <p:spPr/>
        <p:txBody>
          <a:bodyPr/>
          <a:lstStyle/>
          <a:p>
            <a:r>
              <a:rPr lang="en-US" smtClean="0"/>
              <a:t>Distribution A </a:t>
            </a:r>
            <a:endParaRPr lang="en-US"/>
          </a:p>
        </p:txBody>
      </p:sp>
      <p:sp>
        <p:nvSpPr>
          <p:cNvPr id="9" name="Slide Number Placeholder 8"/>
          <p:cNvSpPr>
            <a:spLocks noGrp="1"/>
          </p:cNvSpPr>
          <p:nvPr>
            <p:ph type="sldNum" sz="quarter" idx="12"/>
          </p:nvPr>
        </p:nvSpPr>
        <p:spPr/>
        <p:txBody>
          <a:bodyPr/>
          <a:lstStyle/>
          <a:p>
            <a:fld id="{E7A8F5A6-DFA5-4A7B-B0B2-889F18A8918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0687" y="914400"/>
            <a:ext cx="3008313" cy="914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975360"/>
            <a:ext cx="5111750" cy="51206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798320"/>
            <a:ext cx="3008313" cy="42976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6/5/2015</a:t>
            </a:r>
            <a:endParaRPr lang="en-US"/>
          </a:p>
        </p:txBody>
      </p:sp>
      <p:sp>
        <p:nvSpPr>
          <p:cNvPr id="6" name="Footer Placeholder 5"/>
          <p:cNvSpPr>
            <a:spLocks noGrp="1"/>
          </p:cNvSpPr>
          <p:nvPr>
            <p:ph type="ftr" sz="quarter" idx="11"/>
          </p:nvPr>
        </p:nvSpPr>
        <p:spPr/>
        <p:txBody>
          <a:bodyPr/>
          <a:lstStyle/>
          <a:p>
            <a:r>
              <a:rPr lang="en-US" smtClean="0"/>
              <a:t>Distribution A </a:t>
            </a:r>
            <a:endParaRPr lang="en-US"/>
          </a:p>
        </p:txBody>
      </p:sp>
      <p:sp>
        <p:nvSpPr>
          <p:cNvPr id="7" name="Slide Number Placeholder 6"/>
          <p:cNvSpPr>
            <a:spLocks noGrp="1"/>
          </p:cNvSpPr>
          <p:nvPr>
            <p:ph type="sldNum" sz="quarter" idx="12"/>
          </p:nvPr>
        </p:nvSpPr>
        <p:spPr/>
        <p:txBody>
          <a:bodyPr/>
          <a:lstStyle/>
          <a:p>
            <a:fld id="{E7A8F5A6-DFA5-4A7B-B0B2-889F18A8918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960120"/>
            <a:ext cx="5486400" cy="384048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6/5/2015</a:t>
            </a:r>
            <a:endParaRPr lang="en-US"/>
          </a:p>
        </p:txBody>
      </p:sp>
      <p:sp>
        <p:nvSpPr>
          <p:cNvPr id="6" name="Footer Placeholder 5"/>
          <p:cNvSpPr>
            <a:spLocks noGrp="1"/>
          </p:cNvSpPr>
          <p:nvPr>
            <p:ph type="ftr" sz="quarter" idx="11"/>
          </p:nvPr>
        </p:nvSpPr>
        <p:spPr/>
        <p:txBody>
          <a:bodyPr/>
          <a:lstStyle/>
          <a:p>
            <a:r>
              <a:rPr lang="en-US" smtClean="0"/>
              <a:t>Distribution A </a:t>
            </a:r>
            <a:endParaRPr lang="en-US"/>
          </a:p>
        </p:txBody>
      </p:sp>
      <p:sp>
        <p:nvSpPr>
          <p:cNvPr id="7" name="Slide Number Placeholder 6"/>
          <p:cNvSpPr>
            <a:spLocks noGrp="1"/>
          </p:cNvSpPr>
          <p:nvPr>
            <p:ph type="sldNum" sz="quarter" idx="12"/>
          </p:nvPr>
        </p:nvSpPr>
        <p:spPr/>
        <p:txBody>
          <a:bodyPr/>
          <a:lstStyle/>
          <a:p>
            <a:fld id="{E7A8F5A6-DFA5-4A7B-B0B2-889F18A8918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6/5/2015</a:t>
            </a:r>
            <a:endParaRPr lang="en-US"/>
          </a:p>
        </p:txBody>
      </p:sp>
      <p:sp>
        <p:nvSpPr>
          <p:cNvPr id="5" name="Footer Placeholder 4"/>
          <p:cNvSpPr>
            <a:spLocks noGrp="1"/>
          </p:cNvSpPr>
          <p:nvPr>
            <p:ph type="ftr" sz="quarter" idx="11"/>
          </p:nvPr>
        </p:nvSpPr>
        <p:spPr/>
        <p:txBody>
          <a:bodyPr/>
          <a:lstStyle/>
          <a:p>
            <a:r>
              <a:rPr lang="en-US" smtClean="0"/>
              <a:t>Distribution A </a:t>
            </a:r>
            <a:endParaRPr lang="en-US"/>
          </a:p>
        </p:txBody>
      </p:sp>
      <p:sp>
        <p:nvSpPr>
          <p:cNvPr id="6" name="Slide Number Placeholder 5"/>
          <p:cNvSpPr>
            <a:spLocks noGrp="1"/>
          </p:cNvSpPr>
          <p:nvPr>
            <p:ph type="sldNum" sz="quarter" idx="12"/>
          </p:nvPr>
        </p:nvSpPr>
        <p:spPr/>
        <p:txBody>
          <a:bodyPr/>
          <a:lstStyle/>
          <a:p>
            <a:fld id="{E7A8F5A6-DFA5-4A7B-B0B2-889F18A8918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06475"/>
            <a:ext cx="2057400" cy="521208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90600"/>
            <a:ext cx="6035040" cy="5212080"/>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r>
              <a:rPr lang="en-US" smtClean="0"/>
              <a:t>6/5/2015</a:t>
            </a:r>
            <a:endParaRPr lang="en-US"/>
          </a:p>
        </p:txBody>
      </p:sp>
      <p:sp>
        <p:nvSpPr>
          <p:cNvPr id="5" name="Footer Placeholder 4"/>
          <p:cNvSpPr>
            <a:spLocks noGrp="1"/>
          </p:cNvSpPr>
          <p:nvPr>
            <p:ph type="ftr" sz="quarter" idx="11"/>
          </p:nvPr>
        </p:nvSpPr>
        <p:spPr/>
        <p:txBody>
          <a:bodyPr/>
          <a:lstStyle/>
          <a:p>
            <a:r>
              <a:rPr lang="en-US" smtClean="0"/>
              <a:t>Distribution A </a:t>
            </a:r>
            <a:endParaRPr lang="en-US" dirty="0"/>
          </a:p>
        </p:txBody>
      </p:sp>
      <p:sp>
        <p:nvSpPr>
          <p:cNvPr id="6" name="Slide Number Placeholder 5"/>
          <p:cNvSpPr>
            <a:spLocks noGrp="1"/>
          </p:cNvSpPr>
          <p:nvPr>
            <p:ph type="sldNum" sz="quarter" idx="12"/>
          </p:nvPr>
        </p:nvSpPr>
        <p:spPr/>
        <p:txBody>
          <a:bodyPr/>
          <a:lstStyle/>
          <a:p>
            <a:fld id="{E7A8F5A6-DFA5-4A7B-B0B2-889F18A8918A}"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6/5/2015</a:t>
            </a:r>
            <a:endParaRPr lang="en-US"/>
          </a:p>
        </p:txBody>
      </p:sp>
      <p:sp>
        <p:nvSpPr>
          <p:cNvPr id="4" name="Footer Placeholder 3"/>
          <p:cNvSpPr>
            <a:spLocks noGrp="1"/>
          </p:cNvSpPr>
          <p:nvPr>
            <p:ph type="ftr" sz="quarter" idx="11"/>
          </p:nvPr>
        </p:nvSpPr>
        <p:spPr/>
        <p:txBody>
          <a:bodyPr/>
          <a:lstStyle/>
          <a:p>
            <a:r>
              <a:rPr lang="en-US" smtClean="0"/>
              <a:t>Distribution A </a:t>
            </a:r>
            <a:endParaRPr lang="en-US"/>
          </a:p>
        </p:txBody>
      </p:sp>
      <p:sp>
        <p:nvSpPr>
          <p:cNvPr id="5" name="Slide Number Placeholder 4"/>
          <p:cNvSpPr>
            <a:spLocks noGrp="1"/>
          </p:cNvSpPr>
          <p:nvPr>
            <p:ph type="sldNum" sz="quarter" idx="12"/>
          </p:nvPr>
        </p:nvSpPr>
        <p:spPr/>
        <p:txBody>
          <a:bodyPr/>
          <a:lstStyle/>
          <a:p>
            <a:fld id="{94A441E3-94BE-4865-9E18-21F6EB65833F}" type="slidenum">
              <a:rPr lang="en-US" smtClean="0"/>
              <a:t>‹#›</a:t>
            </a:fld>
            <a:endParaRPr lang="en-US"/>
          </a:p>
        </p:txBody>
      </p:sp>
    </p:spTree>
    <p:extLst>
      <p:ext uri="{BB962C8B-B14F-4D97-AF65-F5344CB8AC3E}">
        <p14:creationId xmlns:p14="http://schemas.microsoft.com/office/powerpoint/2010/main" val="1538769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00200" y="0"/>
            <a:ext cx="7498080" cy="64008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492875"/>
            <a:ext cx="2133600" cy="365125"/>
          </a:xfrm>
          <a:prstGeom prst="rect">
            <a:avLst/>
          </a:prstGeom>
        </p:spPr>
        <p:txBody>
          <a:bodyPr vert="horz" lIns="91440" tIns="45720" rIns="91440" bIns="45720" rtlCol="0" anchor="ctr"/>
          <a:lstStyle>
            <a:lvl1pPr algn="l">
              <a:defRPr sz="1100">
                <a:solidFill>
                  <a:schemeClr val="tx1">
                    <a:tint val="75000"/>
                  </a:schemeClr>
                </a:solidFill>
                <a:latin typeface="Arial" pitchFamily="34" charset="0"/>
                <a:cs typeface="Arial" pitchFamily="34" charset="0"/>
              </a:defRPr>
            </a:lvl1pPr>
          </a:lstStyle>
          <a:p>
            <a:r>
              <a:rPr lang="en-US" smtClean="0"/>
              <a:t>6/5/2015</a:t>
            </a:r>
            <a:endParaRPr lang="en-US" dirty="0"/>
          </a:p>
        </p:txBody>
      </p:sp>
      <p:sp>
        <p:nvSpPr>
          <p:cNvPr id="5" name="Footer Placeholder 4"/>
          <p:cNvSpPr>
            <a:spLocks noGrp="1"/>
          </p:cNvSpPr>
          <p:nvPr>
            <p:ph type="ftr" sz="quarter" idx="3"/>
          </p:nvPr>
        </p:nvSpPr>
        <p:spPr>
          <a:xfrm>
            <a:off x="3124200" y="6492875"/>
            <a:ext cx="2895600" cy="365125"/>
          </a:xfrm>
          <a:prstGeom prst="rect">
            <a:avLst/>
          </a:prstGeom>
        </p:spPr>
        <p:txBody>
          <a:bodyPr vert="horz" lIns="91440" tIns="45720" rIns="91440" bIns="45720" rtlCol="0" anchor="ctr"/>
          <a:lstStyle>
            <a:lvl1pPr algn="ctr">
              <a:defRPr sz="1100">
                <a:solidFill>
                  <a:schemeClr val="tx1">
                    <a:tint val="75000"/>
                  </a:schemeClr>
                </a:solidFill>
                <a:latin typeface="Arial" pitchFamily="34" charset="0"/>
                <a:cs typeface="Arial" pitchFamily="34" charset="0"/>
              </a:defRPr>
            </a:lvl1pPr>
          </a:lstStyle>
          <a:p>
            <a:r>
              <a:rPr lang="en-US" dirty="0" smtClean="0"/>
              <a:t>Distribution A </a:t>
            </a:r>
          </a:p>
        </p:txBody>
      </p:sp>
      <p:sp>
        <p:nvSpPr>
          <p:cNvPr id="6" name="Slide Number Placeholder 5"/>
          <p:cNvSpPr>
            <a:spLocks noGrp="1"/>
          </p:cNvSpPr>
          <p:nvPr>
            <p:ph type="sldNum" sz="quarter" idx="4"/>
          </p:nvPr>
        </p:nvSpPr>
        <p:spPr>
          <a:xfrm>
            <a:off x="6553200" y="6492875"/>
            <a:ext cx="2133600" cy="365125"/>
          </a:xfrm>
          <a:prstGeom prst="rect">
            <a:avLst/>
          </a:prstGeom>
        </p:spPr>
        <p:txBody>
          <a:bodyPr vert="horz" lIns="91440" tIns="45720" rIns="91440" bIns="45720" rtlCol="0" anchor="ctr"/>
          <a:lstStyle>
            <a:lvl1pPr algn="r">
              <a:defRPr sz="1100">
                <a:solidFill>
                  <a:schemeClr val="tx1">
                    <a:tint val="75000"/>
                  </a:schemeClr>
                </a:solidFill>
                <a:latin typeface="Arial" pitchFamily="34" charset="0"/>
                <a:cs typeface="Arial" pitchFamily="34" charset="0"/>
              </a:defRPr>
            </a:lvl1pPr>
          </a:lstStyle>
          <a:p>
            <a:fld id="{E7A8F5A6-DFA5-4A7B-B0B2-889F18A8918A}" type="slidenum">
              <a:rPr lang="en-US" smtClean="0"/>
              <a:pPr/>
              <a:t>‹#›</a:t>
            </a:fld>
            <a:endParaRPr lang="en-US"/>
          </a:p>
        </p:txBody>
      </p:sp>
      <p:grpSp>
        <p:nvGrpSpPr>
          <p:cNvPr id="9" name="Group 8"/>
          <p:cNvGrpSpPr/>
          <p:nvPr userDrawn="1"/>
        </p:nvGrpSpPr>
        <p:grpSpPr>
          <a:xfrm>
            <a:off x="0" y="-1"/>
            <a:ext cx="9144000" cy="822961"/>
            <a:chOff x="0" y="-76201"/>
            <a:chExt cx="9236364" cy="711201"/>
          </a:xfrm>
        </p:grpSpPr>
        <p:sp>
          <p:nvSpPr>
            <p:cNvPr id="10" name="Rectangle 6"/>
            <p:cNvSpPr>
              <a:spLocks noChangeArrowheads="1"/>
            </p:cNvSpPr>
            <p:nvPr userDrawn="1"/>
          </p:nvSpPr>
          <p:spPr bwMode="auto">
            <a:xfrm>
              <a:off x="0" y="-76201"/>
              <a:ext cx="9236364" cy="711200"/>
            </a:xfrm>
            <a:prstGeom prst="rect">
              <a:avLst/>
            </a:prstGeom>
            <a:solidFill>
              <a:srgbClr val="DCDCE8"/>
            </a:solidFill>
            <a:ln w="9525">
              <a:noFill/>
              <a:miter lim="800000"/>
              <a:headEnd/>
              <a:tailEnd/>
            </a:ln>
            <a:effectLst/>
          </p:spPr>
          <p:txBody>
            <a:bodyPr wrap="none" anchor="ctr"/>
            <a:lstStyle/>
            <a:p>
              <a:pPr>
                <a:defRPr/>
              </a:pPr>
              <a:endParaRPr lang="en-US" dirty="0">
                <a:latin typeface="Arial" charset="0"/>
              </a:endParaRPr>
            </a:p>
          </p:txBody>
        </p:sp>
        <p:sp>
          <p:nvSpPr>
            <p:cNvPr id="11" name="Rectangle 12"/>
            <p:cNvSpPr>
              <a:spLocks noChangeArrowheads="1"/>
            </p:cNvSpPr>
            <p:nvPr userDrawn="1"/>
          </p:nvSpPr>
          <p:spPr bwMode="auto">
            <a:xfrm>
              <a:off x="0" y="558800"/>
              <a:ext cx="9140825" cy="76200"/>
            </a:xfrm>
            <a:prstGeom prst="rect">
              <a:avLst/>
            </a:prstGeom>
            <a:gradFill rotWithShape="1">
              <a:gsLst>
                <a:gs pos="0">
                  <a:srgbClr val="000066"/>
                </a:gs>
                <a:gs pos="100000">
                  <a:srgbClr val="E6E6E8"/>
                </a:gs>
              </a:gsLst>
              <a:lin ang="0" scaled="1"/>
            </a:gradFill>
            <a:ln w="9525">
              <a:noFill/>
              <a:miter lim="800000"/>
              <a:headEnd/>
              <a:tailEnd/>
            </a:ln>
          </p:spPr>
          <p:txBody>
            <a:bodyPr wrap="none" anchor="ctr"/>
            <a:lstStyle/>
            <a:p>
              <a:pPr algn="r">
                <a:defRPr/>
              </a:pPr>
              <a:endParaRPr lang="en-US" sz="1400" dirty="0">
                <a:solidFill>
                  <a:prstClr val="black"/>
                </a:solidFill>
                <a:latin typeface="Arial" charset="0"/>
              </a:endParaRPr>
            </a:p>
          </p:txBody>
        </p:sp>
        <p:pic>
          <p:nvPicPr>
            <p:cNvPr id="12" name="Picture 13" descr="arl corner logo 600dpi navy transp"/>
            <p:cNvPicPr>
              <a:picLocks noChangeAspect="1" noChangeArrowheads="1"/>
            </p:cNvPicPr>
            <p:nvPr userDrawn="1"/>
          </p:nvPicPr>
          <p:blipFill>
            <a:blip r:embed="rId11" cstate="print"/>
            <a:srcRect/>
            <a:stretch>
              <a:fillRect/>
            </a:stretch>
          </p:blipFill>
          <p:spPr bwMode="auto">
            <a:xfrm>
              <a:off x="76200" y="53975"/>
              <a:ext cx="1524000" cy="479425"/>
            </a:xfrm>
            <a:prstGeom prst="rect">
              <a:avLst/>
            </a:prstGeom>
            <a:noFill/>
            <a:ln w="9525">
              <a:noFill/>
              <a:miter lim="800000"/>
              <a:headEnd/>
              <a:tailEnd/>
            </a:ln>
          </p:spPr>
        </p:pic>
      </p:grpSp>
      <p:sp>
        <p:nvSpPr>
          <p:cNvPr id="14" name="Rectangle 12"/>
          <p:cNvSpPr>
            <a:spLocks noChangeArrowheads="1"/>
          </p:cNvSpPr>
          <p:nvPr userDrawn="1"/>
        </p:nvSpPr>
        <p:spPr bwMode="auto">
          <a:xfrm flipH="1">
            <a:off x="0" y="6477000"/>
            <a:ext cx="9140825" cy="76200"/>
          </a:xfrm>
          <a:prstGeom prst="rect">
            <a:avLst/>
          </a:prstGeom>
          <a:gradFill rotWithShape="1">
            <a:gsLst>
              <a:gs pos="0">
                <a:srgbClr val="000066"/>
              </a:gs>
              <a:gs pos="100000">
                <a:srgbClr val="E6E6E8"/>
              </a:gs>
            </a:gsLst>
            <a:lin ang="0" scaled="1"/>
          </a:gradFill>
          <a:ln w="9525">
            <a:noFill/>
            <a:miter lim="800000"/>
            <a:headEnd/>
            <a:tailEnd/>
          </a:ln>
        </p:spPr>
        <p:txBody>
          <a:bodyPr wrap="none" anchor="ctr"/>
          <a:lstStyle/>
          <a:p>
            <a:pPr algn="r">
              <a:defRPr/>
            </a:pPr>
            <a:endParaRPr lang="en-US" sz="1400" dirty="0">
              <a:solidFill>
                <a:prstClr val="black"/>
              </a:solidFill>
              <a:latin typeface="Arial"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6" r:id="rId5"/>
    <p:sldLayoutId id="2147483657" r:id="rId6"/>
    <p:sldLayoutId id="2147483658" r:id="rId7"/>
    <p:sldLayoutId id="2147483659" r:id="rId8"/>
    <p:sldLayoutId id="2147483660" r:id="rId9"/>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Autonomous Mission Management </a:t>
            </a:r>
            <a:r>
              <a:rPr lang="en-US" dirty="0"/>
              <a:t>of </a:t>
            </a:r>
            <a:r>
              <a:rPr lang="en-US" dirty="0" smtClean="0"/>
              <a:t>Unmanned Vehicles using Soar</a:t>
            </a:r>
            <a:endParaRPr lang="en-US" dirty="0"/>
          </a:p>
        </p:txBody>
      </p:sp>
      <p:sp>
        <p:nvSpPr>
          <p:cNvPr id="3" name="Subtitle 2"/>
          <p:cNvSpPr>
            <a:spLocks noGrp="1"/>
          </p:cNvSpPr>
          <p:nvPr>
            <p:ph type="subTitle" idx="1"/>
          </p:nvPr>
        </p:nvSpPr>
        <p:spPr>
          <a:xfrm>
            <a:off x="838200" y="3886200"/>
            <a:ext cx="7467600" cy="2057400"/>
          </a:xfrm>
        </p:spPr>
        <p:txBody>
          <a:bodyPr>
            <a:normAutofit/>
          </a:bodyPr>
          <a:lstStyle/>
          <a:p>
            <a:pPr algn="l"/>
            <a:r>
              <a:rPr lang="en-US" b="1" dirty="0" smtClean="0"/>
              <a:t>Scott Hanford</a:t>
            </a:r>
          </a:p>
          <a:p>
            <a:pPr algn="l"/>
            <a:r>
              <a:rPr lang="en-US" dirty="0"/>
              <a:t>Penn State Applied Research </a:t>
            </a:r>
            <a:r>
              <a:rPr lang="en-US" dirty="0" smtClean="0"/>
              <a:t>Lab</a:t>
            </a:r>
          </a:p>
        </p:txBody>
      </p:sp>
      <p:sp>
        <p:nvSpPr>
          <p:cNvPr id="4" name="TextBox 3"/>
          <p:cNvSpPr txBox="1"/>
          <p:nvPr/>
        </p:nvSpPr>
        <p:spPr>
          <a:xfrm>
            <a:off x="2416792" y="6109648"/>
            <a:ext cx="4343400" cy="738664"/>
          </a:xfrm>
          <a:prstGeom prst="rect">
            <a:avLst/>
          </a:prstGeom>
          <a:noFill/>
        </p:spPr>
        <p:txBody>
          <a:bodyPr wrap="square" rtlCol="0">
            <a:spAutoFit/>
          </a:bodyPr>
          <a:lstStyle/>
          <a:p>
            <a:pPr algn="ctr"/>
            <a:r>
              <a:rPr lang="en-US" sz="1400" dirty="0" smtClean="0"/>
              <a:t>Distribution A</a:t>
            </a:r>
            <a:br>
              <a:rPr lang="en-US" sz="1400" dirty="0" smtClean="0"/>
            </a:br>
            <a:endParaRPr lang="en-US" sz="1400" dirty="0" smtClean="0"/>
          </a:p>
          <a:p>
            <a:pPr algn="ctr"/>
            <a:r>
              <a:rPr lang="en-US" sz="1400" dirty="0" smtClean="0"/>
              <a:t>Approved </a:t>
            </a:r>
            <a:r>
              <a:rPr lang="en-US" sz="1400" dirty="0"/>
              <a:t>for Public Release; distribution is unlimited</a:t>
            </a:r>
          </a:p>
        </p:txBody>
      </p:sp>
    </p:spTree>
    <p:extLst>
      <p:ext uri="{BB962C8B-B14F-4D97-AF65-F5344CB8AC3E}">
        <p14:creationId xmlns:p14="http://schemas.microsoft.com/office/powerpoint/2010/main" val="5686860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Explanation of alternatives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Soar mission manager will ideally have more than one tactically appropriate strategy to consider when a decision is necessary</a:t>
            </a:r>
          </a:p>
          <a:p>
            <a:r>
              <a:rPr lang="en-US" dirty="0" smtClean="0"/>
              <a:t>Want to explain rationale for choosing one strategy over another</a:t>
            </a:r>
          </a:p>
          <a:p>
            <a:pPr lvl="1"/>
            <a:r>
              <a:rPr lang="en-US" dirty="0" smtClean="0"/>
              <a:t>Encode each </a:t>
            </a:r>
            <a:r>
              <a:rPr lang="en-US" dirty="0"/>
              <a:t>possible strategy </a:t>
            </a:r>
            <a:r>
              <a:rPr lang="en-US" dirty="0" smtClean="0"/>
              <a:t>as </a:t>
            </a:r>
            <a:r>
              <a:rPr lang="en-US" dirty="0"/>
              <a:t>a Soar operator</a:t>
            </a:r>
          </a:p>
          <a:p>
            <a:pPr lvl="1"/>
            <a:r>
              <a:rPr lang="en-US" dirty="0" smtClean="0"/>
              <a:t>Propose each strategy whenever it is tactically appropriate</a:t>
            </a:r>
          </a:p>
          <a:p>
            <a:pPr lvl="1"/>
            <a:r>
              <a:rPr lang="en-US" dirty="0" smtClean="0"/>
              <a:t>Use operator preference rules to select between multiple tactically appropriate operators based on context</a:t>
            </a:r>
          </a:p>
          <a:p>
            <a:pPr lvl="1"/>
            <a:r>
              <a:rPr lang="en-US" dirty="0" smtClean="0"/>
              <a:t>In RHS of operator comparison rule, add information to preferred operator about the operator it is preferred over</a:t>
            </a:r>
          </a:p>
          <a:p>
            <a:endParaRPr lang="en-US" dirty="0"/>
          </a:p>
        </p:txBody>
      </p:sp>
      <p:sp>
        <p:nvSpPr>
          <p:cNvPr id="4" name="Date Placeholder 3"/>
          <p:cNvSpPr>
            <a:spLocks noGrp="1"/>
          </p:cNvSpPr>
          <p:nvPr>
            <p:ph type="dt" sz="half" idx="10"/>
          </p:nvPr>
        </p:nvSpPr>
        <p:spPr/>
        <p:txBody>
          <a:bodyPr/>
          <a:lstStyle/>
          <a:p>
            <a:r>
              <a:rPr lang="en-US" smtClean="0"/>
              <a:t>6/5/2015</a:t>
            </a:r>
            <a:endParaRPr lang="en-US"/>
          </a:p>
        </p:txBody>
      </p:sp>
      <p:sp>
        <p:nvSpPr>
          <p:cNvPr id="5" name="Footer Placeholder 4"/>
          <p:cNvSpPr>
            <a:spLocks noGrp="1"/>
          </p:cNvSpPr>
          <p:nvPr>
            <p:ph type="ftr" sz="quarter" idx="11"/>
          </p:nvPr>
        </p:nvSpPr>
        <p:spPr/>
        <p:txBody>
          <a:bodyPr/>
          <a:lstStyle/>
          <a:p>
            <a:r>
              <a:rPr lang="en-US" smtClean="0"/>
              <a:t>Distribution A </a:t>
            </a:r>
            <a:endParaRPr lang="en-US"/>
          </a:p>
        </p:txBody>
      </p:sp>
      <p:sp>
        <p:nvSpPr>
          <p:cNvPr id="6" name="Slide Number Placeholder 5"/>
          <p:cNvSpPr>
            <a:spLocks noGrp="1"/>
          </p:cNvSpPr>
          <p:nvPr>
            <p:ph type="sldNum" sz="quarter" idx="12"/>
          </p:nvPr>
        </p:nvSpPr>
        <p:spPr/>
        <p:txBody>
          <a:bodyPr/>
          <a:lstStyle/>
          <a:p>
            <a:fld id="{E7A8F5A6-DFA5-4A7B-B0B2-889F18A8918A}" type="slidenum">
              <a:rPr lang="en-US" smtClean="0"/>
              <a:pPr/>
              <a:t>10</a:t>
            </a:fld>
            <a:endParaRPr lang="en-US"/>
          </a:p>
        </p:txBody>
      </p:sp>
    </p:spTree>
    <p:extLst>
      <p:ext uri="{BB962C8B-B14F-4D97-AF65-F5344CB8AC3E}">
        <p14:creationId xmlns:p14="http://schemas.microsoft.com/office/powerpoint/2010/main" val="2215776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Alternative strategy explanation </a:t>
            </a:r>
            <a:endParaRPr lang="en-US" dirty="0"/>
          </a:p>
        </p:txBody>
      </p:sp>
      <p:sp>
        <p:nvSpPr>
          <p:cNvPr id="4" name="Date Placeholder 3"/>
          <p:cNvSpPr>
            <a:spLocks noGrp="1"/>
          </p:cNvSpPr>
          <p:nvPr>
            <p:ph type="dt" sz="half" idx="10"/>
          </p:nvPr>
        </p:nvSpPr>
        <p:spPr/>
        <p:txBody>
          <a:bodyPr/>
          <a:lstStyle/>
          <a:p>
            <a:r>
              <a:rPr lang="en-US" smtClean="0"/>
              <a:t>6/5/2015</a:t>
            </a:r>
            <a:endParaRPr lang="en-US"/>
          </a:p>
        </p:txBody>
      </p:sp>
      <p:sp>
        <p:nvSpPr>
          <p:cNvPr id="5" name="Footer Placeholder 4"/>
          <p:cNvSpPr>
            <a:spLocks noGrp="1"/>
          </p:cNvSpPr>
          <p:nvPr>
            <p:ph type="ftr" sz="quarter" idx="11"/>
          </p:nvPr>
        </p:nvSpPr>
        <p:spPr/>
        <p:txBody>
          <a:bodyPr/>
          <a:lstStyle/>
          <a:p>
            <a:r>
              <a:rPr lang="en-US" smtClean="0"/>
              <a:t>Distribution A </a:t>
            </a:r>
            <a:endParaRPr lang="en-US"/>
          </a:p>
        </p:txBody>
      </p:sp>
      <p:sp>
        <p:nvSpPr>
          <p:cNvPr id="6" name="Slide Number Placeholder 5"/>
          <p:cNvSpPr>
            <a:spLocks noGrp="1"/>
          </p:cNvSpPr>
          <p:nvPr>
            <p:ph type="sldNum" sz="quarter" idx="12"/>
          </p:nvPr>
        </p:nvSpPr>
        <p:spPr/>
        <p:txBody>
          <a:bodyPr/>
          <a:lstStyle/>
          <a:p>
            <a:fld id="{E7A8F5A6-DFA5-4A7B-B0B2-889F18A8918A}" type="slidenum">
              <a:rPr lang="en-US" smtClean="0"/>
              <a:pPr/>
              <a:t>11</a:t>
            </a:fld>
            <a:endParaRPr lang="en-US"/>
          </a:p>
        </p:txBody>
      </p:sp>
      <p:sp>
        <p:nvSpPr>
          <p:cNvPr id="7" name="Content Placeholder 2"/>
          <p:cNvSpPr>
            <a:spLocks noGrp="1"/>
          </p:cNvSpPr>
          <p:nvPr>
            <p:ph idx="1"/>
          </p:nvPr>
        </p:nvSpPr>
        <p:spPr>
          <a:xfrm>
            <a:off x="151441" y="1295400"/>
            <a:ext cx="4679639" cy="5198913"/>
          </a:xfrm>
        </p:spPr>
        <p:txBody>
          <a:bodyPr>
            <a:normAutofit fontScale="70000" lnSpcReduction="20000"/>
          </a:bodyPr>
          <a:lstStyle/>
          <a:p>
            <a:pPr marL="0" indent="0">
              <a:buNone/>
            </a:pPr>
            <a:r>
              <a:rPr lang="en-US" sz="3800" b="1" dirty="0" smtClean="0"/>
              <a:t>Agent output:</a:t>
            </a:r>
          </a:p>
          <a:p>
            <a:pPr marL="0" indent="0">
              <a:buNone/>
            </a:pPr>
            <a:r>
              <a:rPr lang="en-US" dirty="0" smtClean="0"/>
              <a:t>&lt;</a:t>
            </a:r>
            <a:r>
              <a:rPr lang="en-US" dirty="0"/>
              <a:t>115.7&gt; Agent has detected that currents are affecting mission progress</a:t>
            </a:r>
            <a:r>
              <a:rPr lang="en-US" dirty="0" smtClean="0"/>
              <a:t>.</a:t>
            </a:r>
            <a:endParaRPr lang="en-US" dirty="0"/>
          </a:p>
          <a:p>
            <a:pPr marL="0" indent="0">
              <a:buNone/>
            </a:pPr>
            <a:r>
              <a:rPr lang="en-US" dirty="0"/>
              <a:t>&lt;115.7&gt; Vehicle recorded as being in the volume layer of current when detection that currents are affecting mission progress first occurred</a:t>
            </a:r>
            <a:r>
              <a:rPr lang="en-US" dirty="0" smtClean="0"/>
              <a:t>.</a:t>
            </a:r>
            <a:endParaRPr lang="en-US" dirty="0"/>
          </a:p>
          <a:p>
            <a:pPr marL="0" indent="0">
              <a:buNone/>
            </a:pPr>
            <a:r>
              <a:rPr lang="en-US" dirty="0"/>
              <a:t>&lt;115.7&gt; Change depth to 15. meters to attempt to  search for more favorable current in surface current layer</a:t>
            </a:r>
            <a:r>
              <a:rPr lang="en-US" dirty="0" smtClean="0"/>
              <a:t>.</a:t>
            </a:r>
            <a:endParaRPr lang="en-US" dirty="0"/>
          </a:p>
          <a:p>
            <a:pPr marL="0" indent="0">
              <a:buNone/>
            </a:pPr>
            <a:r>
              <a:rPr lang="en-US" b="1" dirty="0"/>
              <a:t>&lt;115.7&gt; Also considered changing altitude to 5. meters to search for more favorable current in bottom, but distance to move in water column to reach bottom (263.6 m) was greater than distance to move to surface layer (85.3 m).</a:t>
            </a:r>
          </a:p>
          <a:p>
            <a:endParaRPr lang="en-US" dirty="0"/>
          </a:p>
        </p:txBody>
      </p:sp>
      <p:grpSp>
        <p:nvGrpSpPr>
          <p:cNvPr id="24" name="Group 23"/>
          <p:cNvGrpSpPr/>
          <p:nvPr/>
        </p:nvGrpSpPr>
        <p:grpSpPr>
          <a:xfrm>
            <a:off x="4845841" y="1331650"/>
            <a:ext cx="3850640" cy="2352992"/>
            <a:chOff x="5105400" y="2142808"/>
            <a:chExt cx="3850640" cy="2352992"/>
          </a:xfrm>
        </p:grpSpPr>
        <p:sp>
          <p:nvSpPr>
            <p:cNvPr id="9" name="Rectangle 8"/>
            <p:cNvSpPr/>
            <p:nvPr/>
          </p:nvSpPr>
          <p:spPr>
            <a:xfrm>
              <a:off x="5105400" y="3997960"/>
              <a:ext cx="3169920" cy="49784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105400" y="2727960"/>
              <a:ext cx="3169920" cy="12700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105400" y="2142808"/>
              <a:ext cx="3169920" cy="58213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105400" y="4003040"/>
              <a:ext cx="924560" cy="365760"/>
            </a:xfrm>
            <a:prstGeom prst="rect">
              <a:avLst/>
            </a:prstGeom>
            <a:noFill/>
          </p:spPr>
          <p:txBody>
            <a:bodyPr wrap="square" rtlCol="0">
              <a:spAutoFit/>
            </a:bodyPr>
            <a:lstStyle/>
            <a:p>
              <a:r>
                <a:rPr lang="en-US" dirty="0" smtClean="0"/>
                <a:t>Bottom</a:t>
              </a:r>
              <a:endParaRPr lang="en-US" dirty="0"/>
            </a:p>
          </p:txBody>
        </p:sp>
        <p:sp>
          <p:nvSpPr>
            <p:cNvPr id="13" name="TextBox 12"/>
            <p:cNvSpPr txBox="1"/>
            <p:nvPr/>
          </p:nvSpPr>
          <p:spPr>
            <a:xfrm>
              <a:off x="5105400" y="2730024"/>
              <a:ext cx="924560" cy="365760"/>
            </a:xfrm>
            <a:prstGeom prst="rect">
              <a:avLst/>
            </a:prstGeom>
            <a:noFill/>
          </p:spPr>
          <p:txBody>
            <a:bodyPr wrap="square" rtlCol="0">
              <a:spAutoFit/>
            </a:bodyPr>
            <a:lstStyle/>
            <a:p>
              <a:r>
                <a:rPr lang="en-US" dirty="0" smtClean="0"/>
                <a:t>Volume</a:t>
              </a:r>
              <a:endParaRPr lang="en-US" dirty="0"/>
            </a:p>
          </p:txBody>
        </p:sp>
        <p:sp>
          <p:nvSpPr>
            <p:cNvPr id="14" name="TextBox 13"/>
            <p:cNvSpPr txBox="1"/>
            <p:nvPr/>
          </p:nvSpPr>
          <p:spPr>
            <a:xfrm>
              <a:off x="5115560" y="2149952"/>
              <a:ext cx="924560" cy="365760"/>
            </a:xfrm>
            <a:prstGeom prst="rect">
              <a:avLst/>
            </a:prstGeom>
            <a:noFill/>
          </p:spPr>
          <p:txBody>
            <a:bodyPr wrap="square" rtlCol="0">
              <a:spAutoFit/>
            </a:bodyPr>
            <a:lstStyle/>
            <a:p>
              <a:r>
                <a:rPr lang="en-US" dirty="0" smtClean="0"/>
                <a:t>Surface</a:t>
              </a:r>
              <a:endParaRPr lang="en-US" dirty="0"/>
            </a:p>
          </p:txBody>
        </p:sp>
        <p:sp>
          <p:nvSpPr>
            <p:cNvPr id="15" name="Freeform 14"/>
            <p:cNvSpPr/>
            <p:nvPr/>
          </p:nvSpPr>
          <p:spPr>
            <a:xfrm>
              <a:off x="6394718" y="2950602"/>
              <a:ext cx="437882" cy="204956"/>
            </a:xfrm>
            <a:custGeom>
              <a:avLst/>
              <a:gdLst>
                <a:gd name="connsiteX0" fmla="*/ 0 w 437882"/>
                <a:gd name="connsiteY0" fmla="*/ 0 h 204956"/>
                <a:gd name="connsiteX1" fmla="*/ 107229 w 437882"/>
                <a:gd name="connsiteY1" fmla="*/ 60087 h 204956"/>
                <a:gd name="connsiteX2" fmla="*/ 136093 w 437882"/>
                <a:gd name="connsiteY2" fmla="*/ 37943 h 204956"/>
                <a:gd name="connsiteX3" fmla="*/ 261098 w 437882"/>
                <a:gd name="connsiteY3" fmla="*/ 11161 h 204956"/>
                <a:gd name="connsiteX4" fmla="*/ 437882 w 437882"/>
                <a:gd name="connsiteY4" fmla="*/ 102601 h 204956"/>
                <a:gd name="connsiteX5" fmla="*/ 261098 w 437882"/>
                <a:gd name="connsiteY5" fmla="*/ 194041 h 204956"/>
                <a:gd name="connsiteX6" fmla="*/ 136093 w 437882"/>
                <a:gd name="connsiteY6" fmla="*/ 167259 h 204956"/>
                <a:gd name="connsiteX7" fmla="*/ 107044 w 437882"/>
                <a:gd name="connsiteY7" fmla="*/ 144974 h 204956"/>
                <a:gd name="connsiteX8" fmla="*/ 0 w 437882"/>
                <a:gd name="connsiteY8" fmla="*/ 204956 h 204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7882" h="204956">
                  <a:moveTo>
                    <a:pt x="0" y="0"/>
                  </a:moveTo>
                  <a:lnTo>
                    <a:pt x="107229" y="60087"/>
                  </a:lnTo>
                  <a:lnTo>
                    <a:pt x="136093" y="37943"/>
                  </a:lnTo>
                  <a:cubicBezTo>
                    <a:pt x="168085" y="21396"/>
                    <a:pt x="212281" y="11161"/>
                    <a:pt x="261098" y="11161"/>
                  </a:cubicBezTo>
                  <a:cubicBezTo>
                    <a:pt x="358733" y="11161"/>
                    <a:pt x="437882" y="52100"/>
                    <a:pt x="437882" y="102601"/>
                  </a:cubicBezTo>
                  <a:cubicBezTo>
                    <a:pt x="437882" y="153102"/>
                    <a:pt x="358733" y="194041"/>
                    <a:pt x="261098" y="194041"/>
                  </a:cubicBezTo>
                  <a:cubicBezTo>
                    <a:pt x="212281" y="194041"/>
                    <a:pt x="168085" y="183807"/>
                    <a:pt x="136093" y="167259"/>
                  </a:cubicBezTo>
                  <a:lnTo>
                    <a:pt x="107044" y="144974"/>
                  </a:lnTo>
                  <a:lnTo>
                    <a:pt x="0" y="204956"/>
                  </a:lnTo>
                  <a:close/>
                </a:path>
              </a:pathLst>
            </a:cu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p:nvCxnSpPr>
          <p:spPr>
            <a:xfrm flipV="1">
              <a:off x="6968758" y="2515712"/>
              <a:ext cx="442962" cy="43489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968758" y="3130349"/>
              <a:ext cx="646162" cy="115054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376920" y="2749392"/>
              <a:ext cx="579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8356600" y="4029552"/>
              <a:ext cx="579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8376920" y="3066416"/>
              <a:ext cx="5791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8681720" y="3066416"/>
              <a:ext cx="0" cy="963136"/>
            </a:xfrm>
            <a:prstGeom prst="straightConnector1">
              <a:avLst/>
            </a:prstGeom>
            <a:ln w="254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8681720" y="2749392"/>
              <a:ext cx="0" cy="317024"/>
            </a:xfrm>
            <a:prstGeom prst="straightConnector1">
              <a:avLst/>
            </a:prstGeom>
            <a:ln w="25400">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5330480" y="4081778"/>
            <a:ext cx="3200400" cy="1754326"/>
          </a:xfrm>
          <a:prstGeom prst="rect">
            <a:avLst/>
          </a:prstGeom>
          <a:noFill/>
        </p:spPr>
        <p:txBody>
          <a:bodyPr wrap="square" rtlCol="0">
            <a:spAutoFit/>
          </a:bodyPr>
          <a:lstStyle/>
          <a:p>
            <a:r>
              <a:rPr lang="en-US" dirty="0" smtClean="0"/>
              <a:t>3 layers of current: surface, volume, bottom</a:t>
            </a:r>
          </a:p>
          <a:p>
            <a:endParaRPr lang="en-US" dirty="0" smtClean="0"/>
          </a:p>
          <a:p>
            <a:r>
              <a:rPr lang="en-US" dirty="0" smtClean="0"/>
              <a:t>Consider attempting to transit in different layer </a:t>
            </a:r>
            <a:r>
              <a:rPr lang="en-US" dirty="0" smtClean="0">
                <a:sym typeface="Wingdings" panose="05000000000000000000" pitchFamily="2" charset="2"/>
              </a:rPr>
              <a:t> prefer closer layer</a:t>
            </a:r>
            <a:endParaRPr lang="en-US" dirty="0"/>
          </a:p>
        </p:txBody>
      </p:sp>
    </p:spTree>
    <p:extLst>
      <p:ext uri="{BB962C8B-B14F-4D97-AF65-F5344CB8AC3E}">
        <p14:creationId xmlns:p14="http://schemas.microsoft.com/office/powerpoint/2010/main" val="8189296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Summary</a:t>
            </a:r>
            <a:endParaRPr lang="en-US" dirty="0"/>
          </a:p>
        </p:txBody>
      </p:sp>
      <p:sp>
        <p:nvSpPr>
          <p:cNvPr id="3" name="Content Placeholder 2"/>
          <p:cNvSpPr>
            <a:spLocks noGrp="1"/>
          </p:cNvSpPr>
          <p:nvPr>
            <p:ph idx="1"/>
          </p:nvPr>
        </p:nvSpPr>
        <p:spPr>
          <a:xfrm>
            <a:off x="457200" y="1600201"/>
            <a:ext cx="8229600" cy="3810000"/>
          </a:xfrm>
        </p:spPr>
        <p:txBody>
          <a:bodyPr>
            <a:normAutofit fontScale="92500"/>
          </a:bodyPr>
          <a:lstStyle/>
          <a:p>
            <a:r>
              <a:rPr lang="en-US" dirty="0" smtClean="0"/>
              <a:t>Nuggets</a:t>
            </a:r>
          </a:p>
          <a:p>
            <a:pPr lvl="1">
              <a:buFont typeface="Arial" panose="020B0604020202020204" pitchFamily="34" charset="0"/>
              <a:buChar char="•"/>
            </a:pPr>
            <a:r>
              <a:rPr lang="en-US" dirty="0" smtClean="0"/>
              <a:t>Have used Soar to increase robustness of </a:t>
            </a:r>
            <a:r>
              <a:rPr lang="en-US" dirty="0" smtClean="0"/>
              <a:t>representative UUV </a:t>
            </a:r>
            <a:r>
              <a:rPr lang="en-US" dirty="0" smtClean="0"/>
              <a:t>autonomy </a:t>
            </a:r>
            <a:r>
              <a:rPr lang="en-US" dirty="0" smtClean="0"/>
              <a:t>by adapting behaviors</a:t>
            </a:r>
            <a:endParaRPr lang="en-US" dirty="0" smtClean="0">
              <a:latin typeface="Calibri" pitchFamily="34" charset="0"/>
            </a:endParaRPr>
          </a:p>
          <a:p>
            <a:pPr lvl="1">
              <a:buFont typeface="Arial" panose="020B0604020202020204" pitchFamily="34" charset="0"/>
              <a:buChar char="•"/>
            </a:pPr>
            <a:r>
              <a:rPr lang="en-US" dirty="0" smtClean="0">
                <a:latin typeface="Calibri" pitchFamily="34" charset="0"/>
              </a:rPr>
              <a:t>Explanation of decisions useful to understand how agent has applied </a:t>
            </a:r>
            <a:r>
              <a:rPr lang="en-US" dirty="0">
                <a:latin typeface="Calibri" pitchFamily="34" charset="0"/>
              </a:rPr>
              <a:t>domain specific knowledge </a:t>
            </a:r>
            <a:endParaRPr lang="en-US" dirty="0" smtClean="0">
              <a:latin typeface="Calibri" pitchFamily="34" charset="0"/>
            </a:endParaRPr>
          </a:p>
          <a:p>
            <a:pPr>
              <a:spcBef>
                <a:spcPct val="20000"/>
              </a:spcBef>
              <a:buFont typeface="Arial" charset="0"/>
              <a:buChar char="•"/>
            </a:pPr>
            <a:r>
              <a:rPr lang="en-US" dirty="0" smtClean="0">
                <a:latin typeface="Calibri" pitchFamily="34" charset="0"/>
              </a:rPr>
              <a:t>Coal</a:t>
            </a:r>
          </a:p>
          <a:p>
            <a:pPr lvl="1">
              <a:spcBef>
                <a:spcPct val="20000"/>
              </a:spcBef>
              <a:buFont typeface="Arial" charset="0"/>
              <a:buChar char="•"/>
            </a:pPr>
            <a:r>
              <a:rPr lang="en-US" dirty="0" smtClean="0">
                <a:latin typeface="Calibri" pitchFamily="34" charset="0"/>
              </a:rPr>
              <a:t>Access to complexity of context to fully demonstrate usefulness of Soar’s capabilities can be challenging</a:t>
            </a:r>
          </a:p>
        </p:txBody>
      </p:sp>
      <p:sp>
        <p:nvSpPr>
          <p:cNvPr id="4" name="Date Placeholder 3"/>
          <p:cNvSpPr>
            <a:spLocks noGrp="1"/>
          </p:cNvSpPr>
          <p:nvPr>
            <p:ph type="dt" sz="half" idx="10"/>
          </p:nvPr>
        </p:nvSpPr>
        <p:spPr/>
        <p:txBody>
          <a:bodyPr/>
          <a:lstStyle/>
          <a:p>
            <a:r>
              <a:rPr lang="en-US" smtClean="0"/>
              <a:t>6/5/2015</a:t>
            </a:r>
            <a:endParaRPr lang="en-US"/>
          </a:p>
        </p:txBody>
      </p:sp>
      <p:sp>
        <p:nvSpPr>
          <p:cNvPr id="5" name="Footer Placeholder 4"/>
          <p:cNvSpPr>
            <a:spLocks noGrp="1"/>
          </p:cNvSpPr>
          <p:nvPr>
            <p:ph type="ftr" sz="quarter" idx="11"/>
          </p:nvPr>
        </p:nvSpPr>
        <p:spPr/>
        <p:txBody>
          <a:bodyPr/>
          <a:lstStyle/>
          <a:p>
            <a:r>
              <a:rPr lang="en-US" smtClean="0"/>
              <a:t>Distribution A </a:t>
            </a:r>
            <a:endParaRPr lang="en-US"/>
          </a:p>
        </p:txBody>
      </p:sp>
      <p:sp>
        <p:nvSpPr>
          <p:cNvPr id="6" name="Slide Number Placeholder 5"/>
          <p:cNvSpPr>
            <a:spLocks noGrp="1"/>
          </p:cNvSpPr>
          <p:nvPr>
            <p:ph type="sldNum" sz="quarter" idx="12"/>
          </p:nvPr>
        </p:nvSpPr>
        <p:spPr/>
        <p:txBody>
          <a:bodyPr/>
          <a:lstStyle/>
          <a:p>
            <a:fld id="{E7A8F5A6-DFA5-4A7B-B0B2-889F18A8918A}" type="slidenum">
              <a:rPr lang="en-US" smtClean="0"/>
              <a:pPr/>
              <a:t>12</a:t>
            </a:fld>
            <a:endParaRPr lang="en-US"/>
          </a:p>
        </p:txBody>
      </p:sp>
      <p:sp>
        <p:nvSpPr>
          <p:cNvPr id="7" name="TextBox 6"/>
          <p:cNvSpPr txBox="1"/>
          <p:nvPr/>
        </p:nvSpPr>
        <p:spPr>
          <a:xfrm>
            <a:off x="522514" y="5666601"/>
            <a:ext cx="7935686" cy="738664"/>
          </a:xfrm>
          <a:prstGeom prst="rect">
            <a:avLst/>
          </a:prstGeom>
          <a:noFill/>
        </p:spPr>
        <p:txBody>
          <a:bodyPr wrap="square" rtlCol="0">
            <a:spAutoFit/>
          </a:bodyPr>
          <a:lstStyle/>
          <a:p>
            <a:r>
              <a:rPr lang="en-US" sz="1400" dirty="0"/>
              <a:t>This material is based upon work supported </a:t>
            </a:r>
            <a:r>
              <a:rPr lang="en-US" sz="1400" dirty="0" smtClean="0"/>
              <a:t>by </a:t>
            </a:r>
            <a:r>
              <a:rPr lang="en-US" sz="1400" dirty="0"/>
              <a:t>the Office of Naval </a:t>
            </a:r>
            <a:r>
              <a:rPr lang="en-US" sz="1400" dirty="0" smtClean="0"/>
              <a:t>Research under </a:t>
            </a:r>
            <a:r>
              <a:rPr lang="en-US" sz="1400" dirty="0"/>
              <a:t>grant number N00014-10-G-0259/0031. Any opinions, findings, and conclusions or </a:t>
            </a:r>
            <a:r>
              <a:rPr lang="en-US" sz="1400" dirty="0" smtClean="0"/>
              <a:t>recommendations expressed are </a:t>
            </a:r>
            <a:r>
              <a:rPr lang="en-US" sz="1400" dirty="0"/>
              <a:t>those of the authors and do not </a:t>
            </a:r>
            <a:r>
              <a:rPr lang="en-US" sz="1400" dirty="0" smtClean="0"/>
              <a:t>necessarily </a:t>
            </a:r>
            <a:r>
              <a:rPr lang="en-US" sz="1400" dirty="0"/>
              <a:t>reflect the views of the sponsor.</a:t>
            </a:r>
          </a:p>
        </p:txBody>
      </p:sp>
    </p:spTree>
    <p:extLst>
      <p:ext uri="{BB962C8B-B14F-4D97-AF65-F5344CB8AC3E}">
        <p14:creationId xmlns:p14="http://schemas.microsoft.com/office/powerpoint/2010/main" val="11866668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MCM background</a:t>
            </a:r>
            <a:endParaRPr lang="en-US" dirty="0"/>
          </a:p>
        </p:txBody>
      </p:sp>
      <p:sp>
        <p:nvSpPr>
          <p:cNvPr id="3" name="Content Placeholder 2"/>
          <p:cNvSpPr>
            <a:spLocks noGrp="1"/>
          </p:cNvSpPr>
          <p:nvPr>
            <p:ph idx="1"/>
          </p:nvPr>
        </p:nvSpPr>
        <p:spPr>
          <a:xfrm>
            <a:off x="468630" y="3810000"/>
            <a:ext cx="7886700" cy="2514599"/>
          </a:xfrm>
        </p:spPr>
        <p:txBody>
          <a:bodyPr>
            <a:normAutofit fontScale="77500" lnSpcReduction="20000"/>
          </a:bodyPr>
          <a:lstStyle/>
          <a:p>
            <a:r>
              <a:rPr lang="en-US" dirty="0" smtClean="0"/>
              <a:t>UUVs used to automate parts of </a:t>
            </a:r>
            <a:r>
              <a:rPr lang="en-US" dirty="0"/>
              <a:t>Mine Countermeasures </a:t>
            </a:r>
            <a:r>
              <a:rPr lang="en-US" dirty="0" smtClean="0"/>
              <a:t>(MCM) mission</a:t>
            </a:r>
          </a:p>
          <a:p>
            <a:r>
              <a:rPr lang="en-US" dirty="0"/>
              <a:t>Interest in autonomously altering missions based on </a:t>
            </a:r>
            <a:r>
              <a:rPr lang="en-US" dirty="0" smtClean="0"/>
              <a:t>sensor data obtained during mission</a:t>
            </a:r>
          </a:p>
          <a:p>
            <a:r>
              <a:rPr lang="en-US" dirty="0" smtClean="0"/>
              <a:t>Goal </a:t>
            </a:r>
            <a:r>
              <a:rPr lang="en-US" dirty="0"/>
              <a:t>of our project: </a:t>
            </a:r>
            <a:r>
              <a:rPr lang="en-US" dirty="0" smtClean="0"/>
              <a:t>collaborate </a:t>
            </a:r>
            <a:r>
              <a:rPr lang="en-US" dirty="0"/>
              <a:t>with NSWC-PCD </a:t>
            </a:r>
            <a:r>
              <a:rPr lang="en-US" dirty="0" smtClean="0"/>
              <a:t>to </a:t>
            </a:r>
            <a:r>
              <a:rPr lang="en-US" dirty="0"/>
              <a:t>explore use of cognitive architecture for management of established autonomy </a:t>
            </a:r>
            <a:r>
              <a:rPr lang="en-US" dirty="0" smtClean="0"/>
              <a:t>capabilities</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066800"/>
            <a:ext cx="8164429"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Date Placeholder 4"/>
          <p:cNvSpPr>
            <a:spLocks noGrp="1"/>
          </p:cNvSpPr>
          <p:nvPr>
            <p:ph type="dt" sz="half" idx="10"/>
          </p:nvPr>
        </p:nvSpPr>
        <p:spPr/>
        <p:txBody>
          <a:bodyPr/>
          <a:lstStyle/>
          <a:p>
            <a:r>
              <a:rPr lang="en-US" smtClean="0"/>
              <a:t>6/5/2015</a:t>
            </a:r>
            <a:endParaRPr lang="en-US"/>
          </a:p>
        </p:txBody>
      </p:sp>
      <p:sp>
        <p:nvSpPr>
          <p:cNvPr id="6" name="Footer Placeholder 5"/>
          <p:cNvSpPr>
            <a:spLocks noGrp="1"/>
          </p:cNvSpPr>
          <p:nvPr>
            <p:ph type="ftr" sz="quarter" idx="11"/>
          </p:nvPr>
        </p:nvSpPr>
        <p:spPr/>
        <p:txBody>
          <a:bodyPr/>
          <a:lstStyle/>
          <a:p>
            <a:r>
              <a:rPr lang="en-US" smtClean="0"/>
              <a:t>Distribution A </a:t>
            </a:r>
            <a:endParaRPr lang="en-US"/>
          </a:p>
        </p:txBody>
      </p:sp>
      <p:sp>
        <p:nvSpPr>
          <p:cNvPr id="7" name="Slide Number Placeholder 6"/>
          <p:cNvSpPr>
            <a:spLocks noGrp="1"/>
          </p:cNvSpPr>
          <p:nvPr>
            <p:ph type="sldNum" sz="quarter" idx="12"/>
          </p:nvPr>
        </p:nvSpPr>
        <p:spPr/>
        <p:txBody>
          <a:bodyPr/>
          <a:lstStyle/>
          <a:p>
            <a:fld id="{E7A8F5A6-DFA5-4A7B-B0B2-889F18A8918A}" type="slidenum">
              <a:rPr lang="en-US" smtClean="0"/>
              <a:pPr/>
              <a:t>2</a:t>
            </a:fld>
            <a:endParaRPr lang="en-US"/>
          </a:p>
        </p:txBody>
      </p:sp>
    </p:spTree>
    <p:extLst>
      <p:ext uri="{BB962C8B-B14F-4D97-AF65-F5344CB8AC3E}">
        <p14:creationId xmlns:p14="http://schemas.microsoft.com/office/powerpoint/2010/main" val="12777731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a:xfrm>
            <a:off x="241837" y="3440431"/>
            <a:ext cx="2518582" cy="2385102"/>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p:txBody>
          <a:bodyPr>
            <a:normAutofit fontScale="90000"/>
          </a:bodyPr>
          <a:lstStyle/>
          <a:p>
            <a:r>
              <a:rPr lang="en-US" dirty="0"/>
              <a:t>Representative MCM </a:t>
            </a:r>
            <a:r>
              <a:rPr lang="en-US" dirty="0" smtClean="0"/>
              <a:t>autonomy</a:t>
            </a:r>
            <a:endParaRPr lang="en-US" dirty="0"/>
          </a:p>
        </p:txBody>
      </p:sp>
      <p:sp>
        <p:nvSpPr>
          <p:cNvPr id="3" name="Date Placeholder 2"/>
          <p:cNvSpPr>
            <a:spLocks noGrp="1"/>
          </p:cNvSpPr>
          <p:nvPr>
            <p:ph type="dt" sz="half" idx="10"/>
          </p:nvPr>
        </p:nvSpPr>
        <p:spPr/>
        <p:txBody>
          <a:bodyPr/>
          <a:lstStyle/>
          <a:p>
            <a:r>
              <a:rPr lang="en-US" smtClean="0"/>
              <a:t>6/5/2015</a:t>
            </a:r>
            <a:endParaRPr lang="en-US"/>
          </a:p>
        </p:txBody>
      </p:sp>
      <p:sp>
        <p:nvSpPr>
          <p:cNvPr id="4" name="Footer Placeholder 3"/>
          <p:cNvSpPr>
            <a:spLocks noGrp="1"/>
          </p:cNvSpPr>
          <p:nvPr>
            <p:ph type="ftr" sz="quarter" idx="11"/>
          </p:nvPr>
        </p:nvSpPr>
        <p:spPr/>
        <p:txBody>
          <a:bodyPr/>
          <a:lstStyle/>
          <a:p>
            <a:r>
              <a:rPr lang="en-US" smtClean="0"/>
              <a:t>Distribution A </a:t>
            </a:r>
            <a:endParaRPr lang="en-US"/>
          </a:p>
        </p:txBody>
      </p:sp>
      <p:sp>
        <p:nvSpPr>
          <p:cNvPr id="5" name="Slide Number Placeholder 4"/>
          <p:cNvSpPr>
            <a:spLocks noGrp="1"/>
          </p:cNvSpPr>
          <p:nvPr>
            <p:ph type="sldNum" sz="quarter" idx="12"/>
          </p:nvPr>
        </p:nvSpPr>
        <p:spPr/>
        <p:txBody>
          <a:bodyPr/>
          <a:lstStyle/>
          <a:p>
            <a:fld id="{94A441E3-94BE-4865-9E18-21F6EB65833F}" type="slidenum">
              <a:rPr lang="en-US" smtClean="0"/>
              <a:t>3</a:t>
            </a:fld>
            <a:endParaRPr lang="en-US"/>
          </a:p>
        </p:txBody>
      </p:sp>
      <p:sp>
        <p:nvSpPr>
          <p:cNvPr id="6" name="Rounded Rectangle 5"/>
          <p:cNvSpPr/>
          <p:nvPr/>
        </p:nvSpPr>
        <p:spPr>
          <a:xfrm>
            <a:off x="241837" y="3440431"/>
            <a:ext cx="2518582" cy="2385102"/>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7" name="Picture 6"/>
          <p:cNvPicPr>
            <a:picLocks noChangeAspect="1"/>
          </p:cNvPicPr>
          <p:nvPr/>
        </p:nvPicPr>
        <p:blipFill>
          <a:blip r:embed="rId2"/>
          <a:stretch>
            <a:fillRect/>
          </a:stretch>
        </p:blipFill>
        <p:spPr>
          <a:xfrm>
            <a:off x="5518908" y="4412663"/>
            <a:ext cx="2377646" cy="1412870"/>
          </a:xfrm>
          <a:prstGeom prst="rect">
            <a:avLst/>
          </a:prstGeom>
        </p:spPr>
      </p:pic>
      <p:sp>
        <p:nvSpPr>
          <p:cNvPr id="8" name="TextBox 7"/>
          <p:cNvSpPr txBox="1"/>
          <p:nvPr/>
        </p:nvSpPr>
        <p:spPr>
          <a:xfrm>
            <a:off x="650127" y="2061921"/>
            <a:ext cx="1274188" cy="830997"/>
          </a:xfrm>
          <a:prstGeom prst="rect">
            <a:avLst/>
          </a:prstGeom>
          <a:noFill/>
          <a:ln w="19050">
            <a:solidFill>
              <a:schemeClr val="tx1"/>
            </a:solidFill>
          </a:ln>
        </p:spPr>
        <p:txBody>
          <a:bodyPr wrap="square" rtlCol="0">
            <a:spAutoFit/>
          </a:bodyPr>
          <a:lstStyle/>
          <a:p>
            <a:pPr algn="ctr"/>
            <a:r>
              <a:rPr lang="en-US" sz="2400" dirty="0"/>
              <a:t>Task </a:t>
            </a:r>
            <a:r>
              <a:rPr lang="en-US" sz="2400" dirty="0" smtClean="0"/>
              <a:t>Spooler</a:t>
            </a:r>
            <a:endParaRPr lang="en-US" sz="2400" dirty="0"/>
          </a:p>
        </p:txBody>
      </p:sp>
      <p:sp>
        <p:nvSpPr>
          <p:cNvPr id="9" name="TextBox 8"/>
          <p:cNvSpPr txBox="1"/>
          <p:nvPr/>
        </p:nvSpPr>
        <p:spPr>
          <a:xfrm>
            <a:off x="3394798" y="1694215"/>
            <a:ext cx="1177202" cy="830997"/>
          </a:xfrm>
          <a:prstGeom prst="rect">
            <a:avLst/>
          </a:prstGeom>
          <a:noFill/>
          <a:ln w="19050">
            <a:solidFill>
              <a:schemeClr val="tx1"/>
            </a:solidFill>
          </a:ln>
        </p:spPr>
        <p:txBody>
          <a:bodyPr wrap="square" rtlCol="0">
            <a:spAutoFit/>
          </a:bodyPr>
          <a:lstStyle/>
          <a:p>
            <a:pPr algn="ctr"/>
            <a:r>
              <a:rPr lang="en-US" sz="2400" dirty="0"/>
              <a:t>Mission </a:t>
            </a:r>
            <a:r>
              <a:rPr lang="en-US" sz="2400" dirty="0" smtClean="0"/>
              <a:t>Script</a:t>
            </a:r>
            <a:endParaRPr lang="en-US" sz="2400" dirty="0"/>
          </a:p>
        </p:txBody>
      </p:sp>
      <p:sp>
        <p:nvSpPr>
          <p:cNvPr id="10" name="TextBox 9"/>
          <p:cNvSpPr txBox="1"/>
          <p:nvPr/>
        </p:nvSpPr>
        <p:spPr>
          <a:xfrm>
            <a:off x="3604329" y="4765155"/>
            <a:ext cx="1244073" cy="707886"/>
          </a:xfrm>
          <a:prstGeom prst="rect">
            <a:avLst/>
          </a:prstGeom>
          <a:noFill/>
          <a:ln w="19050">
            <a:solidFill>
              <a:schemeClr val="tx1"/>
            </a:solidFill>
          </a:ln>
        </p:spPr>
        <p:txBody>
          <a:bodyPr wrap="square" rtlCol="0">
            <a:spAutoFit/>
          </a:bodyPr>
          <a:lstStyle/>
          <a:p>
            <a:r>
              <a:rPr lang="en-US" sz="2000" dirty="0"/>
              <a:t>Vehicle Controller</a:t>
            </a:r>
          </a:p>
        </p:txBody>
      </p:sp>
      <p:cxnSp>
        <p:nvCxnSpPr>
          <p:cNvPr id="11" name="Straight Arrow Connector 10"/>
          <p:cNvCxnSpPr/>
          <p:nvPr/>
        </p:nvCxnSpPr>
        <p:spPr>
          <a:xfrm flipH="1">
            <a:off x="1966505" y="2140047"/>
            <a:ext cx="1215289" cy="2999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0800000" flipV="1">
            <a:off x="1377645" y="2934207"/>
            <a:ext cx="0" cy="479946"/>
          </a:xfrm>
          <a:prstGeom prst="straightConnector1">
            <a:avLst/>
          </a:prstGeom>
          <a:ln w="381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805048" y="5119098"/>
            <a:ext cx="753492" cy="0"/>
          </a:xfrm>
          <a:prstGeom prst="straightConnector1">
            <a:avLst/>
          </a:prstGeom>
          <a:ln w="381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903662" y="5117263"/>
            <a:ext cx="658938" cy="3671"/>
          </a:xfrm>
          <a:prstGeom prst="straightConnector1">
            <a:avLst/>
          </a:prstGeom>
          <a:ln w="381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81745" y="3558545"/>
            <a:ext cx="995900" cy="338554"/>
          </a:xfrm>
          <a:prstGeom prst="rect">
            <a:avLst/>
          </a:prstGeom>
          <a:noFill/>
          <a:ln w="19050">
            <a:noFill/>
          </a:ln>
        </p:spPr>
        <p:txBody>
          <a:bodyPr wrap="square" rtlCol="0">
            <a:spAutoFit/>
          </a:bodyPr>
          <a:lstStyle/>
          <a:p>
            <a:r>
              <a:rPr lang="en-US" sz="1600" dirty="0"/>
              <a:t>Behaviors</a:t>
            </a:r>
          </a:p>
        </p:txBody>
      </p:sp>
      <p:grpSp>
        <p:nvGrpSpPr>
          <p:cNvPr id="17" name="Group 16"/>
          <p:cNvGrpSpPr/>
          <p:nvPr/>
        </p:nvGrpSpPr>
        <p:grpSpPr>
          <a:xfrm>
            <a:off x="1018834" y="3659210"/>
            <a:ext cx="1350642" cy="1993244"/>
            <a:chOff x="279872" y="3780481"/>
            <a:chExt cx="1800856" cy="2657658"/>
          </a:xfrm>
        </p:grpSpPr>
        <p:sp>
          <p:nvSpPr>
            <p:cNvPr id="18" name="TextBox 17"/>
            <p:cNvSpPr txBox="1"/>
            <p:nvPr/>
          </p:nvSpPr>
          <p:spPr>
            <a:xfrm>
              <a:off x="845064" y="3780481"/>
              <a:ext cx="1235664" cy="1231107"/>
            </a:xfrm>
            <a:prstGeom prst="rect">
              <a:avLst/>
            </a:prstGeom>
            <a:solidFill>
              <a:schemeClr val="bg1"/>
            </a:solidFill>
            <a:ln w="19050">
              <a:solidFill>
                <a:schemeClr val="tx1"/>
              </a:solidFill>
            </a:ln>
          </p:spPr>
          <p:txBody>
            <a:bodyPr wrap="square" rtlCol="0">
              <a:spAutoFit/>
            </a:bodyPr>
            <a:lstStyle/>
            <a:p>
              <a:r>
                <a:rPr lang="en-US" sz="1350" dirty="0"/>
                <a:t>Transit</a:t>
              </a:r>
            </a:p>
            <a:p>
              <a:endParaRPr lang="en-US" sz="1350" dirty="0"/>
            </a:p>
            <a:p>
              <a:endParaRPr lang="en-US" sz="1350" dirty="0"/>
            </a:p>
            <a:p>
              <a:endParaRPr lang="en-US" sz="1350" dirty="0"/>
            </a:p>
          </p:txBody>
        </p:sp>
        <p:sp>
          <p:nvSpPr>
            <p:cNvPr id="19" name="TextBox 18"/>
            <p:cNvSpPr txBox="1"/>
            <p:nvPr/>
          </p:nvSpPr>
          <p:spPr>
            <a:xfrm>
              <a:off x="702885" y="4128705"/>
              <a:ext cx="1235664" cy="1231107"/>
            </a:xfrm>
            <a:prstGeom prst="rect">
              <a:avLst/>
            </a:prstGeom>
            <a:solidFill>
              <a:schemeClr val="bg1"/>
            </a:solidFill>
            <a:ln w="19050">
              <a:solidFill>
                <a:schemeClr val="tx1"/>
              </a:solidFill>
            </a:ln>
          </p:spPr>
          <p:txBody>
            <a:bodyPr wrap="square" rtlCol="0">
              <a:spAutoFit/>
            </a:bodyPr>
            <a:lstStyle/>
            <a:p>
              <a:r>
                <a:rPr lang="en-US" sz="1350" dirty="0"/>
                <a:t>Survey</a:t>
              </a:r>
            </a:p>
            <a:p>
              <a:endParaRPr lang="en-US" sz="1350" dirty="0"/>
            </a:p>
            <a:p>
              <a:endParaRPr lang="en-US" sz="1350" dirty="0"/>
            </a:p>
            <a:p>
              <a:endParaRPr lang="en-US" sz="1350" dirty="0"/>
            </a:p>
          </p:txBody>
        </p:sp>
        <p:sp>
          <p:nvSpPr>
            <p:cNvPr id="20" name="TextBox 19"/>
            <p:cNvSpPr txBox="1"/>
            <p:nvPr/>
          </p:nvSpPr>
          <p:spPr>
            <a:xfrm>
              <a:off x="574588" y="4476929"/>
              <a:ext cx="1235664" cy="1231107"/>
            </a:xfrm>
            <a:prstGeom prst="rect">
              <a:avLst/>
            </a:prstGeom>
            <a:solidFill>
              <a:schemeClr val="bg1"/>
            </a:solidFill>
            <a:ln w="19050">
              <a:solidFill>
                <a:schemeClr val="tx1"/>
              </a:solidFill>
            </a:ln>
          </p:spPr>
          <p:txBody>
            <a:bodyPr wrap="square" rtlCol="0">
              <a:spAutoFit/>
            </a:bodyPr>
            <a:lstStyle/>
            <a:p>
              <a:r>
                <a:rPr lang="en-US" sz="1350" dirty="0"/>
                <a:t>Loiter</a:t>
              </a:r>
            </a:p>
            <a:p>
              <a:endParaRPr lang="en-US" sz="1350" dirty="0"/>
            </a:p>
            <a:p>
              <a:endParaRPr lang="en-US" sz="1350" dirty="0"/>
            </a:p>
            <a:p>
              <a:endParaRPr lang="en-US" sz="1350" dirty="0"/>
            </a:p>
          </p:txBody>
        </p:sp>
        <p:sp>
          <p:nvSpPr>
            <p:cNvPr id="21" name="TextBox 20"/>
            <p:cNvSpPr txBox="1"/>
            <p:nvPr/>
          </p:nvSpPr>
          <p:spPr>
            <a:xfrm>
              <a:off x="414709" y="4825153"/>
              <a:ext cx="1235664" cy="1231107"/>
            </a:xfrm>
            <a:prstGeom prst="rect">
              <a:avLst/>
            </a:prstGeom>
            <a:solidFill>
              <a:schemeClr val="bg1"/>
            </a:solidFill>
            <a:ln w="19050">
              <a:solidFill>
                <a:schemeClr val="tx1"/>
              </a:solidFill>
            </a:ln>
          </p:spPr>
          <p:txBody>
            <a:bodyPr wrap="square" rtlCol="0">
              <a:spAutoFit/>
            </a:bodyPr>
            <a:lstStyle/>
            <a:p>
              <a:r>
                <a:rPr lang="en-US" sz="1350" dirty="0"/>
                <a:t>Spiral</a:t>
              </a:r>
            </a:p>
            <a:p>
              <a:endParaRPr lang="en-US" sz="1350" dirty="0"/>
            </a:p>
            <a:p>
              <a:endParaRPr lang="en-US" sz="1350" dirty="0"/>
            </a:p>
            <a:p>
              <a:endParaRPr lang="en-US" sz="1350" dirty="0"/>
            </a:p>
          </p:txBody>
        </p:sp>
        <p:sp>
          <p:nvSpPr>
            <p:cNvPr id="22" name="TextBox 21"/>
            <p:cNvSpPr txBox="1"/>
            <p:nvPr/>
          </p:nvSpPr>
          <p:spPr>
            <a:xfrm>
              <a:off x="279872" y="5207032"/>
              <a:ext cx="1235664" cy="1231107"/>
            </a:xfrm>
            <a:prstGeom prst="rect">
              <a:avLst/>
            </a:prstGeom>
            <a:solidFill>
              <a:schemeClr val="bg1"/>
            </a:solidFill>
            <a:ln w="19050">
              <a:solidFill>
                <a:schemeClr val="tx1"/>
              </a:solidFill>
            </a:ln>
          </p:spPr>
          <p:txBody>
            <a:bodyPr wrap="square" rtlCol="0">
              <a:spAutoFit/>
            </a:bodyPr>
            <a:lstStyle/>
            <a:p>
              <a:r>
                <a:rPr lang="en-US" sz="1350" dirty="0"/>
                <a:t>…</a:t>
              </a:r>
            </a:p>
            <a:p>
              <a:endParaRPr lang="en-US" sz="1350" dirty="0"/>
            </a:p>
            <a:p>
              <a:endParaRPr lang="en-US" sz="1350" dirty="0"/>
            </a:p>
            <a:p>
              <a:endParaRPr lang="en-US" sz="1350" dirty="0"/>
            </a:p>
          </p:txBody>
        </p:sp>
      </p:grpSp>
      <p:sp>
        <p:nvSpPr>
          <p:cNvPr id="23" name="TextBox 22"/>
          <p:cNvSpPr txBox="1"/>
          <p:nvPr/>
        </p:nvSpPr>
        <p:spPr>
          <a:xfrm>
            <a:off x="5344712" y="1184758"/>
            <a:ext cx="2028521" cy="1754326"/>
          </a:xfrm>
          <a:prstGeom prst="rect">
            <a:avLst/>
          </a:prstGeom>
          <a:noFill/>
        </p:spPr>
        <p:txBody>
          <a:bodyPr wrap="square" rtlCol="0">
            <a:spAutoFit/>
          </a:bodyPr>
          <a:lstStyle/>
          <a:p>
            <a:r>
              <a:rPr lang="en-US" dirty="0" smtClean="0"/>
              <a:t>Launch</a:t>
            </a:r>
          </a:p>
          <a:p>
            <a:r>
              <a:rPr lang="en-US" dirty="0" smtClean="0"/>
              <a:t>Spiral</a:t>
            </a:r>
          </a:p>
          <a:p>
            <a:r>
              <a:rPr lang="en-US" dirty="0" smtClean="0"/>
              <a:t>Transit</a:t>
            </a:r>
          </a:p>
          <a:p>
            <a:r>
              <a:rPr lang="en-US" dirty="0" smtClean="0"/>
              <a:t>Survey</a:t>
            </a:r>
          </a:p>
          <a:p>
            <a:r>
              <a:rPr lang="en-US" dirty="0" smtClean="0"/>
              <a:t>Transit</a:t>
            </a:r>
          </a:p>
          <a:p>
            <a:r>
              <a:rPr lang="en-US" dirty="0" smtClean="0"/>
              <a:t>Loiter at pickup</a:t>
            </a:r>
            <a:endParaRPr lang="en-US" dirty="0"/>
          </a:p>
        </p:txBody>
      </p:sp>
      <p:sp>
        <p:nvSpPr>
          <p:cNvPr id="24" name="Left Brace 23"/>
          <p:cNvSpPr/>
          <p:nvPr/>
        </p:nvSpPr>
        <p:spPr>
          <a:xfrm>
            <a:off x="4867452" y="1282372"/>
            <a:ext cx="386080" cy="1559098"/>
          </a:xfrm>
          <a:prstGeom prst="leftBrace">
            <a:avLst>
              <a:gd name="adj1" fmla="val 97807"/>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2851750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ounded Rectangle 53"/>
          <p:cNvSpPr/>
          <p:nvPr/>
        </p:nvSpPr>
        <p:spPr>
          <a:xfrm>
            <a:off x="241837" y="3440431"/>
            <a:ext cx="2518582" cy="2385102"/>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4" name="Picture 3"/>
          <p:cNvPicPr>
            <a:picLocks noChangeAspect="1"/>
          </p:cNvPicPr>
          <p:nvPr/>
        </p:nvPicPr>
        <p:blipFill>
          <a:blip r:embed="rId2"/>
          <a:stretch>
            <a:fillRect/>
          </a:stretch>
        </p:blipFill>
        <p:spPr>
          <a:xfrm>
            <a:off x="5518908" y="4412663"/>
            <a:ext cx="2377646" cy="1412870"/>
          </a:xfrm>
          <a:prstGeom prst="rect">
            <a:avLst/>
          </a:prstGeom>
        </p:spPr>
      </p:pic>
      <p:sp>
        <p:nvSpPr>
          <p:cNvPr id="5" name="TextBox 4"/>
          <p:cNvSpPr txBox="1"/>
          <p:nvPr/>
        </p:nvSpPr>
        <p:spPr>
          <a:xfrm>
            <a:off x="650127" y="2061921"/>
            <a:ext cx="1274188" cy="830997"/>
          </a:xfrm>
          <a:prstGeom prst="rect">
            <a:avLst/>
          </a:prstGeom>
          <a:noFill/>
          <a:ln w="19050">
            <a:solidFill>
              <a:schemeClr val="tx1"/>
            </a:solidFill>
          </a:ln>
        </p:spPr>
        <p:txBody>
          <a:bodyPr wrap="square" rtlCol="0">
            <a:spAutoFit/>
          </a:bodyPr>
          <a:lstStyle/>
          <a:p>
            <a:pPr algn="ctr"/>
            <a:r>
              <a:rPr lang="en-US" sz="2400" dirty="0"/>
              <a:t>Task </a:t>
            </a:r>
            <a:r>
              <a:rPr lang="en-US" sz="2400" dirty="0" smtClean="0"/>
              <a:t>Spooler</a:t>
            </a:r>
            <a:endParaRPr lang="en-US" sz="2400" dirty="0"/>
          </a:p>
        </p:txBody>
      </p:sp>
      <p:sp>
        <p:nvSpPr>
          <p:cNvPr id="6" name="TextBox 5"/>
          <p:cNvSpPr txBox="1"/>
          <p:nvPr/>
        </p:nvSpPr>
        <p:spPr>
          <a:xfrm>
            <a:off x="3085146" y="1134163"/>
            <a:ext cx="1177202" cy="830997"/>
          </a:xfrm>
          <a:prstGeom prst="rect">
            <a:avLst/>
          </a:prstGeom>
          <a:noFill/>
          <a:ln w="19050">
            <a:solidFill>
              <a:schemeClr val="tx1"/>
            </a:solidFill>
          </a:ln>
        </p:spPr>
        <p:txBody>
          <a:bodyPr wrap="square" rtlCol="0">
            <a:spAutoFit/>
          </a:bodyPr>
          <a:lstStyle/>
          <a:p>
            <a:pPr algn="ctr"/>
            <a:r>
              <a:rPr lang="en-US" sz="2400" dirty="0"/>
              <a:t>Mission </a:t>
            </a:r>
            <a:r>
              <a:rPr lang="en-US" sz="2400" dirty="0" smtClean="0"/>
              <a:t>Script</a:t>
            </a:r>
            <a:endParaRPr lang="en-US" sz="2400" dirty="0"/>
          </a:p>
        </p:txBody>
      </p:sp>
      <p:sp>
        <p:nvSpPr>
          <p:cNvPr id="7" name="TextBox 6"/>
          <p:cNvSpPr txBox="1"/>
          <p:nvPr/>
        </p:nvSpPr>
        <p:spPr>
          <a:xfrm>
            <a:off x="381745" y="3558545"/>
            <a:ext cx="995900" cy="338554"/>
          </a:xfrm>
          <a:prstGeom prst="rect">
            <a:avLst/>
          </a:prstGeom>
          <a:noFill/>
          <a:ln w="19050">
            <a:noFill/>
          </a:ln>
        </p:spPr>
        <p:txBody>
          <a:bodyPr wrap="square" rtlCol="0">
            <a:spAutoFit/>
          </a:bodyPr>
          <a:lstStyle/>
          <a:p>
            <a:r>
              <a:rPr lang="en-US" sz="1600" dirty="0"/>
              <a:t>Behaviors</a:t>
            </a:r>
          </a:p>
        </p:txBody>
      </p:sp>
      <p:sp>
        <p:nvSpPr>
          <p:cNvPr id="8" name="TextBox 7"/>
          <p:cNvSpPr txBox="1"/>
          <p:nvPr/>
        </p:nvSpPr>
        <p:spPr>
          <a:xfrm>
            <a:off x="3604329" y="4765155"/>
            <a:ext cx="1244073" cy="707886"/>
          </a:xfrm>
          <a:prstGeom prst="rect">
            <a:avLst/>
          </a:prstGeom>
          <a:noFill/>
          <a:ln w="19050">
            <a:solidFill>
              <a:schemeClr val="tx1"/>
            </a:solidFill>
          </a:ln>
        </p:spPr>
        <p:txBody>
          <a:bodyPr wrap="square" rtlCol="0">
            <a:spAutoFit/>
          </a:bodyPr>
          <a:lstStyle/>
          <a:p>
            <a:r>
              <a:rPr lang="en-US" sz="2000" dirty="0"/>
              <a:t>Vehicle Controller</a:t>
            </a:r>
          </a:p>
        </p:txBody>
      </p:sp>
      <p:grpSp>
        <p:nvGrpSpPr>
          <p:cNvPr id="3" name="Group 2"/>
          <p:cNvGrpSpPr/>
          <p:nvPr/>
        </p:nvGrpSpPr>
        <p:grpSpPr>
          <a:xfrm>
            <a:off x="1018834" y="3659210"/>
            <a:ext cx="1350642" cy="1993244"/>
            <a:chOff x="279872" y="3780481"/>
            <a:chExt cx="1800856" cy="2657658"/>
          </a:xfrm>
        </p:grpSpPr>
        <p:sp>
          <p:nvSpPr>
            <p:cNvPr id="21" name="TextBox 20"/>
            <p:cNvSpPr txBox="1"/>
            <p:nvPr/>
          </p:nvSpPr>
          <p:spPr>
            <a:xfrm>
              <a:off x="845064" y="3780481"/>
              <a:ext cx="1235664" cy="1231107"/>
            </a:xfrm>
            <a:prstGeom prst="rect">
              <a:avLst/>
            </a:prstGeom>
            <a:solidFill>
              <a:schemeClr val="bg1"/>
            </a:solidFill>
            <a:ln w="19050">
              <a:solidFill>
                <a:schemeClr val="tx1"/>
              </a:solidFill>
            </a:ln>
          </p:spPr>
          <p:txBody>
            <a:bodyPr wrap="square" rtlCol="0">
              <a:spAutoFit/>
            </a:bodyPr>
            <a:lstStyle/>
            <a:p>
              <a:r>
                <a:rPr lang="en-US" sz="1350" dirty="0"/>
                <a:t>Transit</a:t>
              </a:r>
            </a:p>
            <a:p>
              <a:endParaRPr lang="en-US" sz="1350" dirty="0"/>
            </a:p>
            <a:p>
              <a:endParaRPr lang="en-US" sz="1350" dirty="0"/>
            </a:p>
            <a:p>
              <a:endParaRPr lang="en-US" sz="1350" dirty="0"/>
            </a:p>
          </p:txBody>
        </p:sp>
        <p:sp>
          <p:nvSpPr>
            <p:cNvPr id="23" name="TextBox 22"/>
            <p:cNvSpPr txBox="1"/>
            <p:nvPr/>
          </p:nvSpPr>
          <p:spPr>
            <a:xfrm>
              <a:off x="702885" y="4128705"/>
              <a:ext cx="1235664" cy="1231107"/>
            </a:xfrm>
            <a:prstGeom prst="rect">
              <a:avLst/>
            </a:prstGeom>
            <a:solidFill>
              <a:schemeClr val="bg1"/>
            </a:solidFill>
            <a:ln w="19050">
              <a:solidFill>
                <a:schemeClr val="tx1"/>
              </a:solidFill>
            </a:ln>
          </p:spPr>
          <p:txBody>
            <a:bodyPr wrap="square" rtlCol="0">
              <a:spAutoFit/>
            </a:bodyPr>
            <a:lstStyle/>
            <a:p>
              <a:r>
                <a:rPr lang="en-US" sz="1350" dirty="0"/>
                <a:t>Survey</a:t>
              </a:r>
            </a:p>
            <a:p>
              <a:endParaRPr lang="en-US" sz="1350" dirty="0"/>
            </a:p>
            <a:p>
              <a:endParaRPr lang="en-US" sz="1350" dirty="0"/>
            </a:p>
            <a:p>
              <a:endParaRPr lang="en-US" sz="1350" dirty="0"/>
            </a:p>
          </p:txBody>
        </p:sp>
        <p:sp>
          <p:nvSpPr>
            <p:cNvPr id="24" name="TextBox 23"/>
            <p:cNvSpPr txBox="1"/>
            <p:nvPr/>
          </p:nvSpPr>
          <p:spPr>
            <a:xfrm>
              <a:off x="574588" y="4476929"/>
              <a:ext cx="1235664" cy="1231107"/>
            </a:xfrm>
            <a:prstGeom prst="rect">
              <a:avLst/>
            </a:prstGeom>
            <a:solidFill>
              <a:schemeClr val="bg1"/>
            </a:solidFill>
            <a:ln w="19050">
              <a:solidFill>
                <a:schemeClr val="tx1"/>
              </a:solidFill>
            </a:ln>
          </p:spPr>
          <p:txBody>
            <a:bodyPr wrap="square" rtlCol="0">
              <a:spAutoFit/>
            </a:bodyPr>
            <a:lstStyle/>
            <a:p>
              <a:r>
                <a:rPr lang="en-US" sz="1350" dirty="0"/>
                <a:t>Loiter</a:t>
              </a:r>
            </a:p>
            <a:p>
              <a:endParaRPr lang="en-US" sz="1350" dirty="0"/>
            </a:p>
            <a:p>
              <a:endParaRPr lang="en-US" sz="1350" dirty="0"/>
            </a:p>
            <a:p>
              <a:endParaRPr lang="en-US" sz="1350" dirty="0"/>
            </a:p>
          </p:txBody>
        </p:sp>
        <p:sp>
          <p:nvSpPr>
            <p:cNvPr id="25" name="TextBox 24"/>
            <p:cNvSpPr txBox="1"/>
            <p:nvPr/>
          </p:nvSpPr>
          <p:spPr>
            <a:xfrm>
              <a:off x="414709" y="4825153"/>
              <a:ext cx="1235664" cy="1231107"/>
            </a:xfrm>
            <a:prstGeom prst="rect">
              <a:avLst/>
            </a:prstGeom>
            <a:solidFill>
              <a:schemeClr val="bg1"/>
            </a:solidFill>
            <a:ln w="19050">
              <a:solidFill>
                <a:schemeClr val="tx1"/>
              </a:solidFill>
            </a:ln>
          </p:spPr>
          <p:txBody>
            <a:bodyPr wrap="square" rtlCol="0">
              <a:spAutoFit/>
            </a:bodyPr>
            <a:lstStyle/>
            <a:p>
              <a:r>
                <a:rPr lang="en-US" sz="1350" dirty="0"/>
                <a:t>Spiral</a:t>
              </a:r>
            </a:p>
            <a:p>
              <a:endParaRPr lang="en-US" sz="1350" dirty="0"/>
            </a:p>
            <a:p>
              <a:endParaRPr lang="en-US" sz="1350" dirty="0"/>
            </a:p>
            <a:p>
              <a:endParaRPr lang="en-US" sz="1350" dirty="0"/>
            </a:p>
          </p:txBody>
        </p:sp>
        <p:sp>
          <p:nvSpPr>
            <p:cNvPr id="26" name="TextBox 25"/>
            <p:cNvSpPr txBox="1"/>
            <p:nvPr/>
          </p:nvSpPr>
          <p:spPr>
            <a:xfrm>
              <a:off x="279872" y="5207032"/>
              <a:ext cx="1235664" cy="1231107"/>
            </a:xfrm>
            <a:prstGeom prst="rect">
              <a:avLst/>
            </a:prstGeom>
            <a:solidFill>
              <a:schemeClr val="bg1"/>
            </a:solidFill>
            <a:ln w="19050">
              <a:solidFill>
                <a:schemeClr val="tx1"/>
              </a:solidFill>
            </a:ln>
          </p:spPr>
          <p:txBody>
            <a:bodyPr wrap="square" rtlCol="0">
              <a:spAutoFit/>
            </a:bodyPr>
            <a:lstStyle/>
            <a:p>
              <a:r>
                <a:rPr lang="en-US" sz="1350" dirty="0"/>
                <a:t>…</a:t>
              </a:r>
            </a:p>
            <a:p>
              <a:endParaRPr lang="en-US" sz="1350" dirty="0"/>
            </a:p>
            <a:p>
              <a:endParaRPr lang="en-US" sz="1350" dirty="0"/>
            </a:p>
            <a:p>
              <a:endParaRPr lang="en-US" sz="1350" dirty="0"/>
            </a:p>
          </p:txBody>
        </p:sp>
      </p:grpSp>
      <p:cxnSp>
        <p:nvCxnSpPr>
          <p:cNvPr id="55" name="Straight Arrow Connector 54"/>
          <p:cNvCxnSpPr/>
          <p:nvPr/>
        </p:nvCxnSpPr>
        <p:spPr>
          <a:xfrm flipH="1">
            <a:off x="1548152" y="1594222"/>
            <a:ext cx="1429379" cy="4315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Title 31"/>
          <p:cNvSpPr>
            <a:spLocks noGrp="1"/>
          </p:cNvSpPr>
          <p:nvPr>
            <p:ph type="title"/>
          </p:nvPr>
        </p:nvSpPr>
        <p:spPr>
          <a:xfrm>
            <a:off x="1481547" y="-76200"/>
            <a:ext cx="7738653" cy="843456"/>
          </a:xfrm>
        </p:spPr>
        <p:txBody>
          <a:bodyPr>
            <a:normAutofit/>
          </a:bodyPr>
          <a:lstStyle/>
          <a:p>
            <a:r>
              <a:rPr lang="en-US" sz="4000" dirty="0"/>
              <a:t>Mission M</a:t>
            </a:r>
            <a:r>
              <a:rPr lang="en-US" sz="4000" dirty="0" smtClean="0"/>
              <a:t>anagement using </a:t>
            </a:r>
            <a:r>
              <a:rPr lang="en-US" sz="4000" dirty="0"/>
              <a:t>Soar</a:t>
            </a:r>
          </a:p>
        </p:txBody>
      </p:sp>
      <p:cxnSp>
        <p:nvCxnSpPr>
          <p:cNvPr id="56" name="Straight Arrow Connector 55"/>
          <p:cNvCxnSpPr/>
          <p:nvPr/>
        </p:nvCxnSpPr>
        <p:spPr>
          <a:xfrm rot="10800000" flipV="1">
            <a:off x="1377645" y="2945637"/>
            <a:ext cx="0" cy="479946"/>
          </a:xfrm>
          <a:prstGeom prst="straightConnector1">
            <a:avLst/>
          </a:prstGeom>
          <a:ln w="381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2805048" y="5119098"/>
            <a:ext cx="753492" cy="0"/>
          </a:xfrm>
          <a:prstGeom prst="straightConnector1">
            <a:avLst/>
          </a:prstGeom>
          <a:ln w="381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4903662" y="5117263"/>
            <a:ext cx="658938" cy="3671"/>
          </a:xfrm>
          <a:prstGeom prst="straightConnector1">
            <a:avLst/>
          </a:prstGeom>
          <a:ln w="381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2927419" y="3188834"/>
            <a:ext cx="1897961" cy="549663"/>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flipV="1">
            <a:off x="1964842" y="2481586"/>
            <a:ext cx="2860538" cy="213738"/>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928230" y="3158413"/>
            <a:ext cx="776175" cy="461665"/>
          </a:xfrm>
          <a:prstGeom prst="rect">
            <a:avLst/>
          </a:prstGeom>
          <a:noFill/>
        </p:spPr>
        <p:txBody>
          <a:bodyPr wrap="none" rtlCol="0">
            <a:spAutoFit/>
          </a:bodyPr>
          <a:lstStyle/>
          <a:p>
            <a:r>
              <a:rPr lang="en-US" sz="2400" dirty="0"/>
              <a:t>AME</a:t>
            </a:r>
          </a:p>
        </p:txBody>
      </p:sp>
      <p:sp>
        <p:nvSpPr>
          <p:cNvPr id="30" name="TextBox 29"/>
          <p:cNvSpPr txBox="1"/>
          <p:nvPr/>
        </p:nvSpPr>
        <p:spPr>
          <a:xfrm>
            <a:off x="3497458" y="2215801"/>
            <a:ext cx="792205" cy="461665"/>
          </a:xfrm>
          <a:prstGeom prst="rect">
            <a:avLst/>
          </a:prstGeom>
          <a:noFill/>
        </p:spPr>
        <p:txBody>
          <a:bodyPr wrap="none" rtlCol="0">
            <a:spAutoFit/>
          </a:bodyPr>
          <a:lstStyle/>
          <a:p>
            <a:r>
              <a:rPr lang="en-US" sz="2400" dirty="0"/>
              <a:t>AMR</a:t>
            </a:r>
          </a:p>
        </p:txBody>
      </p:sp>
      <p:cxnSp>
        <p:nvCxnSpPr>
          <p:cNvPr id="31" name="Straight Arrow Connector 30"/>
          <p:cNvCxnSpPr/>
          <p:nvPr/>
        </p:nvCxnSpPr>
        <p:spPr>
          <a:xfrm flipH="1" flipV="1">
            <a:off x="5841484" y="3558546"/>
            <a:ext cx="300236" cy="854117"/>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4262348" y="3582709"/>
            <a:ext cx="960012" cy="998816"/>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4416308" y="1429245"/>
            <a:ext cx="1183186" cy="66586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2977531" y="3338176"/>
            <a:ext cx="1922252" cy="582202"/>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1964841" y="2661515"/>
            <a:ext cx="2934943" cy="201786"/>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 name="Rounded Rectangle 1"/>
          <p:cNvSpPr/>
          <p:nvPr/>
        </p:nvSpPr>
        <p:spPr>
          <a:xfrm>
            <a:off x="5018974" y="2245612"/>
            <a:ext cx="1462778" cy="11491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b="1" dirty="0"/>
              <a:t>Soar Mission Manager</a:t>
            </a:r>
            <a:endParaRPr lang="en-US" sz="2400" dirty="0"/>
          </a:p>
        </p:txBody>
      </p:sp>
      <p:sp>
        <p:nvSpPr>
          <p:cNvPr id="75" name="TextBox 74"/>
          <p:cNvSpPr txBox="1"/>
          <p:nvPr/>
        </p:nvSpPr>
        <p:spPr>
          <a:xfrm>
            <a:off x="6610632" y="1083765"/>
            <a:ext cx="2253055" cy="3139321"/>
          </a:xfrm>
          <a:prstGeom prst="rect">
            <a:avLst/>
          </a:prstGeom>
          <a:noFill/>
        </p:spPr>
        <p:txBody>
          <a:bodyPr wrap="square" rtlCol="0">
            <a:spAutoFit/>
          </a:bodyPr>
          <a:lstStyle/>
          <a:p>
            <a:r>
              <a:rPr lang="en-US" b="1" dirty="0"/>
              <a:t>Mission Management</a:t>
            </a:r>
          </a:p>
          <a:p>
            <a:pPr marL="214313" indent="-214313">
              <a:buFont typeface="Arial" panose="020B0604020202020204" pitchFamily="34" charset="0"/>
              <a:buChar char="•"/>
            </a:pPr>
            <a:r>
              <a:rPr lang="en-US" dirty="0"/>
              <a:t>Adaptive Mission Execution (AME)</a:t>
            </a:r>
          </a:p>
          <a:p>
            <a:pPr marL="214313" indent="-214313">
              <a:buFont typeface="Arial" panose="020B0604020202020204" pitchFamily="34" charset="0"/>
              <a:buChar char="•"/>
            </a:pPr>
            <a:r>
              <a:rPr lang="en-US" dirty="0"/>
              <a:t>Autonomous Mission </a:t>
            </a:r>
            <a:r>
              <a:rPr lang="en-US" dirty="0" err="1"/>
              <a:t>Replanning</a:t>
            </a:r>
            <a:r>
              <a:rPr lang="en-US" dirty="0"/>
              <a:t> (AMR)</a:t>
            </a:r>
          </a:p>
          <a:p>
            <a:pPr marL="214313" indent="-214313">
              <a:buFont typeface="Arial" panose="020B0604020202020204" pitchFamily="34" charset="0"/>
              <a:buChar char="•"/>
            </a:pPr>
            <a:r>
              <a:rPr lang="en-US" dirty="0"/>
              <a:t>Explanation Facility</a:t>
            </a:r>
          </a:p>
          <a:p>
            <a:pPr marL="214313" indent="-214313">
              <a:buFont typeface="Arial" panose="020B0604020202020204" pitchFamily="34" charset="0"/>
              <a:buChar char="•"/>
            </a:pPr>
            <a:endParaRPr lang="en-US" dirty="0"/>
          </a:p>
          <a:p>
            <a:r>
              <a:rPr lang="en-US" dirty="0"/>
              <a:t>Soar interacts with rest of system using </a:t>
            </a:r>
            <a:r>
              <a:rPr lang="en-US" dirty="0" err="1"/>
              <a:t>ZeroMQ</a:t>
            </a:r>
            <a:endParaRPr lang="en-US" dirty="0"/>
          </a:p>
        </p:txBody>
      </p:sp>
      <p:sp>
        <p:nvSpPr>
          <p:cNvPr id="9" name="Date Placeholder 8"/>
          <p:cNvSpPr>
            <a:spLocks noGrp="1"/>
          </p:cNvSpPr>
          <p:nvPr>
            <p:ph type="dt" sz="half" idx="10"/>
          </p:nvPr>
        </p:nvSpPr>
        <p:spPr/>
        <p:txBody>
          <a:bodyPr/>
          <a:lstStyle/>
          <a:p>
            <a:r>
              <a:rPr lang="en-US" smtClean="0"/>
              <a:t>6/5/2015</a:t>
            </a:r>
            <a:endParaRPr lang="en-US"/>
          </a:p>
        </p:txBody>
      </p:sp>
      <p:sp>
        <p:nvSpPr>
          <p:cNvPr id="10" name="Footer Placeholder 9"/>
          <p:cNvSpPr>
            <a:spLocks noGrp="1"/>
          </p:cNvSpPr>
          <p:nvPr>
            <p:ph type="ftr" sz="quarter" idx="11"/>
          </p:nvPr>
        </p:nvSpPr>
        <p:spPr/>
        <p:txBody>
          <a:bodyPr/>
          <a:lstStyle/>
          <a:p>
            <a:r>
              <a:rPr lang="en-US" smtClean="0"/>
              <a:t>Distribution A </a:t>
            </a:r>
            <a:endParaRPr lang="en-US"/>
          </a:p>
        </p:txBody>
      </p:sp>
      <p:sp>
        <p:nvSpPr>
          <p:cNvPr id="11" name="Slide Number Placeholder 10"/>
          <p:cNvSpPr>
            <a:spLocks noGrp="1"/>
          </p:cNvSpPr>
          <p:nvPr>
            <p:ph type="sldNum" sz="quarter" idx="12"/>
          </p:nvPr>
        </p:nvSpPr>
        <p:spPr/>
        <p:txBody>
          <a:bodyPr/>
          <a:lstStyle/>
          <a:p>
            <a:fld id="{94A441E3-94BE-4865-9E18-21F6EB65833F}" type="slidenum">
              <a:rPr lang="en-US" smtClean="0"/>
              <a:t>4</a:t>
            </a:fld>
            <a:endParaRPr lang="en-US"/>
          </a:p>
        </p:txBody>
      </p:sp>
    </p:spTree>
    <p:extLst>
      <p:ext uri="{BB962C8B-B14F-4D97-AF65-F5344CB8AC3E}">
        <p14:creationId xmlns:p14="http://schemas.microsoft.com/office/powerpoint/2010/main" val="29257856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Explanation Facility</a:t>
            </a:r>
            <a:endParaRPr lang="en-US" dirty="0"/>
          </a:p>
        </p:txBody>
      </p:sp>
      <p:sp>
        <p:nvSpPr>
          <p:cNvPr id="3" name="Content Placeholder 2"/>
          <p:cNvSpPr>
            <a:spLocks noGrp="1"/>
          </p:cNvSpPr>
          <p:nvPr>
            <p:ph idx="1"/>
          </p:nvPr>
        </p:nvSpPr>
        <p:spPr>
          <a:xfrm>
            <a:off x="628650" y="1524000"/>
            <a:ext cx="7886700" cy="4034791"/>
          </a:xfrm>
        </p:spPr>
        <p:txBody>
          <a:bodyPr>
            <a:normAutofit fontScale="92500" lnSpcReduction="20000"/>
          </a:bodyPr>
          <a:lstStyle/>
          <a:p>
            <a:pPr marL="342900" lvl="1" indent="-342900">
              <a:buFont typeface="Arial" pitchFamily="34" charset="0"/>
              <a:buChar char="•"/>
            </a:pPr>
            <a:r>
              <a:rPr lang="en-US" dirty="0" smtClean="0"/>
              <a:t>Goal is for users (MCM </a:t>
            </a:r>
            <a:r>
              <a:rPr lang="en-US" dirty="0"/>
              <a:t>operators &amp; </a:t>
            </a:r>
            <a:r>
              <a:rPr lang="en-US" dirty="0" smtClean="0"/>
              <a:t>SMEs, not necessarily Soar users) to be able to:</a:t>
            </a:r>
          </a:p>
          <a:p>
            <a:pPr lvl="1"/>
            <a:r>
              <a:rPr lang="en-US" dirty="0" smtClean="0"/>
              <a:t>Understand what decisions Soar agent made</a:t>
            </a:r>
          </a:p>
          <a:p>
            <a:pPr lvl="2"/>
            <a:r>
              <a:rPr lang="en-US" dirty="0" smtClean="0"/>
              <a:t>What pieces of information were used</a:t>
            </a:r>
          </a:p>
          <a:p>
            <a:pPr lvl="2"/>
            <a:r>
              <a:rPr lang="en-US" dirty="0" smtClean="0"/>
              <a:t>Alternatives considered</a:t>
            </a:r>
          </a:p>
          <a:p>
            <a:pPr lvl="1"/>
            <a:r>
              <a:rPr lang="en-US" dirty="0"/>
              <a:t>Identify undesirable decisions and provide context for agent developer to </a:t>
            </a:r>
            <a:r>
              <a:rPr lang="en-US" dirty="0" smtClean="0"/>
              <a:t>investigate</a:t>
            </a:r>
          </a:p>
          <a:p>
            <a:r>
              <a:rPr lang="en-US" dirty="0" smtClean="0"/>
              <a:t>This talk</a:t>
            </a:r>
            <a:endParaRPr lang="en-US" dirty="0" smtClean="0"/>
          </a:p>
          <a:p>
            <a:pPr lvl="1"/>
            <a:r>
              <a:rPr lang="en-US" dirty="0"/>
              <a:t>M</a:t>
            </a:r>
            <a:r>
              <a:rPr lang="en-US" dirty="0" smtClean="0"/>
              <a:t>echanisms used to help generate explanations</a:t>
            </a:r>
          </a:p>
          <a:p>
            <a:pPr lvl="1"/>
            <a:r>
              <a:rPr lang="en-US" dirty="0" smtClean="0"/>
              <a:t>Examples of explanations</a:t>
            </a:r>
          </a:p>
        </p:txBody>
      </p:sp>
      <p:sp>
        <p:nvSpPr>
          <p:cNvPr id="4" name="Date Placeholder 3"/>
          <p:cNvSpPr>
            <a:spLocks noGrp="1"/>
          </p:cNvSpPr>
          <p:nvPr>
            <p:ph type="dt" sz="half" idx="10"/>
          </p:nvPr>
        </p:nvSpPr>
        <p:spPr/>
        <p:txBody>
          <a:bodyPr/>
          <a:lstStyle/>
          <a:p>
            <a:r>
              <a:rPr lang="en-US" smtClean="0"/>
              <a:t>6/5/2015</a:t>
            </a:r>
            <a:endParaRPr lang="en-US"/>
          </a:p>
        </p:txBody>
      </p:sp>
      <p:sp>
        <p:nvSpPr>
          <p:cNvPr id="5" name="Footer Placeholder 4"/>
          <p:cNvSpPr>
            <a:spLocks noGrp="1"/>
          </p:cNvSpPr>
          <p:nvPr>
            <p:ph type="ftr" sz="quarter" idx="11"/>
          </p:nvPr>
        </p:nvSpPr>
        <p:spPr/>
        <p:txBody>
          <a:bodyPr/>
          <a:lstStyle/>
          <a:p>
            <a:r>
              <a:rPr lang="en-US" smtClean="0"/>
              <a:t>Distribution A </a:t>
            </a:r>
            <a:endParaRPr lang="en-US"/>
          </a:p>
        </p:txBody>
      </p:sp>
      <p:sp>
        <p:nvSpPr>
          <p:cNvPr id="6" name="Slide Number Placeholder 5"/>
          <p:cNvSpPr>
            <a:spLocks noGrp="1"/>
          </p:cNvSpPr>
          <p:nvPr>
            <p:ph type="sldNum" sz="quarter" idx="12"/>
          </p:nvPr>
        </p:nvSpPr>
        <p:spPr/>
        <p:txBody>
          <a:bodyPr/>
          <a:lstStyle/>
          <a:p>
            <a:fld id="{E7A8F5A6-DFA5-4A7B-B0B2-889F18A8918A}" type="slidenum">
              <a:rPr lang="en-US" smtClean="0"/>
              <a:pPr/>
              <a:t>5</a:t>
            </a:fld>
            <a:endParaRPr lang="en-US"/>
          </a:p>
        </p:txBody>
      </p:sp>
    </p:spTree>
    <p:extLst>
      <p:ext uri="{BB962C8B-B14F-4D97-AF65-F5344CB8AC3E}">
        <p14:creationId xmlns:p14="http://schemas.microsoft.com/office/powerpoint/2010/main" val="21336270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Initial explanation</a:t>
            </a:r>
            <a:endParaRPr lang="en-US" dirty="0"/>
          </a:p>
        </p:txBody>
      </p:sp>
      <p:sp>
        <p:nvSpPr>
          <p:cNvPr id="4" name="Date Placeholder 3"/>
          <p:cNvSpPr>
            <a:spLocks noGrp="1"/>
          </p:cNvSpPr>
          <p:nvPr>
            <p:ph type="dt" sz="half" idx="10"/>
          </p:nvPr>
        </p:nvSpPr>
        <p:spPr/>
        <p:txBody>
          <a:bodyPr/>
          <a:lstStyle/>
          <a:p>
            <a:r>
              <a:rPr lang="en-US" smtClean="0"/>
              <a:t>6/5/2015</a:t>
            </a:r>
            <a:endParaRPr lang="en-US"/>
          </a:p>
        </p:txBody>
      </p:sp>
      <p:sp>
        <p:nvSpPr>
          <p:cNvPr id="5" name="Footer Placeholder 4"/>
          <p:cNvSpPr>
            <a:spLocks noGrp="1"/>
          </p:cNvSpPr>
          <p:nvPr>
            <p:ph type="ftr" sz="quarter" idx="11"/>
          </p:nvPr>
        </p:nvSpPr>
        <p:spPr/>
        <p:txBody>
          <a:bodyPr/>
          <a:lstStyle/>
          <a:p>
            <a:r>
              <a:rPr lang="en-US" smtClean="0"/>
              <a:t>Distribution A </a:t>
            </a:r>
            <a:endParaRPr lang="en-US"/>
          </a:p>
        </p:txBody>
      </p:sp>
      <p:sp>
        <p:nvSpPr>
          <p:cNvPr id="6" name="Slide Number Placeholder 5"/>
          <p:cNvSpPr>
            <a:spLocks noGrp="1"/>
          </p:cNvSpPr>
          <p:nvPr>
            <p:ph type="sldNum" sz="quarter" idx="12"/>
          </p:nvPr>
        </p:nvSpPr>
        <p:spPr/>
        <p:txBody>
          <a:bodyPr/>
          <a:lstStyle/>
          <a:p>
            <a:fld id="{E7A8F5A6-DFA5-4A7B-B0B2-889F18A8918A}" type="slidenum">
              <a:rPr lang="en-US" smtClean="0"/>
              <a:pPr/>
              <a:t>6</a:t>
            </a:fld>
            <a:endParaRPr lang="en-US"/>
          </a:p>
        </p:txBody>
      </p:sp>
      <p:sp>
        <p:nvSpPr>
          <p:cNvPr id="7" name="TextBox 6"/>
          <p:cNvSpPr txBox="1"/>
          <p:nvPr/>
        </p:nvSpPr>
        <p:spPr>
          <a:xfrm>
            <a:off x="187067" y="5685412"/>
            <a:ext cx="5241564" cy="369332"/>
          </a:xfrm>
          <a:prstGeom prst="rect">
            <a:avLst/>
          </a:prstGeom>
          <a:noFill/>
          <a:ln w="19050">
            <a:solidFill>
              <a:schemeClr val="tx1"/>
            </a:solidFill>
          </a:ln>
        </p:spPr>
        <p:txBody>
          <a:bodyPr wrap="square" rtlCol="0">
            <a:spAutoFit/>
          </a:bodyPr>
          <a:lstStyle/>
          <a:p>
            <a:r>
              <a:rPr lang="en-US" dirty="0" smtClean="0"/>
              <a:t>Fault condition: below-max-depth condition recorded. </a:t>
            </a:r>
            <a:endParaRPr lang="en-US" dirty="0"/>
          </a:p>
        </p:txBody>
      </p:sp>
      <p:sp>
        <p:nvSpPr>
          <p:cNvPr id="8" name="TextBox 7"/>
          <p:cNvSpPr txBox="1"/>
          <p:nvPr/>
        </p:nvSpPr>
        <p:spPr>
          <a:xfrm>
            <a:off x="187067" y="3420282"/>
            <a:ext cx="4051087" cy="923330"/>
          </a:xfrm>
          <a:prstGeom prst="rect">
            <a:avLst/>
          </a:prstGeom>
          <a:noFill/>
        </p:spPr>
        <p:txBody>
          <a:bodyPr wrap="square" rtlCol="0">
            <a:spAutoFit/>
          </a:bodyPr>
          <a:lstStyle/>
          <a:p>
            <a:r>
              <a:rPr lang="en-US" dirty="0" smtClean="0"/>
              <a:t>Operator to manage depth problem proposed to manage-safety-fault based on existence of fault-condition</a:t>
            </a:r>
            <a:endParaRPr lang="en-US" dirty="0"/>
          </a:p>
        </p:txBody>
      </p:sp>
      <p:sp>
        <p:nvSpPr>
          <p:cNvPr id="9" name="TextBox 8"/>
          <p:cNvSpPr txBox="1"/>
          <p:nvPr/>
        </p:nvSpPr>
        <p:spPr>
          <a:xfrm>
            <a:off x="187067" y="2002611"/>
            <a:ext cx="3778224" cy="1200329"/>
          </a:xfrm>
          <a:prstGeom prst="rect">
            <a:avLst/>
          </a:prstGeom>
          <a:noFill/>
        </p:spPr>
        <p:txBody>
          <a:bodyPr wrap="square" rtlCol="0">
            <a:spAutoFit/>
          </a:bodyPr>
          <a:lstStyle/>
          <a:p>
            <a:r>
              <a:rPr lang="en-US" dirty="0" smtClean="0"/>
              <a:t>Elaboration tests that UUV depth is below maximum depth threshold – creates WME indicating fault condition</a:t>
            </a:r>
            <a:endParaRPr lang="en-US" dirty="0"/>
          </a:p>
        </p:txBody>
      </p:sp>
      <p:sp>
        <p:nvSpPr>
          <p:cNvPr id="10" name="TextBox 9"/>
          <p:cNvSpPr txBox="1"/>
          <p:nvPr/>
        </p:nvSpPr>
        <p:spPr>
          <a:xfrm>
            <a:off x="187067" y="1071603"/>
            <a:ext cx="4373372" cy="646331"/>
          </a:xfrm>
          <a:prstGeom prst="rect">
            <a:avLst/>
          </a:prstGeom>
          <a:noFill/>
        </p:spPr>
        <p:txBody>
          <a:bodyPr wrap="square" rtlCol="0">
            <a:spAutoFit/>
          </a:bodyPr>
          <a:lstStyle/>
          <a:p>
            <a:r>
              <a:rPr lang="en-US" dirty="0" smtClean="0"/>
              <a:t>Sensor input indicates UUV depth (180.56) is below maximum allowable depth</a:t>
            </a:r>
            <a:endParaRPr lang="en-US" dirty="0"/>
          </a:p>
        </p:txBody>
      </p:sp>
      <p:grpSp>
        <p:nvGrpSpPr>
          <p:cNvPr id="11" name="Group 10"/>
          <p:cNvGrpSpPr/>
          <p:nvPr/>
        </p:nvGrpSpPr>
        <p:grpSpPr>
          <a:xfrm>
            <a:off x="4343400" y="1981200"/>
            <a:ext cx="4527297" cy="1074208"/>
            <a:chOff x="5930120" y="2128732"/>
            <a:chExt cx="4527297" cy="1074208"/>
          </a:xfrm>
        </p:grpSpPr>
        <p:sp>
          <p:nvSpPr>
            <p:cNvPr id="12" name="Oval 11"/>
            <p:cNvSpPr/>
            <p:nvPr/>
          </p:nvSpPr>
          <p:spPr>
            <a:xfrm>
              <a:off x="5930120" y="2136556"/>
              <a:ext cx="707722" cy="68808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E17</a:t>
              </a:r>
              <a:endParaRPr lang="en-US" sz="1600" dirty="0">
                <a:solidFill>
                  <a:schemeClr val="tx1"/>
                </a:solidFill>
              </a:endParaRPr>
            </a:p>
          </p:txBody>
        </p:sp>
        <p:sp>
          <p:nvSpPr>
            <p:cNvPr id="13" name="TextBox 12"/>
            <p:cNvSpPr txBox="1"/>
            <p:nvPr/>
          </p:nvSpPr>
          <p:spPr>
            <a:xfrm>
              <a:off x="8376653" y="2833608"/>
              <a:ext cx="2080764" cy="369332"/>
            </a:xfrm>
            <a:prstGeom prst="rect">
              <a:avLst/>
            </a:prstGeom>
            <a:noFill/>
            <a:ln>
              <a:solidFill>
                <a:schemeClr val="tx1"/>
              </a:solidFill>
            </a:ln>
          </p:spPr>
          <p:txBody>
            <a:bodyPr wrap="square" rtlCol="0">
              <a:spAutoFit/>
            </a:bodyPr>
            <a:lstStyle/>
            <a:p>
              <a:pPr algn="ctr"/>
              <a:r>
                <a:rPr lang="en-US" dirty="0" smtClean="0"/>
                <a:t>below-max-depth</a:t>
              </a:r>
              <a:endParaRPr lang="en-US" dirty="0"/>
            </a:p>
          </p:txBody>
        </p:sp>
        <p:cxnSp>
          <p:nvCxnSpPr>
            <p:cNvPr id="14" name="Straight Connector 13"/>
            <p:cNvCxnSpPr>
              <a:stCxn id="12" idx="6"/>
              <a:endCxn id="13" idx="0"/>
            </p:cNvCxnSpPr>
            <p:nvPr/>
          </p:nvCxnSpPr>
          <p:spPr>
            <a:xfrm>
              <a:off x="6637842" y="2480599"/>
              <a:ext cx="2779193" cy="35300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099520" y="2128732"/>
              <a:ext cx="1739580" cy="369332"/>
            </a:xfrm>
            <a:prstGeom prst="rect">
              <a:avLst/>
            </a:prstGeom>
            <a:noFill/>
          </p:spPr>
          <p:txBody>
            <a:bodyPr wrap="none" rtlCol="0">
              <a:spAutoFit/>
            </a:bodyPr>
            <a:lstStyle/>
            <a:p>
              <a:pPr algn="ctr"/>
              <a:r>
                <a:rPr lang="en-US" dirty="0" smtClean="0"/>
                <a:t>^fault-condition</a:t>
              </a:r>
              <a:endParaRPr lang="en-US" dirty="0"/>
            </a:p>
          </p:txBody>
        </p:sp>
      </p:grpSp>
      <p:grpSp>
        <p:nvGrpSpPr>
          <p:cNvPr id="16" name="Group 15"/>
          <p:cNvGrpSpPr/>
          <p:nvPr/>
        </p:nvGrpSpPr>
        <p:grpSpPr>
          <a:xfrm>
            <a:off x="4419600" y="3433258"/>
            <a:ext cx="3975745" cy="1649105"/>
            <a:chOff x="5916273" y="3910778"/>
            <a:chExt cx="3975745" cy="1649105"/>
          </a:xfrm>
        </p:grpSpPr>
        <p:sp>
          <p:nvSpPr>
            <p:cNvPr id="17" name="TextBox 16"/>
            <p:cNvSpPr txBox="1"/>
            <p:nvPr/>
          </p:nvSpPr>
          <p:spPr>
            <a:xfrm>
              <a:off x="6839599" y="3928609"/>
              <a:ext cx="832279" cy="369332"/>
            </a:xfrm>
            <a:prstGeom prst="rect">
              <a:avLst/>
            </a:prstGeom>
            <a:noFill/>
          </p:spPr>
          <p:txBody>
            <a:bodyPr wrap="none" rtlCol="0">
              <a:spAutoFit/>
            </a:bodyPr>
            <a:lstStyle/>
            <a:p>
              <a:pPr algn="ctr"/>
              <a:r>
                <a:rPr lang="en-US" dirty="0" smtClean="0"/>
                <a:t>^name</a:t>
              </a:r>
              <a:endParaRPr lang="en-US" dirty="0"/>
            </a:p>
          </p:txBody>
        </p:sp>
        <p:sp>
          <p:nvSpPr>
            <p:cNvPr id="18" name="Oval 17"/>
            <p:cNvSpPr/>
            <p:nvPr/>
          </p:nvSpPr>
          <p:spPr>
            <a:xfrm>
              <a:off x="5916273" y="3910778"/>
              <a:ext cx="783951" cy="81074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O11</a:t>
              </a:r>
              <a:endParaRPr lang="en-US" sz="1600" dirty="0">
                <a:solidFill>
                  <a:schemeClr val="tx1"/>
                </a:solidFill>
              </a:endParaRPr>
            </a:p>
          </p:txBody>
        </p:sp>
        <p:cxnSp>
          <p:nvCxnSpPr>
            <p:cNvPr id="19" name="Straight Connector 18"/>
            <p:cNvCxnSpPr>
              <a:stCxn id="18" idx="6"/>
              <a:endCxn id="20" idx="1"/>
            </p:cNvCxnSpPr>
            <p:nvPr/>
          </p:nvCxnSpPr>
          <p:spPr>
            <a:xfrm flipV="1">
              <a:off x="6700224" y="4216364"/>
              <a:ext cx="1111030" cy="9978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811254" y="4031698"/>
              <a:ext cx="2080764" cy="369332"/>
            </a:xfrm>
            <a:prstGeom prst="rect">
              <a:avLst/>
            </a:prstGeom>
            <a:noFill/>
            <a:ln>
              <a:solidFill>
                <a:schemeClr val="tx1"/>
              </a:solidFill>
            </a:ln>
          </p:spPr>
          <p:txBody>
            <a:bodyPr wrap="square" rtlCol="0">
              <a:spAutoFit/>
            </a:bodyPr>
            <a:lstStyle/>
            <a:p>
              <a:pPr algn="ctr"/>
              <a:r>
                <a:rPr lang="en-US" dirty="0" smtClean="0"/>
                <a:t>manage-safety-fault</a:t>
              </a:r>
              <a:endParaRPr lang="en-US" dirty="0"/>
            </a:p>
          </p:txBody>
        </p:sp>
        <p:sp>
          <p:nvSpPr>
            <p:cNvPr id="21" name="TextBox 20"/>
            <p:cNvSpPr txBox="1"/>
            <p:nvPr/>
          </p:nvSpPr>
          <p:spPr>
            <a:xfrm>
              <a:off x="7671878" y="5190551"/>
              <a:ext cx="2080764" cy="369332"/>
            </a:xfrm>
            <a:prstGeom prst="rect">
              <a:avLst/>
            </a:prstGeom>
            <a:noFill/>
            <a:ln>
              <a:solidFill>
                <a:schemeClr val="tx1"/>
              </a:solidFill>
            </a:ln>
          </p:spPr>
          <p:txBody>
            <a:bodyPr wrap="square" rtlCol="0">
              <a:spAutoFit/>
            </a:bodyPr>
            <a:lstStyle/>
            <a:p>
              <a:pPr algn="ctr"/>
              <a:r>
                <a:rPr lang="en-US" dirty="0" smtClean="0"/>
                <a:t>below-max-depth</a:t>
              </a:r>
              <a:endParaRPr lang="en-US" dirty="0"/>
            </a:p>
          </p:txBody>
        </p:sp>
        <p:cxnSp>
          <p:nvCxnSpPr>
            <p:cNvPr id="22" name="Straight Connector 21"/>
            <p:cNvCxnSpPr>
              <a:stCxn id="18" idx="5"/>
              <a:endCxn id="21" idx="1"/>
            </p:cNvCxnSpPr>
            <p:nvPr/>
          </p:nvCxnSpPr>
          <p:spPr>
            <a:xfrm>
              <a:off x="6585417" y="4602790"/>
              <a:ext cx="1086461" cy="7724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911530" y="4643655"/>
              <a:ext cx="1739580" cy="369332"/>
            </a:xfrm>
            <a:prstGeom prst="rect">
              <a:avLst/>
            </a:prstGeom>
            <a:noFill/>
          </p:spPr>
          <p:txBody>
            <a:bodyPr wrap="none" rtlCol="0">
              <a:spAutoFit/>
            </a:bodyPr>
            <a:lstStyle/>
            <a:p>
              <a:pPr algn="ctr"/>
              <a:r>
                <a:rPr lang="en-US" dirty="0" smtClean="0"/>
                <a:t>^fault-condition</a:t>
              </a:r>
              <a:endParaRPr lang="en-US" dirty="0"/>
            </a:p>
          </p:txBody>
        </p:sp>
      </p:grpSp>
      <p:sp>
        <p:nvSpPr>
          <p:cNvPr id="24" name="TextBox 23"/>
          <p:cNvSpPr txBox="1"/>
          <p:nvPr/>
        </p:nvSpPr>
        <p:spPr>
          <a:xfrm>
            <a:off x="187067" y="4419600"/>
            <a:ext cx="3906167" cy="923330"/>
          </a:xfrm>
          <a:prstGeom prst="rect">
            <a:avLst/>
          </a:prstGeom>
          <a:noFill/>
        </p:spPr>
        <p:txBody>
          <a:bodyPr wrap="square" rtlCol="0">
            <a:spAutoFit/>
          </a:bodyPr>
          <a:lstStyle/>
          <a:p>
            <a:r>
              <a:rPr lang="en-US" dirty="0" smtClean="0"/>
              <a:t>When operator is applied, an explanation is generated (without details of UUV depth):</a:t>
            </a:r>
            <a:endParaRPr lang="en-US" dirty="0"/>
          </a:p>
        </p:txBody>
      </p:sp>
      <p:sp>
        <p:nvSpPr>
          <p:cNvPr id="25" name="TextBox 24"/>
          <p:cNvSpPr txBox="1"/>
          <p:nvPr/>
        </p:nvSpPr>
        <p:spPr>
          <a:xfrm>
            <a:off x="6150750" y="5334022"/>
            <a:ext cx="2719947" cy="1015663"/>
          </a:xfrm>
          <a:prstGeom prst="rect">
            <a:avLst/>
          </a:prstGeom>
          <a:noFill/>
        </p:spPr>
        <p:txBody>
          <a:bodyPr wrap="square" rtlCol="0">
            <a:spAutoFit/>
          </a:bodyPr>
          <a:lstStyle/>
          <a:p>
            <a:r>
              <a:rPr lang="en-US" sz="2000" b="1" dirty="0" smtClean="0">
                <a:solidFill>
                  <a:srgbClr val="FF0000"/>
                </a:solidFill>
              </a:rPr>
              <a:t>Missing what input caused this condition to be recognized</a:t>
            </a:r>
          </a:p>
        </p:txBody>
      </p:sp>
      <p:cxnSp>
        <p:nvCxnSpPr>
          <p:cNvPr id="26" name="Straight Arrow Connector 25"/>
          <p:cNvCxnSpPr/>
          <p:nvPr/>
        </p:nvCxnSpPr>
        <p:spPr>
          <a:xfrm flipH="1">
            <a:off x="5556360" y="5871884"/>
            <a:ext cx="618845" cy="7409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72823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Storing elaborated information</a:t>
            </a:r>
            <a:endParaRPr lang="en-US" dirty="0"/>
          </a:p>
        </p:txBody>
      </p:sp>
      <p:sp>
        <p:nvSpPr>
          <p:cNvPr id="4" name="Date Placeholder 3"/>
          <p:cNvSpPr>
            <a:spLocks noGrp="1"/>
          </p:cNvSpPr>
          <p:nvPr>
            <p:ph type="dt" sz="half" idx="10"/>
          </p:nvPr>
        </p:nvSpPr>
        <p:spPr/>
        <p:txBody>
          <a:bodyPr/>
          <a:lstStyle/>
          <a:p>
            <a:r>
              <a:rPr lang="en-US" smtClean="0"/>
              <a:t>6/5/2015</a:t>
            </a:r>
            <a:endParaRPr lang="en-US"/>
          </a:p>
        </p:txBody>
      </p:sp>
      <p:sp>
        <p:nvSpPr>
          <p:cNvPr id="5" name="Footer Placeholder 4"/>
          <p:cNvSpPr>
            <a:spLocks noGrp="1"/>
          </p:cNvSpPr>
          <p:nvPr>
            <p:ph type="ftr" sz="quarter" idx="11"/>
          </p:nvPr>
        </p:nvSpPr>
        <p:spPr/>
        <p:txBody>
          <a:bodyPr/>
          <a:lstStyle/>
          <a:p>
            <a:r>
              <a:rPr lang="en-US" smtClean="0"/>
              <a:t>Distribution A </a:t>
            </a:r>
            <a:endParaRPr lang="en-US"/>
          </a:p>
        </p:txBody>
      </p:sp>
      <p:sp>
        <p:nvSpPr>
          <p:cNvPr id="6" name="Slide Number Placeholder 5"/>
          <p:cNvSpPr>
            <a:spLocks noGrp="1"/>
          </p:cNvSpPr>
          <p:nvPr>
            <p:ph type="sldNum" sz="quarter" idx="12"/>
          </p:nvPr>
        </p:nvSpPr>
        <p:spPr/>
        <p:txBody>
          <a:bodyPr/>
          <a:lstStyle/>
          <a:p>
            <a:fld id="{E7A8F5A6-DFA5-4A7B-B0B2-889F18A8918A}" type="slidenum">
              <a:rPr lang="en-US" smtClean="0"/>
              <a:pPr/>
              <a:t>7</a:t>
            </a:fld>
            <a:endParaRPr lang="en-US"/>
          </a:p>
        </p:txBody>
      </p:sp>
      <p:sp>
        <p:nvSpPr>
          <p:cNvPr id="7" name="TextBox 6"/>
          <p:cNvSpPr txBox="1"/>
          <p:nvPr/>
        </p:nvSpPr>
        <p:spPr>
          <a:xfrm>
            <a:off x="2911283" y="3379402"/>
            <a:ext cx="2080764" cy="369332"/>
          </a:xfrm>
          <a:prstGeom prst="rect">
            <a:avLst/>
          </a:prstGeom>
          <a:noFill/>
          <a:ln>
            <a:solidFill>
              <a:schemeClr val="tx1"/>
            </a:solidFill>
          </a:ln>
        </p:spPr>
        <p:txBody>
          <a:bodyPr wrap="square" rtlCol="0">
            <a:spAutoFit/>
          </a:bodyPr>
          <a:lstStyle/>
          <a:p>
            <a:pPr algn="ctr"/>
            <a:r>
              <a:rPr lang="en-US" dirty="0" smtClean="0"/>
              <a:t>below-max-depth</a:t>
            </a:r>
            <a:endParaRPr lang="en-US" dirty="0"/>
          </a:p>
        </p:txBody>
      </p:sp>
      <p:sp>
        <p:nvSpPr>
          <p:cNvPr id="8" name="Oval 7"/>
          <p:cNvSpPr/>
          <p:nvPr/>
        </p:nvSpPr>
        <p:spPr>
          <a:xfrm>
            <a:off x="3002408" y="1407534"/>
            <a:ext cx="704348" cy="68480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E17</a:t>
            </a:r>
            <a:endParaRPr lang="en-US" sz="1600" dirty="0">
              <a:solidFill>
                <a:schemeClr val="tx1"/>
              </a:solidFill>
            </a:endParaRPr>
          </a:p>
        </p:txBody>
      </p:sp>
      <p:cxnSp>
        <p:nvCxnSpPr>
          <p:cNvPr id="9" name="Straight Connector 8"/>
          <p:cNvCxnSpPr>
            <a:stCxn id="8" idx="5"/>
            <a:endCxn id="11" idx="1"/>
          </p:cNvCxnSpPr>
          <p:nvPr/>
        </p:nvCxnSpPr>
        <p:spPr>
          <a:xfrm>
            <a:off x="3603607" y="1992051"/>
            <a:ext cx="490943" cy="37606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706756" y="1820680"/>
            <a:ext cx="1686680" cy="369332"/>
          </a:xfrm>
          <a:prstGeom prst="rect">
            <a:avLst/>
          </a:prstGeom>
          <a:noFill/>
        </p:spPr>
        <p:txBody>
          <a:bodyPr wrap="none" rtlCol="0">
            <a:spAutoFit/>
          </a:bodyPr>
          <a:lstStyle/>
          <a:p>
            <a:pPr algn="ctr"/>
            <a:r>
              <a:rPr lang="en-US" dirty="0" smtClean="0"/>
              <a:t>^fault-condition</a:t>
            </a:r>
            <a:endParaRPr lang="en-US" dirty="0"/>
          </a:p>
        </p:txBody>
      </p:sp>
      <p:sp>
        <p:nvSpPr>
          <p:cNvPr id="11" name="Oval 10"/>
          <p:cNvSpPr/>
          <p:nvPr/>
        </p:nvSpPr>
        <p:spPr>
          <a:xfrm>
            <a:off x="3983394" y="2267636"/>
            <a:ext cx="759023" cy="68608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N35</a:t>
            </a:r>
            <a:endParaRPr lang="en-US" sz="1600" dirty="0">
              <a:solidFill>
                <a:schemeClr val="tx1"/>
              </a:solidFill>
            </a:endParaRPr>
          </a:p>
        </p:txBody>
      </p:sp>
      <p:cxnSp>
        <p:nvCxnSpPr>
          <p:cNvPr id="12" name="Straight Connector 11"/>
          <p:cNvCxnSpPr>
            <a:stCxn id="11" idx="3"/>
            <a:endCxn id="7" idx="0"/>
          </p:cNvCxnSpPr>
          <p:nvPr/>
        </p:nvCxnSpPr>
        <p:spPr>
          <a:xfrm flipH="1">
            <a:off x="3951665" y="2853249"/>
            <a:ext cx="142885" cy="52615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936706" y="2970050"/>
            <a:ext cx="918563" cy="369332"/>
          </a:xfrm>
          <a:prstGeom prst="rect">
            <a:avLst/>
          </a:prstGeom>
          <a:noFill/>
        </p:spPr>
        <p:txBody>
          <a:bodyPr wrap="square" rtlCol="0">
            <a:spAutoFit/>
          </a:bodyPr>
          <a:lstStyle/>
          <a:p>
            <a:pPr algn="ctr"/>
            <a:r>
              <a:rPr lang="en-US" dirty="0" smtClean="0"/>
              <a:t>^value</a:t>
            </a:r>
            <a:endParaRPr lang="en-US" dirty="0"/>
          </a:p>
        </p:txBody>
      </p:sp>
      <p:sp>
        <p:nvSpPr>
          <p:cNvPr id="14" name="Oval 13"/>
          <p:cNvSpPr/>
          <p:nvPr/>
        </p:nvSpPr>
        <p:spPr>
          <a:xfrm>
            <a:off x="6960658" y="2393844"/>
            <a:ext cx="693860" cy="67460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S21</a:t>
            </a:r>
            <a:endParaRPr lang="en-US" sz="1600" dirty="0">
              <a:solidFill>
                <a:schemeClr val="tx1"/>
              </a:solidFill>
            </a:endParaRPr>
          </a:p>
        </p:txBody>
      </p:sp>
      <p:cxnSp>
        <p:nvCxnSpPr>
          <p:cNvPr id="15" name="Straight Connector 14"/>
          <p:cNvCxnSpPr>
            <a:stCxn id="11" idx="6"/>
            <a:endCxn id="14" idx="2"/>
          </p:cNvCxnSpPr>
          <p:nvPr/>
        </p:nvCxnSpPr>
        <p:spPr>
          <a:xfrm>
            <a:off x="4742417" y="2610680"/>
            <a:ext cx="2218241" cy="1204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rot="172088">
            <a:off x="4880401" y="2334394"/>
            <a:ext cx="1947489" cy="369332"/>
          </a:xfrm>
          <a:prstGeom prst="rect">
            <a:avLst/>
          </a:prstGeom>
          <a:noFill/>
        </p:spPr>
        <p:txBody>
          <a:bodyPr wrap="square" rtlCol="0">
            <a:spAutoFit/>
          </a:bodyPr>
          <a:lstStyle/>
          <a:p>
            <a:pPr algn="ctr"/>
            <a:r>
              <a:rPr lang="en-US" dirty="0" smtClean="0"/>
              <a:t>^supporting-</a:t>
            </a:r>
            <a:r>
              <a:rPr lang="en-US" dirty="0" err="1" smtClean="0"/>
              <a:t>wmes</a:t>
            </a:r>
            <a:endParaRPr lang="en-US" dirty="0"/>
          </a:p>
        </p:txBody>
      </p:sp>
      <p:sp>
        <p:nvSpPr>
          <p:cNvPr id="17" name="TextBox 16"/>
          <p:cNvSpPr txBox="1"/>
          <p:nvPr/>
        </p:nvSpPr>
        <p:spPr>
          <a:xfrm>
            <a:off x="6491829" y="3656324"/>
            <a:ext cx="813633" cy="369332"/>
          </a:xfrm>
          <a:prstGeom prst="rect">
            <a:avLst/>
          </a:prstGeom>
          <a:noFill/>
          <a:ln>
            <a:solidFill>
              <a:schemeClr val="tx1"/>
            </a:solidFill>
          </a:ln>
        </p:spPr>
        <p:txBody>
          <a:bodyPr wrap="square" rtlCol="0">
            <a:spAutoFit/>
          </a:bodyPr>
          <a:lstStyle/>
          <a:p>
            <a:pPr algn="ctr"/>
            <a:r>
              <a:rPr lang="en-US" dirty="0" smtClean="0"/>
              <a:t>180.0</a:t>
            </a:r>
            <a:endParaRPr lang="en-US" dirty="0"/>
          </a:p>
        </p:txBody>
      </p:sp>
      <p:sp>
        <p:nvSpPr>
          <p:cNvPr id="18" name="TextBox 17"/>
          <p:cNvSpPr txBox="1"/>
          <p:nvPr/>
        </p:nvSpPr>
        <p:spPr>
          <a:xfrm>
            <a:off x="7682705" y="3649101"/>
            <a:ext cx="904875" cy="369332"/>
          </a:xfrm>
          <a:prstGeom prst="rect">
            <a:avLst/>
          </a:prstGeom>
          <a:noFill/>
          <a:ln>
            <a:solidFill>
              <a:schemeClr val="tx1"/>
            </a:solidFill>
          </a:ln>
        </p:spPr>
        <p:txBody>
          <a:bodyPr wrap="square" rtlCol="0">
            <a:spAutoFit/>
          </a:bodyPr>
          <a:lstStyle/>
          <a:p>
            <a:pPr algn="ctr"/>
            <a:r>
              <a:rPr lang="en-US" dirty="0" smtClean="0"/>
              <a:t>180.56</a:t>
            </a:r>
            <a:endParaRPr lang="en-US" dirty="0"/>
          </a:p>
        </p:txBody>
      </p:sp>
      <p:cxnSp>
        <p:nvCxnSpPr>
          <p:cNvPr id="19" name="Straight Connector 18"/>
          <p:cNvCxnSpPr>
            <a:stCxn id="14" idx="5"/>
            <a:endCxn id="18" idx="0"/>
          </p:cNvCxnSpPr>
          <p:nvPr/>
        </p:nvCxnSpPr>
        <p:spPr>
          <a:xfrm>
            <a:off x="7552905" y="2969657"/>
            <a:ext cx="582238" cy="6794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4" idx="3"/>
            <a:endCxn id="17" idx="0"/>
          </p:cNvCxnSpPr>
          <p:nvPr/>
        </p:nvCxnSpPr>
        <p:spPr>
          <a:xfrm flipH="1">
            <a:off x="6898646" y="2969657"/>
            <a:ext cx="163625" cy="68666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842582" y="3047381"/>
            <a:ext cx="1222609" cy="369332"/>
          </a:xfrm>
          <a:prstGeom prst="rect">
            <a:avLst/>
          </a:prstGeom>
          <a:noFill/>
        </p:spPr>
        <p:txBody>
          <a:bodyPr wrap="square" rtlCol="0">
            <a:spAutoFit/>
          </a:bodyPr>
          <a:lstStyle/>
          <a:p>
            <a:pPr algn="ctr"/>
            <a:r>
              <a:rPr lang="en-US" dirty="0" smtClean="0"/>
              <a:t>^threshold</a:t>
            </a:r>
            <a:endParaRPr lang="en-US" dirty="0"/>
          </a:p>
        </p:txBody>
      </p:sp>
      <p:sp>
        <p:nvSpPr>
          <p:cNvPr id="22" name="TextBox 21"/>
          <p:cNvSpPr txBox="1"/>
          <p:nvPr/>
        </p:nvSpPr>
        <p:spPr>
          <a:xfrm>
            <a:off x="7645709" y="2886294"/>
            <a:ext cx="1309310" cy="646331"/>
          </a:xfrm>
          <a:prstGeom prst="rect">
            <a:avLst/>
          </a:prstGeom>
          <a:noFill/>
        </p:spPr>
        <p:txBody>
          <a:bodyPr wrap="square" rtlCol="0">
            <a:spAutoFit/>
          </a:bodyPr>
          <a:lstStyle/>
          <a:p>
            <a:pPr algn="ctr"/>
            <a:r>
              <a:rPr lang="en-US" dirty="0" smtClean="0"/>
              <a:t>^measured-value</a:t>
            </a:r>
            <a:endParaRPr lang="en-US" dirty="0"/>
          </a:p>
        </p:txBody>
      </p:sp>
      <p:sp>
        <p:nvSpPr>
          <p:cNvPr id="23" name="TextBox 22"/>
          <p:cNvSpPr txBox="1"/>
          <p:nvPr/>
        </p:nvSpPr>
        <p:spPr>
          <a:xfrm>
            <a:off x="152401" y="3608298"/>
            <a:ext cx="2743200" cy="2246769"/>
          </a:xfrm>
          <a:prstGeom prst="rect">
            <a:avLst/>
          </a:prstGeom>
          <a:noFill/>
        </p:spPr>
        <p:txBody>
          <a:bodyPr wrap="square" rtlCol="0">
            <a:spAutoFit/>
          </a:bodyPr>
          <a:lstStyle/>
          <a:p>
            <a:r>
              <a:rPr lang="en-US" sz="2000" dirty="0" smtClean="0"/>
              <a:t>Operator proposed to manage depth problem has additional attribute to reference specific fault condition triggering proposal</a:t>
            </a:r>
          </a:p>
          <a:p>
            <a:endParaRPr lang="en-US" sz="2000" dirty="0"/>
          </a:p>
        </p:txBody>
      </p:sp>
      <p:grpSp>
        <p:nvGrpSpPr>
          <p:cNvPr id="24" name="Group 23"/>
          <p:cNvGrpSpPr/>
          <p:nvPr/>
        </p:nvGrpSpPr>
        <p:grpSpPr>
          <a:xfrm>
            <a:off x="3505200" y="4313782"/>
            <a:ext cx="4128514" cy="1858418"/>
            <a:chOff x="4499484" y="4293488"/>
            <a:chExt cx="4128514" cy="1858418"/>
          </a:xfrm>
        </p:grpSpPr>
        <p:sp>
          <p:nvSpPr>
            <p:cNvPr id="25" name="Oval 24"/>
            <p:cNvSpPr/>
            <p:nvPr/>
          </p:nvSpPr>
          <p:spPr>
            <a:xfrm>
              <a:off x="4915965" y="4293488"/>
              <a:ext cx="783951" cy="81074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O11</a:t>
              </a:r>
              <a:endParaRPr lang="en-US" sz="1600" dirty="0">
                <a:solidFill>
                  <a:schemeClr val="tx1"/>
                </a:solidFill>
              </a:endParaRPr>
            </a:p>
          </p:txBody>
        </p:sp>
        <p:cxnSp>
          <p:nvCxnSpPr>
            <p:cNvPr id="26" name="Straight Connector 25"/>
            <p:cNvCxnSpPr>
              <a:stCxn id="25" idx="6"/>
              <a:endCxn id="27" idx="1"/>
            </p:cNvCxnSpPr>
            <p:nvPr/>
          </p:nvCxnSpPr>
          <p:spPr>
            <a:xfrm flipV="1">
              <a:off x="5699916" y="4697395"/>
              <a:ext cx="847318" cy="146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547234" y="4512729"/>
              <a:ext cx="2080764" cy="369332"/>
            </a:xfrm>
            <a:prstGeom prst="rect">
              <a:avLst/>
            </a:prstGeom>
            <a:noFill/>
            <a:ln>
              <a:solidFill>
                <a:schemeClr val="tx1"/>
              </a:solidFill>
            </a:ln>
          </p:spPr>
          <p:txBody>
            <a:bodyPr wrap="square" rtlCol="0">
              <a:spAutoFit/>
            </a:bodyPr>
            <a:lstStyle/>
            <a:p>
              <a:pPr algn="ctr"/>
              <a:r>
                <a:rPr lang="en-US" dirty="0" smtClean="0"/>
                <a:t>manage-safety-fault</a:t>
              </a:r>
              <a:endParaRPr lang="en-US" dirty="0"/>
            </a:p>
          </p:txBody>
        </p:sp>
        <p:sp>
          <p:nvSpPr>
            <p:cNvPr id="28" name="TextBox 27"/>
            <p:cNvSpPr txBox="1"/>
            <p:nvPr/>
          </p:nvSpPr>
          <p:spPr>
            <a:xfrm>
              <a:off x="6383962" y="5303577"/>
              <a:ext cx="2080764" cy="369332"/>
            </a:xfrm>
            <a:prstGeom prst="rect">
              <a:avLst/>
            </a:prstGeom>
            <a:noFill/>
            <a:ln>
              <a:solidFill>
                <a:schemeClr val="tx1"/>
              </a:solidFill>
            </a:ln>
          </p:spPr>
          <p:txBody>
            <a:bodyPr wrap="square" rtlCol="0">
              <a:spAutoFit/>
            </a:bodyPr>
            <a:lstStyle/>
            <a:p>
              <a:pPr algn="ctr"/>
              <a:r>
                <a:rPr lang="en-US" dirty="0" smtClean="0"/>
                <a:t>below-max-depth</a:t>
              </a:r>
              <a:endParaRPr lang="en-US" dirty="0"/>
            </a:p>
          </p:txBody>
        </p:sp>
        <p:cxnSp>
          <p:nvCxnSpPr>
            <p:cNvPr id="29" name="Straight Connector 28"/>
            <p:cNvCxnSpPr>
              <a:endCxn id="28" idx="1"/>
            </p:cNvCxnSpPr>
            <p:nvPr/>
          </p:nvCxnSpPr>
          <p:spPr>
            <a:xfrm>
              <a:off x="5574512" y="4993190"/>
              <a:ext cx="809450" cy="49505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653263" y="4310513"/>
              <a:ext cx="832279" cy="369332"/>
            </a:xfrm>
            <a:prstGeom prst="rect">
              <a:avLst/>
            </a:prstGeom>
            <a:noFill/>
          </p:spPr>
          <p:txBody>
            <a:bodyPr wrap="none" rtlCol="0">
              <a:spAutoFit/>
            </a:bodyPr>
            <a:lstStyle/>
            <a:p>
              <a:pPr algn="ctr"/>
              <a:r>
                <a:rPr lang="en-US" dirty="0" smtClean="0"/>
                <a:t>^name</a:t>
              </a:r>
              <a:endParaRPr lang="en-US" dirty="0"/>
            </a:p>
          </p:txBody>
        </p:sp>
        <p:sp>
          <p:nvSpPr>
            <p:cNvPr id="31" name="TextBox 30"/>
            <p:cNvSpPr txBox="1"/>
            <p:nvPr/>
          </p:nvSpPr>
          <p:spPr>
            <a:xfrm>
              <a:off x="5888406" y="4922081"/>
              <a:ext cx="1739580" cy="369332"/>
            </a:xfrm>
            <a:prstGeom prst="rect">
              <a:avLst/>
            </a:prstGeom>
            <a:noFill/>
          </p:spPr>
          <p:txBody>
            <a:bodyPr wrap="none" rtlCol="0">
              <a:spAutoFit/>
            </a:bodyPr>
            <a:lstStyle/>
            <a:p>
              <a:pPr algn="ctr"/>
              <a:r>
                <a:rPr lang="en-US" dirty="0" smtClean="0"/>
                <a:t>^fault-condition</a:t>
              </a:r>
              <a:endParaRPr lang="en-US" dirty="0"/>
            </a:p>
          </p:txBody>
        </p:sp>
        <p:sp>
          <p:nvSpPr>
            <p:cNvPr id="32" name="TextBox 31"/>
            <p:cNvSpPr txBox="1"/>
            <p:nvPr/>
          </p:nvSpPr>
          <p:spPr>
            <a:xfrm>
              <a:off x="6253750" y="5782574"/>
              <a:ext cx="605699" cy="369332"/>
            </a:xfrm>
            <a:prstGeom prst="rect">
              <a:avLst/>
            </a:prstGeom>
            <a:noFill/>
            <a:ln>
              <a:solidFill>
                <a:schemeClr val="tx1"/>
              </a:solidFill>
            </a:ln>
          </p:spPr>
          <p:txBody>
            <a:bodyPr wrap="square" rtlCol="0">
              <a:spAutoFit/>
            </a:bodyPr>
            <a:lstStyle/>
            <a:p>
              <a:pPr algn="ctr"/>
              <a:r>
                <a:rPr lang="en-US" dirty="0" smtClean="0"/>
                <a:t>N35</a:t>
              </a:r>
              <a:endParaRPr lang="en-US" dirty="0"/>
            </a:p>
          </p:txBody>
        </p:sp>
        <p:cxnSp>
          <p:nvCxnSpPr>
            <p:cNvPr id="33" name="Straight Connector 32"/>
            <p:cNvCxnSpPr>
              <a:stCxn id="25" idx="4"/>
              <a:endCxn id="32" idx="1"/>
            </p:cNvCxnSpPr>
            <p:nvPr/>
          </p:nvCxnSpPr>
          <p:spPr>
            <a:xfrm>
              <a:off x="5307941" y="5104230"/>
              <a:ext cx="945809" cy="86301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499484" y="5561195"/>
              <a:ext cx="1433085" cy="369332"/>
            </a:xfrm>
            <a:prstGeom prst="rect">
              <a:avLst/>
            </a:prstGeom>
            <a:noFill/>
          </p:spPr>
          <p:txBody>
            <a:bodyPr wrap="none" rtlCol="0">
              <a:spAutoFit/>
            </a:bodyPr>
            <a:lstStyle/>
            <a:p>
              <a:pPr algn="ctr"/>
              <a:r>
                <a:rPr lang="en-US" dirty="0" smtClean="0"/>
                <a:t>^condition-id</a:t>
              </a:r>
              <a:endParaRPr lang="en-US" dirty="0"/>
            </a:p>
          </p:txBody>
        </p:sp>
      </p:grpSp>
      <p:sp>
        <p:nvSpPr>
          <p:cNvPr id="35" name="TextBox 34"/>
          <p:cNvSpPr txBox="1"/>
          <p:nvPr/>
        </p:nvSpPr>
        <p:spPr>
          <a:xfrm>
            <a:off x="152401" y="1184144"/>
            <a:ext cx="2821750" cy="1631216"/>
          </a:xfrm>
          <a:prstGeom prst="rect">
            <a:avLst/>
          </a:prstGeom>
          <a:noFill/>
        </p:spPr>
        <p:txBody>
          <a:bodyPr wrap="square" rtlCol="0">
            <a:spAutoFit/>
          </a:bodyPr>
          <a:lstStyle/>
          <a:p>
            <a:r>
              <a:rPr lang="en-US" sz="2000" dirty="0" smtClean="0"/>
              <a:t>Alter elaboration that </a:t>
            </a:r>
            <a:r>
              <a:rPr lang="en-US" sz="2000" dirty="0"/>
              <a:t>tests that UUV depth is below maximum depth threshold fault </a:t>
            </a:r>
            <a:r>
              <a:rPr lang="en-US" sz="2000" dirty="0" smtClean="0"/>
              <a:t>to save additional information</a:t>
            </a:r>
            <a:endParaRPr lang="en-US" sz="2000" dirty="0"/>
          </a:p>
        </p:txBody>
      </p:sp>
    </p:spTree>
    <p:extLst>
      <p:ext uri="{BB962C8B-B14F-4D97-AF65-F5344CB8AC3E}">
        <p14:creationId xmlns:p14="http://schemas.microsoft.com/office/powerpoint/2010/main" val="3191805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Generation of explanation</a:t>
            </a:r>
            <a:endParaRPr lang="en-US" dirty="0"/>
          </a:p>
        </p:txBody>
      </p:sp>
      <p:sp>
        <p:nvSpPr>
          <p:cNvPr id="4" name="Date Placeholder 3"/>
          <p:cNvSpPr>
            <a:spLocks noGrp="1"/>
          </p:cNvSpPr>
          <p:nvPr>
            <p:ph type="dt" sz="half" idx="10"/>
          </p:nvPr>
        </p:nvSpPr>
        <p:spPr/>
        <p:txBody>
          <a:bodyPr/>
          <a:lstStyle/>
          <a:p>
            <a:r>
              <a:rPr lang="en-US" smtClean="0"/>
              <a:t>6/5/2015</a:t>
            </a:r>
            <a:endParaRPr lang="en-US"/>
          </a:p>
        </p:txBody>
      </p:sp>
      <p:sp>
        <p:nvSpPr>
          <p:cNvPr id="5" name="Footer Placeholder 4"/>
          <p:cNvSpPr>
            <a:spLocks noGrp="1"/>
          </p:cNvSpPr>
          <p:nvPr>
            <p:ph type="ftr" sz="quarter" idx="11"/>
          </p:nvPr>
        </p:nvSpPr>
        <p:spPr/>
        <p:txBody>
          <a:bodyPr/>
          <a:lstStyle/>
          <a:p>
            <a:r>
              <a:rPr lang="en-US" smtClean="0"/>
              <a:t>Distribution A </a:t>
            </a:r>
            <a:endParaRPr lang="en-US"/>
          </a:p>
        </p:txBody>
      </p:sp>
      <p:sp>
        <p:nvSpPr>
          <p:cNvPr id="6" name="Slide Number Placeholder 5"/>
          <p:cNvSpPr>
            <a:spLocks noGrp="1"/>
          </p:cNvSpPr>
          <p:nvPr>
            <p:ph type="sldNum" sz="quarter" idx="12"/>
          </p:nvPr>
        </p:nvSpPr>
        <p:spPr/>
        <p:txBody>
          <a:bodyPr/>
          <a:lstStyle/>
          <a:p>
            <a:fld id="{E7A8F5A6-DFA5-4A7B-B0B2-889F18A8918A}" type="slidenum">
              <a:rPr lang="en-US" smtClean="0"/>
              <a:pPr/>
              <a:t>8</a:t>
            </a:fld>
            <a:endParaRPr lang="en-US"/>
          </a:p>
        </p:txBody>
      </p:sp>
      <p:sp>
        <p:nvSpPr>
          <p:cNvPr id="7" name="TextBox 6"/>
          <p:cNvSpPr txBox="1"/>
          <p:nvPr/>
        </p:nvSpPr>
        <p:spPr>
          <a:xfrm>
            <a:off x="228601" y="1354164"/>
            <a:ext cx="3048000" cy="1015663"/>
          </a:xfrm>
          <a:prstGeom prst="rect">
            <a:avLst/>
          </a:prstGeom>
          <a:noFill/>
        </p:spPr>
        <p:txBody>
          <a:bodyPr wrap="square" rtlCol="0">
            <a:spAutoFit/>
          </a:bodyPr>
          <a:lstStyle/>
          <a:p>
            <a:r>
              <a:rPr lang="en-US" sz="2000" dirty="0" smtClean="0"/>
              <a:t>Create explanation object in WM using information from operator attributes</a:t>
            </a:r>
            <a:endParaRPr lang="en-US" sz="2000" dirty="0"/>
          </a:p>
        </p:txBody>
      </p:sp>
      <p:sp>
        <p:nvSpPr>
          <p:cNvPr id="8" name="Oval 7"/>
          <p:cNvSpPr/>
          <p:nvPr/>
        </p:nvSpPr>
        <p:spPr>
          <a:xfrm>
            <a:off x="5484180" y="2057335"/>
            <a:ext cx="704348" cy="68480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E23</a:t>
            </a:r>
            <a:endParaRPr lang="en-US" sz="1600" dirty="0">
              <a:solidFill>
                <a:schemeClr val="tx1"/>
              </a:solidFill>
            </a:endParaRPr>
          </a:p>
        </p:txBody>
      </p:sp>
      <p:cxnSp>
        <p:nvCxnSpPr>
          <p:cNvPr id="9" name="Straight Connector 8"/>
          <p:cNvCxnSpPr>
            <a:stCxn id="8" idx="4"/>
            <a:endCxn id="11" idx="0"/>
          </p:cNvCxnSpPr>
          <p:nvPr/>
        </p:nvCxnSpPr>
        <p:spPr>
          <a:xfrm>
            <a:off x="5836354" y="2742139"/>
            <a:ext cx="540139" cy="21494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188528" y="2541219"/>
            <a:ext cx="1686680" cy="369332"/>
          </a:xfrm>
          <a:prstGeom prst="rect">
            <a:avLst/>
          </a:prstGeom>
          <a:noFill/>
        </p:spPr>
        <p:txBody>
          <a:bodyPr wrap="none" rtlCol="0">
            <a:spAutoFit/>
          </a:bodyPr>
          <a:lstStyle/>
          <a:p>
            <a:pPr algn="ctr"/>
            <a:r>
              <a:rPr lang="en-US" dirty="0" smtClean="0"/>
              <a:t>^fault-condition</a:t>
            </a:r>
            <a:endParaRPr lang="en-US" dirty="0"/>
          </a:p>
        </p:txBody>
      </p:sp>
      <p:sp>
        <p:nvSpPr>
          <p:cNvPr id="11" name="Oval 10"/>
          <p:cNvSpPr/>
          <p:nvPr/>
        </p:nvSpPr>
        <p:spPr>
          <a:xfrm>
            <a:off x="5996981" y="2957088"/>
            <a:ext cx="759023" cy="68608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F38</a:t>
            </a:r>
            <a:endParaRPr lang="en-US" sz="1600" dirty="0">
              <a:solidFill>
                <a:schemeClr val="tx1"/>
              </a:solidFill>
            </a:endParaRPr>
          </a:p>
        </p:txBody>
      </p:sp>
      <p:sp>
        <p:nvSpPr>
          <p:cNvPr id="12" name="Oval 11"/>
          <p:cNvSpPr/>
          <p:nvPr/>
        </p:nvSpPr>
        <p:spPr>
          <a:xfrm>
            <a:off x="5805434" y="985574"/>
            <a:ext cx="704348" cy="68480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E1</a:t>
            </a:r>
            <a:endParaRPr lang="en-US" sz="1600" dirty="0">
              <a:solidFill>
                <a:schemeClr val="tx1"/>
              </a:solidFill>
            </a:endParaRPr>
          </a:p>
        </p:txBody>
      </p:sp>
      <p:cxnSp>
        <p:nvCxnSpPr>
          <p:cNvPr id="13" name="Straight Connector 12"/>
          <p:cNvCxnSpPr>
            <a:stCxn id="12" idx="4"/>
            <a:endCxn id="8" idx="0"/>
          </p:cNvCxnSpPr>
          <p:nvPr/>
        </p:nvCxnSpPr>
        <p:spPr>
          <a:xfrm flipH="1">
            <a:off x="5836354" y="1670378"/>
            <a:ext cx="321254" cy="38695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996981" y="1747788"/>
            <a:ext cx="1400576" cy="369332"/>
          </a:xfrm>
          <a:prstGeom prst="rect">
            <a:avLst/>
          </a:prstGeom>
          <a:noFill/>
        </p:spPr>
        <p:txBody>
          <a:bodyPr wrap="none" rtlCol="0">
            <a:spAutoFit/>
          </a:bodyPr>
          <a:lstStyle/>
          <a:p>
            <a:pPr algn="ctr"/>
            <a:r>
              <a:rPr lang="en-US" dirty="0" smtClean="0"/>
              <a:t>^explanation</a:t>
            </a:r>
            <a:endParaRPr lang="en-US" dirty="0"/>
          </a:p>
        </p:txBody>
      </p:sp>
      <p:cxnSp>
        <p:nvCxnSpPr>
          <p:cNvPr id="15" name="Straight Connector 14"/>
          <p:cNvCxnSpPr>
            <a:stCxn id="11" idx="5"/>
            <a:endCxn id="19" idx="0"/>
          </p:cNvCxnSpPr>
          <p:nvPr/>
        </p:nvCxnSpPr>
        <p:spPr>
          <a:xfrm>
            <a:off x="6644848" y="3542701"/>
            <a:ext cx="798664" cy="67511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031868" y="3724135"/>
            <a:ext cx="1676742" cy="369332"/>
          </a:xfrm>
          <a:prstGeom prst="rect">
            <a:avLst/>
          </a:prstGeom>
          <a:noFill/>
        </p:spPr>
        <p:txBody>
          <a:bodyPr wrap="none" rtlCol="0">
            <a:spAutoFit/>
          </a:bodyPr>
          <a:lstStyle/>
          <a:p>
            <a:pPr algn="ctr"/>
            <a:r>
              <a:rPr lang="en-US" dirty="0" smtClean="0"/>
              <a:t>^condition-type</a:t>
            </a:r>
            <a:endParaRPr lang="en-US" dirty="0"/>
          </a:p>
        </p:txBody>
      </p:sp>
      <p:cxnSp>
        <p:nvCxnSpPr>
          <p:cNvPr id="17" name="Straight Connector 16"/>
          <p:cNvCxnSpPr>
            <a:stCxn id="20" idx="1"/>
            <a:endCxn id="11" idx="6"/>
          </p:cNvCxnSpPr>
          <p:nvPr/>
        </p:nvCxnSpPr>
        <p:spPr>
          <a:xfrm flipH="1" flipV="1">
            <a:off x="6756004" y="3300132"/>
            <a:ext cx="687508" cy="16172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916530" y="2988586"/>
            <a:ext cx="474810" cy="369332"/>
          </a:xfrm>
          <a:prstGeom prst="rect">
            <a:avLst/>
          </a:prstGeom>
          <a:noFill/>
        </p:spPr>
        <p:txBody>
          <a:bodyPr wrap="none" rtlCol="0">
            <a:spAutoFit/>
          </a:bodyPr>
          <a:lstStyle/>
          <a:p>
            <a:pPr algn="ctr"/>
            <a:r>
              <a:rPr lang="en-US" dirty="0" smtClean="0"/>
              <a:t>^id</a:t>
            </a:r>
            <a:endParaRPr lang="en-US" dirty="0"/>
          </a:p>
        </p:txBody>
      </p:sp>
      <p:sp>
        <p:nvSpPr>
          <p:cNvPr id="19" name="TextBox 18"/>
          <p:cNvSpPr txBox="1"/>
          <p:nvPr/>
        </p:nvSpPr>
        <p:spPr>
          <a:xfrm>
            <a:off x="6403130" y="4217811"/>
            <a:ext cx="2080764" cy="369332"/>
          </a:xfrm>
          <a:prstGeom prst="rect">
            <a:avLst/>
          </a:prstGeom>
          <a:noFill/>
          <a:ln>
            <a:solidFill>
              <a:schemeClr val="tx1"/>
            </a:solidFill>
          </a:ln>
        </p:spPr>
        <p:txBody>
          <a:bodyPr wrap="square" rtlCol="0">
            <a:spAutoFit/>
          </a:bodyPr>
          <a:lstStyle/>
          <a:p>
            <a:pPr algn="ctr"/>
            <a:r>
              <a:rPr lang="en-US" dirty="0" smtClean="0"/>
              <a:t>below-max-depth</a:t>
            </a:r>
            <a:endParaRPr lang="en-US" dirty="0"/>
          </a:p>
        </p:txBody>
      </p:sp>
      <p:sp>
        <p:nvSpPr>
          <p:cNvPr id="20" name="TextBox 19"/>
          <p:cNvSpPr txBox="1"/>
          <p:nvPr/>
        </p:nvSpPr>
        <p:spPr>
          <a:xfrm>
            <a:off x="7443512" y="3277187"/>
            <a:ext cx="605699" cy="369332"/>
          </a:xfrm>
          <a:prstGeom prst="rect">
            <a:avLst/>
          </a:prstGeom>
          <a:noFill/>
          <a:ln>
            <a:solidFill>
              <a:schemeClr val="tx1"/>
            </a:solidFill>
          </a:ln>
        </p:spPr>
        <p:txBody>
          <a:bodyPr wrap="square" rtlCol="0">
            <a:spAutoFit/>
          </a:bodyPr>
          <a:lstStyle/>
          <a:p>
            <a:pPr algn="ctr"/>
            <a:r>
              <a:rPr lang="en-US" dirty="0" smtClean="0"/>
              <a:t>N35</a:t>
            </a:r>
            <a:endParaRPr lang="en-US" dirty="0"/>
          </a:p>
        </p:txBody>
      </p:sp>
      <p:sp>
        <p:nvSpPr>
          <p:cNvPr id="21" name="TextBox 20"/>
          <p:cNvSpPr txBox="1"/>
          <p:nvPr/>
        </p:nvSpPr>
        <p:spPr>
          <a:xfrm>
            <a:off x="211632" y="2958803"/>
            <a:ext cx="2895600" cy="1015663"/>
          </a:xfrm>
          <a:prstGeom prst="rect">
            <a:avLst/>
          </a:prstGeom>
          <a:noFill/>
        </p:spPr>
        <p:txBody>
          <a:bodyPr wrap="square" rtlCol="0">
            <a:spAutoFit/>
          </a:bodyPr>
          <a:lstStyle/>
          <a:p>
            <a:r>
              <a:rPr lang="en-US" sz="2000" dirty="0" smtClean="0">
                <a:solidFill>
                  <a:schemeClr val="accent1"/>
                </a:solidFill>
              </a:rPr>
              <a:t>Use elaboration to copy supporting WMEs from WM object stored in id</a:t>
            </a:r>
            <a:endParaRPr lang="en-US" sz="2000" dirty="0">
              <a:solidFill>
                <a:schemeClr val="accent1"/>
              </a:solidFill>
            </a:endParaRPr>
          </a:p>
        </p:txBody>
      </p:sp>
      <p:sp>
        <p:nvSpPr>
          <p:cNvPr id="22" name="TextBox 21"/>
          <p:cNvSpPr txBox="1"/>
          <p:nvPr/>
        </p:nvSpPr>
        <p:spPr>
          <a:xfrm>
            <a:off x="3219037" y="3451159"/>
            <a:ext cx="813633" cy="369332"/>
          </a:xfrm>
          <a:prstGeom prst="rect">
            <a:avLst/>
          </a:prstGeom>
          <a:noFill/>
          <a:ln>
            <a:solidFill>
              <a:schemeClr val="accent1"/>
            </a:solidFill>
          </a:ln>
        </p:spPr>
        <p:txBody>
          <a:bodyPr wrap="square" rtlCol="0">
            <a:spAutoFit/>
          </a:bodyPr>
          <a:lstStyle/>
          <a:p>
            <a:pPr algn="ctr"/>
            <a:r>
              <a:rPr lang="en-US" dirty="0" smtClean="0">
                <a:solidFill>
                  <a:schemeClr val="accent1"/>
                </a:solidFill>
              </a:rPr>
              <a:t>180.0</a:t>
            </a:r>
            <a:endParaRPr lang="en-US" dirty="0">
              <a:solidFill>
                <a:schemeClr val="accent1"/>
              </a:solidFill>
            </a:endParaRPr>
          </a:p>
        </p:txBody>
      </p:sp>
      <p:sp>
        <p:nvSpPr>
          <p:cNvPr id="23" name="TextBox 22"/>
          <p:cNvSpPr txBox="1"/>
          <p:nvPr/>
        </p:nvSpPr>
        <p:spPr>
          <a:xfrm>
            <a:off x="3103677" y="2736056"/>
            <a:ext cx="904875" cy="369332"/>
          </a:xfrm>
          <a:prstGeom prst="rect">
            <a:avLst/>
          </a:prstGeom>
          <a:noFill/>
          <a:ln>
            <a:solidFill>
              <a:schemeClr val="accent1"/>
            </a:solidFill>
          </a:ln>
        </p:spPr>
        <p:txBody>
          <a:bodyPr wrap="square" rtlCol="0">
            <a:spAutoFit/>
          </a:bodyPr>
          <a:lstStyle/>
          <a:p>
            <a:pPr algn="ctr"/>
            <a:r>
              <a:rPr lang="en-US" dirty="0" smtClean="0">
                <a:solidFill>
                  <a:schemeClr val="accent1"/>
                </a:solidFill>
              </a:rPr>
              <a:t>180.56</a:t>
            </a:r>
            <a:endParaRPr lang="en-US" dirty="0">
              <a:solidFill>
                <a:schemeClr val="accent1"/>
              </a:solidFill>
            </a:endParaRPr>
          </a:p>
        </p:txBody>
      </p:sp>
      <p:cxnSp>
        <p:nvCxnSpPr>
          <p:cNvPr id="24" name="Straight Connector 23"/>
          <p:cNvCxnSpPr>
            <a:stCxn id="11" idx="2"/>
            <a:endCxn id="23" idx="3"/>
          </p:cNvCxnSpPr>
          <p:nvPr/>
        </p:nvCxnSpPr>
        <p:spPr>
          <a:xfrm flipH="1" flipV="1">
            <a:off x="4008552" y="2920722"/>
            <a:ext cx="1988429" cy="37941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1" idx="3"/>
            <a:endCxn id="22" idx="3"/>
          </p:cNvCxnSpPr>
          <p:nvPr/>
        </p:nvCxnSpPr>
        <p:spPr>
          <a:xfrm flipH="1">
            <a:off x="4032670" y="3542701"/>
            <a:ext cx="2075467" cy="93124"/>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015349" y="3286321"/>
            <a:ext cx="1222609" cy="369332"/>
          </a:xfrm>
          <a:prstGeom prst="rect">
            <a:avLst/>
          </a:prstGeom>
          <a:noFill/>
          <a:ln>
            <a:noFill/>
          </a:ln>
        </p:spPr>
        <p:txBody>
          <a:bodyPr wrap="square" rtlCol="0">
            <a:spAutoFit/>
          </a:bodyPr>
          <a:lstStyle/>
          <a:p>
            <a:pPr algn="ctr"/>
            <a:r>
              <a:rPr lang="en-US" dirty="0" smtClean="0">
                <a:solidFill>
                  <a:schemeClr val="accent1"/>
                </a:solidFill>
              </a:rPr>
              <a:t>^threshold</a:t>
            </a:r>
            <a:endParaRPr lang="en-US" dirty="0">
              <a:solidFill>
                <a:schemeClr val="accent1"/>
              </a:solidFill>
            </a:endParaRPr>
          </a:p>
        </p:txBody>
      </p:sp>
      <p:sp>
        <p:nvSpPr>
          <p:cNvPr id="27" name="TextBox 26"/>
          <p:cNvSpPr txBox="1"/>
          <p:nvPr/>
        </p:nvSpPr>
        <p:spPr>
          <a:xfrm rot="665197">
            <a:off x="4095984" y="2773428"/>
            <a:ext cx="1800890" cy="369332"/>
          </a:xfrm>
          <a:prstGeom prst="rect">
            <a:avLst/>
          </a:prstGeom>
          <a:noFill/>
          <a:ln>
            <a:noFill/>
          </a:ln>
        </p:spPr>
        <p:txBody>
          <a:bodyPr wrap="square" rtlCol="0">
            <a:spAutoFit/>
          </a:bodyPr>
          <a:lstStyle/>
          <a:p>
            <a:pPr algn="ctr"/>
            <a:r>
              <a:rPr lang="en-US" dirty="0" smtClean="0">
                <a:solidFill>
                  <a:schemeClr val="accent1"/>
                </a:solidFill>
              </a:rPr>
              <a:t>^measured-value</a:t>
            </a:r>
            <a:endParaRPr lang="en-US" dirty="0">
              <a:solidFill>
                <a:schemeClr val="accent1"/>
              </a:solidFill>
            </a:endParaRPr>
          </a:p>
        </p:txBody>
      </p:sp>
      <p:sp>
        <p:nvSpPr>
          <p:cNvPr id="28" name="TextBox 27"/>
          <p:cNvSpPr txBox="1"/>
          <p:nvPr/>
        </p:nvSpPr>
        <p:spPr>
          <a:xfrm>
            <a:off x="237033" y="4876800"/>
            <a:ext cx="2878736" cy="1323439"/>
          </a:xfrm>
          <a:prstGeom prst="rect">
            <a:avLst/>
          </a:prstGeom>
          <a:noFill/>
        </p:spPr>
        <p:txBody>
          <a:bodyPr wrap="square" rtlCol="0">
            <a:spAutoFit/>
          </a:bodyPr>
          <a:lstStyle/>
          <a:p>
            <a:r>
              <a:rPr lang="en-US" sz="2000" dirty="0" smtClean="0">
                <a:solidFill>
                  <a:srgbClr val="FF0000"/>
                </a:solidFill>
              </a:rPr>
              <a:t>Use another elaboration to generate explanation based on attributes present</a:t>
            </a:r>
            <a:endParaRPr lang="en-US" sz="2000" dirty="0">
              <a:solidFill>
                <a:srgbClr val="FF0000"/>
              </a:solidFill>
            </a:endParaRPr>
          </a:p>
        </p:txBody>
      </p:sp>
      <p:sp>
        <p:nvSpPr>
          <p:cNvPr id="29" name="TextBox 28"/>
          <p:cNvSpPr txBox="1"/>
          <p:nvPr/>
        </p:nvSpPr>
        <p:spPr>
          <a:xfrm>
            <a:off x="3160977" y="4987993"/>
            <a:ext cx="5221023" cy="923330"/>
          </a:xfrm>
          <a:prstGeom prst="rect">
            <a:avLst/>
          </a:prstGeom>
          <a:noFill/>
          <a:ln>
            <a:solidFill>
              <a:srgbClr val="FF0000"/>
            </a:solidFill>
          </a:ln>
        </p:spPr>
        <p:txBody>
          <a:bodyPr wrap="square" rtlCol="0">
            <a:spAutoFit/>
          </a:bodyPr>
          <a:lstStyle/>
          <a:p>
            <a:r>
              <a:rPr lang="en-US" dirty="0" smtClean="0">
                <a:solidFill>
                  <a:srgbClr val="FF0000"/>
                </a:solidFill>
              </a:rPr>
              <a:t>Fault condition: below-max-depth condition recorded. UUV depth (180.136) is below maximum depth threshold (180.0). </a:t>
            </a:r>
            <a:endParaRPr lang="en-US" dirty="0">
              <a:solidFill>
                <a:srgbClr val="FF0000"/>
              </a:solidFill>
            </a:endParaRPr>
          </a:p>
        </p:txBody>
      </p:sp>
      <p:cxnSp>
        <p:nvCxnSpPr>
          <p:cNvPr id="30" name="Straight Connector 29"/>
          <p:cNvCxnSpPr>
            <a:stCxn id="11" idx="4"/>
            <a:endCxn id="29" idx="0"/>
          </p:cNvCxnSpPr>
          <p:nvPr/>
        </p:nvCxnSpPr>
        <p:spPr>
          <a:xfrm flipH="1">
            <a:off x="5771489" y="3643176"/>
            <a:ext cx="605004" cy="134481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258183" y="4063384"/>
            <a:ext cx="876592" cy="369332"/>
          </a:xfrm>
          <a:prstGeom prst="rect">
            <a:avLst/>
          </a:prstGeom>
          <a:noFill/>
          <a:ln>
            <a:noFill/>
          </a:ln>
        </p:spPr>
        <p:txBody>
          <a:bodyPr wrap="square" rtlCol="0">
            <a:spAutoFit/>
          </a:bodyPr>
          <a:lstStyle/>
          <a:p>
            <a:pPr algn="ctr"/>
            <a:r>
              <a:rPr lang="en-US" dirty="0" smtClean="0">
                <a:solidFill>
                  <a:srgbClr val="FF0000"/>
                </a:solidFill>
              </a:rPr>
              <a:t>^string</a:t>
            </a:r>
            <a:endParaRPr lang="en-US" dirty="0">
              <a:solidFill>
                <a:srgbClr val="FF0000"/>
              </a:solidFill>
            </a:endParaRPr>
          </a:p>
        </p:txBody>
      </p:sp>
    </p:spTree>
    <p:extLst>
      <p:ext uri="{BB962C8B-B14F-4D97-AF65-F5344CB8AC3E}">
        <p14:creationId xmlns:p14="http://schemas.microsoft.com/office/powerpoint/2010/main" val="27401391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Agent-generated explanation</a:t>
            </a:r>
            <a:endParaRPr lang="en-US" dirty="0"/>
          </a:p>
        </p:txBody>
      </p:sp>
      <p:sp>
        <p:nvSpPr>
          <p:cNvPr id="4" name="Date Placeholder 3"/>
          <p:cNvSpPr>
            <a:spLocks noGrp="1"/>
          </p:cNvSpPr>
          <p:nvPr>
            <p:ph type="dt" sz="half" idx="10"/>
          </p:nvPr>
        </p:nvSpPr>
        <p:spPr/>
        <p:txBody>
          <a:bodyPr/>
          <a:lstStyle/>
          <a:p>
            <a:r>
              <a:rPr lang="en-US" smtClean="0"/>
              <a:t>6/5/2015</a:t>
            </a:r>
            <a:endParaRPr lang="en-US"/>
          </a:p>
        </p:txBody>
      </p:sp>
      <p:sp>
        <p:nvSpPr>
          <p:cNvPr id="5" name="Footer Placeholder 4"/>
          <p:cNvSpPr>
            <a:spLocks noGrp="1"/>
          </p:cNvSpPr>
          <p:nvPr>
            <p:ph type="ftr" sz="quarter" idx="11"/>
          </p:nvPr>
        </p:nvSpPr>
        <p:spPr/>
        <p:txBody>
          <a:bodyPr/>
          <a:lstStyle/>
          <a:p>
            <a:r>
              <a:rPr lang="en-US" smtClean="0"/>
              <a:t>Distribution A </a:t>
            </a:r>
            <a:endParaRPr lang="en-US"/>
          </a:p>
        </p:txBody>
      </p:sp>
      <p:sp>
        <p:nvSpPr>
          <p:cNvPr id="6" name="Slide Number Placeholder 5"/>
          <p:cNvSpPr>
            <a:spLocks noGrp="1"/>
          </p:cNvSpPr>
          <p:nvPr>
            <p:ph type="sldNum" sz="quarter" idx="12"/>
          </p:nvPr>
        </p:nvSpPr>
        <p:spPr/>
        <p:txBody>
          <a:bodyPr/>
          <a:lstStyle/>
          <a:p>
            <a:fld id="{E7A8F5A6-DFA5-4A7B-B0B2-889F18A8918A}" type="slidenum">
              <a:rPr lang="en-US" smtClean="0"/>
              <a:pPr/>
              <a:t>9</a:t>
            </a:fld>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64355" y="914400"/>
            <a:ext cx="2474845" cy="3129072"/>
          </a:xfrm>
          <a:prstGeom prst="rect">
            <a:avLst/>
          </a:prstGeom>
        </p:spPr>
      </p:pic>
      <p:sp>
        <p:nvSpPr>
          <p:cNvPr id="8" name="Content Placeholder 5"/>
          <p:cNvSpPr>
            <a:spLocks noGrp="1"/>
          </p:cNvSpPr>
          <p:nvPr>
            <p:ph idx="1"/>
          </p:nvPr>
        </p:nvSpPr>
        <p:spPr>
          <a:xfrm>
            <a:off x="152400" y="1143000"/>
            <a:ext cx="4815783" cy="5205140"/>
          </a:xfrm>
        </p:spPr>
        <p:txBody>
          <a:bodyPr>
            <a:normAutofit fontScale="55000" lnSpcReduction="20000"/>
          </a:bodyPr>
          <a:lstStyle/>
          <a:p>
            <a:pPr marL="0" indent="0">
              <a:buNone/>
            </a:pPr>
            <a:r>
              <a:rPr lang="en-US" sz="4400" b="1" dirty="0"/>
              <a:t>Agent output:</a:t>
            </a:r>
          </a:p>
          <a:p>
            <a:pPr marL="0" indent="0">
              <a:buNone/>
            </a:pPr>
            <a:r>
              <a:rPr lang="en-US" dirty="0" smtClean="0"/>
              <a:t>&lt;</a:t>
            </a:r>
            <a:r>
              <a:rPr lang="en-US" dirty="0"/>
              <a:t>698.6&gt; Mission status: UUV has started navigation to waypoint 1 of survey behavior</a:t>
            </a:r>
            <a:r>
              <a:rPr lang="en-US" dirty="0" smtClean="0"/>
              <a:t>.</a:t>
            </a:r>
          </a:p>
          <a:p>
            <a:pPr marL="0" indent="0">
              <a:buNone/>
            </a:pPr>
            <a:r>
              <a:rPr lang="en-US" dirty="0" smtClean="0"/>
              <a:t>&lt;736.7&gt; Fault condition: below-max-depth condition recorded. UUV depth (180.10) is below maximum depth threshold (180.).</a:t>
            </a:r>
          </a:p>
          <a:p>
            <a:pPr marL="0" indent="0">
              <a:buNone/>
            </a:pPr>
            <a:r>
              <a:rPr lang="en-US" dirty="0" smtClean="0"/>
              <a:t>&lt;</a:t>
            </a:r>
            <a:r>
              <a:rPr lang="en-US" dirty="0"/>
              <a:t>736.7&gt; Fault strategy generation: Soar agent generated strategy to resolve below-max-depth condition: UUV commanded to maintain depth (at 175.). </a:t>
            </a:r>
          </a:p>
          <a:p>
            <a:pPr marL="0" indent="0">
              <a:buNone/>
            </a:pPr>
            <a:r>
              <a:rPr lang="en-US" dirty="0"/>
              <a:t>&lt;738.2&gt; Successful fault strategy: strategy to maintain depth (at 175.) has decreased UUV depth (</a:t>
            </a:r>
            <a:r>
              <a:rPr lang="en-US" dirty="0" smtClean="0"/>
              <a:t>179.97) </a:t>
            </a:r>
            <a:r>
              <a:rPr lang="en-US" dirty="0"/>
              <a:t>above maximum depth threshold (180.).</a:t>
            </a:r>
          </a:p>
          <a:p>
            <a:pPr marL="0" indent="0">
              <a:buNone/>
            </a:pPr>
            <a:r>
              <a:rPr lang="en-US" dirty="0"/>
              <a:t>&lt;738.2&gt; Mission status: UUV can not return to behavior's desired control mode, continue using fault strategy to maintain depth (at 175.).</a:t>
            </a:r>
          </a:p>
          <a:p>
            <a:pPr marL="0" indent="0">
              <a:buNone/>
            </a:pPr>
            <a:r>
              <a:rPr lang="en-US" dirty="0"/>
              <a:t>&lt;738.2&gt; Mission strategy: Abandon track number 4 (waypoint 1) because altitude is too high relative to altitude intended for survey. </a:t>
            </a:r>
          </a:p>
          <a:p>
            <a:endParaRPr lang="en-US"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55594" y="4328160"/>
            <a:ext cx="2907406" cy="2019980"/>
          </a:xfrm>
          <a:prstGeom prst="rect">
            <a:avLst/>
          </a:prstGeom>
        </p:spPr>
      </p:pic>
      <p:sp>
        <p:nvSpPr>
          <p:cNvPr id="10" name="Parallelogram 9"/>
          <p:cNvSpPr/>
          <p:nvPr/>
        </p:nvSpPr>
        <p:spPr>
          <a:xfrm>
            <a:off x="6414574" y="1538184"/>
            <a:ext cx="1076960" cy="1706880"/>
          </a:xfrm>
          <a:prstGeom prst="parallelogram">
            <a:avLst>
              <a:gd name="adj" fmla="val 34434"/>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flipH="1">
            <a:off x="5855594" y="3245064"/>
            <a:ext cx="508763" cy="1011976"/>
          </a:xfrm>
          <a:prstGeom prst="straightConnector1">
            <a:avLst/>
          </a:prstGeom>
          <a:ln w="254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7104192" y="3316184"/>
            <a:ext cx="1582608" cy="940856"/>
          </a:xfrm>
          <a:prstGeom prst="straightConnector1">
            <a:avLst/>
          </a:prstGeom>
          <a:ln w="254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979308" y="1516618"/>
            <a:ext cx="301686" cy="369332"/>
          </a:xfrm>
          <a:prstGeom prst="rect">
            <a:avLst/>
          </a:prstGeom>
          <a:noFill/>
          <a:ln w="12700">
            <a:solidFill>
              <a:schemeClr val="tx1"/>
            </a:solidFill>
          </a:ln>
        </p:spPr>
        <p:txBody>
          <a:bodyPr wrap="none" rtlCol="0">
            <a:spAutoFit/>
          </a:bodyPr>
          <a:lstStyle/>
          <a:p>
            <a:r>
              <a:rPr lang="en-US" b="1" dirty="0" smtClean="0"/>
              <a:t>1</a:t>
            </a:r>
            <a:endParaRPr lang="en-US" b="1" dirty="0"/>
          </a:p>
        </p:txBody>
      </p:sp>
      <p:sp>
        <p:nvSpPr>
          <p:cNvPr id="14" name="TextBox 13"/>
          <p:cNvSpPr txBox="1"/>
          <p:nvPr/>
        </p:nvSpPr>
        <p:spPr>
          <a:xfrm>
            <a:off x="4968183" y="2574210"/>
            <a:ext cx="301686" cy="369332"/>
          </a:xfrm>
          <a:prstGeom prst="rect">
            <a:avLst/>
          </a:prstGeom>
          <a:noFill/>
          <a:ln w="12700">
            <a:solidFill>
              <a:schemeClr val="tx1"/>
            </a:solidFill>
          </a:ln>
        </p:spPr>
        <p:txBody>
          <a:bodyPr wrap="none" rtlCol="0">
            <a:spAutoFit/>
          </a:bodyPr>
          <a:lstStyle/>
          <a:p>
            <a:r>
              <a:rPr lang="en-US" b="1" dirty="0" smtClean="0"/>
              <a:t>2</a:t>
            </a:r>
            <a:endParaRPr lang="en-US" b="1" dirty="0"/>
          </a:p>
        </p:txBody>
      </p:sp>
      <p:sp>
        <p:nvSpPr>
          <p:cNvPr id="15" name="TextBox 14"/>
          <p:cNvSpPr txBox="1"/>
          <p:nvPr/>
        </p:nvSpPr>
        <p:spPr>
          <a:xfrm>
            <a:off x="4979308" y="4533542"/>
            <a:ext cx="301686" cy="369332"/>
          </a:xfrm>
          <a:prstGeom prst="rect">
            <a:avLst/>
          </a:prstGeom>
          <a:noFill/>
          <a:ln w="12700">
            <a:solidFill>
              <a:schemeClr val="tx1"/>
            </a:solidFill>
          </a:ln>
        </p:spPr>
        <p:txBody>
          <a:bodyPr wrap="none" rtlCol="0">
            <a:spAutoFit/>
          </a:bodyPr>
          <a:lstStyle/>
          <a:p>
            <a:r>
              <a:rPr lang="en-US" b="1" dirty="0" smtClean="0"/>
              <a:t>3</a:t>
            </a:r>
            <a:endParaRPr lang="en-US" b="1" dirty="0"/>
          </a:p>
        </p:txBody>
      </p:sp>
    </p:spTree>
    <p:extLst>
      <p:ext uri="{BB962C8B-B14F-4D97-AF65-F5344CB8AC3E}">
        <p14:creationId xmlns:p14="http://schemas.microsoft.com/office/powerpoint/2010/main" val="30497278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22121</TotalTime>
  <Words>919</Words>
  <Application>Microsoft Office PowerPoint</Application>
  <PresentationFormat>On-screen Show (4:3)</PresentationFormat>
  <Paragraphs>189</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Wingdings</vt:lpstr>
      <vt:lpstr>Office Theme</vt:lpstr>
      <vt:lpstr>Autonomous Mission Management of Unmanned Vehicles using Soar</vt:lpstr>
      <vt:lpstr>MCM background</vt:lpstr>
      <vt:lpstr>Representative MCM autonomy</vt:lpstr>
      <vt:lpstr>Mission Management using Soar</vt:lpstr>
      <vt:lpstr>Explanation Facility</vt:lpstr>
      <vt:lpstr>Initial explanation</vt:lpstr>
      <vt:lpstr>Storing elaborated information</vt:lpstr>
      <vt:lpstr>Generation of explanation</vt:lpstr>
      <vt:lpstr>Agent-generated explanation</vt:lpstr>
      <vt:lpstr>Explanation of alternatives</vt:lpstr>
      <vt:lpstr>Alternative strategy explanation </vt:lpstr>
      <vt:lpstr>Summary</vt:lpstr>
    </vt:vector>
  </TitlesOfParts>
  <Company>The Pennsylvania State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Scott D. Hanford</dc:creator>
  <cp:lastModifiedBy>Scott D. Hanford</cp:lastModifiedBy>
  <cp:revision>119</cp:revision>
  <cp:lastPrinted>2014-06-16T20:21:31Z</cp:lastPrinted>
  <dcterms:created xsi:type="dcterms:W3CDTF">2010-07-16T15:29:17Z</dcterms:created>
  <dcterms:modified xsi:type="dcterms:W3CDTF">2015-06-05T16:21:13Z</dcterms:modified>
</cp:coreProperties>
</file>