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9" r:id="rId4"/>
  </p:sldMasterIdLst>
  <p:notesMasterIdLst>
    <p:notesMasterId r:id="rId18"/>
  </p:notesMasterIdLst>
  <p:handoutMasterIdLst>
    <p:handoutMasterId r:id="rId19"/>
  </p:handoutMasterIdLst>
  <p:sldIdLst>
    <p:sldId id="583" r:id="rId5"/>
    <p:sldId id="639" r:id="rId6"/>
    <p:sldId id="630" r:id="rId7"/>
    <p:sldId id="585" r:id="rId8"/>
    <p:sldId id="638" r:id="rId9"/>
    <p:sldId id="632" r:id="rId10"/>
    <p:sldId id="633" r:id="rId11"/>
    <p:sldId id="634" r:id="rId12"/>
    <p:sldId id="637" r:id="rId13"/>
    <p:sldId id="635" r:id="rId14"/>
    <p:sldId id="640" r:id="rId15"/>
    <p:sldId id="641" r:id="rId16"/>
    <p:sldId id="629" r:id="rId17"/>
  </p:sldIdLst>
  <p:sldSz cx="9144000" cy="6858000" type="screen4x3"/>
  <p:notesSz cx="9305925" cy="70199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2304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11" userDrawn="1">
          <p15:clr>
            <a:srgbClr val="A4A3A4"/>
          </p15:clr>
        </p15:guide>
        <p15:guide id="2" pos="293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0066"/>
    <a:srgbClr val="FFFFCC"/>
    <a:srgbClr val="0066CC"/>
    <a:srgbClr val="9966FF"/>
    <a:srgbClr val="0033CC"/>
    <a:srgbClr val="3366CC"/>
    <a:srgbClr val="0066FF"/>
    <a:srgbClr val="66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3" autoAdjust="0"/>
    <p:restoredTop sz="95136" autoAdjust="0"/>
  </p:normalViewPr>
  <p:slideViewPr>
    <p:cSldViewPr>
      <p:cViewPr varScale="1">
        <p:scale>
          <a:sx n="134" d="100"/>
          <a:sy n="134" d="100"/>
        </p:scale>
        <p:origin x="1648" y="64"/>
      </p:cViewPr>
      <p:guideLst>
        <p:guide orient="horz" pos="288"/>
        <p:guide orient="horz" pos="2304"/>
        <p:guide orient="horz" pos="1152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102"/>
      </p:cViewPr>
      <p:guideLst>
        <p:guide orient="horz" pos="2211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695F6238-D31E-4583-B9B7-0C365190B8B7}" type="datetimeFigureOut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4649E286-DF35-4A04-A80B-AF5491A9BA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45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0DA8778-9CD0-4A5D-A1AD-629057D0DDAE}" type="datetimeFigureOut">
              <a:rPr lang="en-US"/>
              <a:pPr>
                <a:defRPr/>
              </a:pPr>
              <a:t>6/5/2015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27050"/>
            <a:ext cx="3508375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5"/>
            <a:ext cx="7444740" cy="3158966"/>
          </a:xfrm>
          <a:prstGeom prst="rect">
            <a:avLst/>
          </a:prstGeom>
        </p:spPr>
        <p:txBody>
          <a:bodyPr vert="horz" lIns="93287" tIns="46644" rIns="93287" bIns="46644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 dirty="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BCDAB13-104A-4EFE-AD86-51DC83A2AD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573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defRPr/>
            </a:pPr>
            <a:r>
              <a:rPr lang="en-US" dirty="0"/>
              <a:t>- </a:t>
            </a:r>
            <a:r>
              <a:rPr lang="en-US" b="1" u="sng" dirty="0"/>
              <a:t>The holy grail is an extension of what manned crews do on manned warships </a:t>
            </a:r>
          </a:p>
          <a:p>
            <a:pPr lvl="0"/>
            <a:r>
              <a:rPr lang="en-US" dirty="0"/>
              <a:t>- The human watchstander model provides context for submarine operator engage SLC. </a:t>
            </a:r>
            <a:r>
              <a:rPr lang="en-US" dirty="0" smtClean="0"/>
              <a:t>(ICM</a:t>
            </a:r>
            <a:r>
              <a:rPr lang="en-US" baseline="0" dirty="0" smtClean="0"/>
              <a:t> – SOM – Contact Management)</a:t>
            </a:r>
            <a:endParaRPr lang="en-US" dirty="0"/>
          </a:p>
          <a:p>
            <a:pPr lvl="0"/>
            <a:r>
              <a:rPr lang="en-US" dirty="0"/>
              <a:t>- The human model provides delegated authority and inherent backup. </a:t>
            </a:r>
          </a:p>
          <a:p>
            <a:pPr marL="171450" lvl="0" indent="-1714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human model serves as a good way to synergize SWFTSS and 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r>
              <a:rPr lang="en-US" dirty="0" smtClean="0"/>
              <a:t>This</a:t>
            </a:r>
            <a:r>
              <a:rPr lang="en-US" baseline="0" dirty="0" smtClean="0"/>
              <a:t> model give you “headroom” to grow – whatever you can capture as knowledge can be used</a:t>
            </a:r>
            <a:endParaRPr lang="en-US" dirty="0"/>
          </a:p>
          <a:p>
            <a:pPr lvl="0"/>
            <a:r>
              <a:rPr lang="en-US" dirty="0"/>
              <a:t>- Cognitive autonomy really is the brain function plugged into an arch compliant truck/payload nervous system much as introducing a trained and qualified crew to a manned platform.  </a:t>
            </a:r>
          </a:p>
          <a:p>
            <a:pPr lvl="0"/>
            <a:r>
              <a:rPr lang="en-US" dirty="0"/>
              <a:t>-  Evolving the brain function will take operator engagement concurrent w/truck and payload efforts</a:t>
            </a:r>
          </a:p>
          <a:p>
            <a:pPr marL="0" lvl="1">
              <a:defRPr/>
            </a:pPr>
            <a:r>
              <a:rPr lang="en-US" dirty="0"/>
              <a:t>- Collaborative unmanned/manned systems – same as each other</a:t>
            </a:r>
          </a:p>
          <a:p>
            <a:pPr marL="0" lvl="1" defTabSz="882396">
              <a:defRPr/>
            </a:pPr>
            <a:r>
              <a:rPr lang="en-US" dirty="0"/>
              <a:t>- Currently ONR </a:t>
            </a:r>
            <a:r>
              <a:rPr lang="en-US" dirty="0" err="1"/>
              <a:t>Swampworks</a:t>
            </a:r>
            <a:r>
              <a:rPr lang="en-US" dirty="0"/>
              <a:t> – but no transition</a:t>
            </a:r>
            <a:endParaRPr lang="en-US" b="1" u="sng" dirty="0"/>
          </a:p>
          <a:p>
            <a:pPr marL="0" lvl="1" defTabSz="882396">
              <a:defRPr/>
            </a:pPr>
            <a:r>
              <a:rPr lang="en-US" dirty="0"/>
              <a:t>- Testing and certification:  Truck DOT&amp;E – Brain (crew – ORE Operational Requirements Exam) certification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7F77690-3D52-45E3-B2BA-395DE142CDA2}" type="datetime1">
              <a:rPr lang="en-US" smtClean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DAB13-104A-4EFE-AD86-51DC83A2AD3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70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6338A80-CAB6-40DF-9961-293008C79689}" type="datetime1">
              <a:rPr lang="en-US" smtClean="0"/>
              <a:t>6/5/2015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CDAB13-104A-4EFE-AD86-51DC83A2AD3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0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48640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itle Placeholder 9"/>
          <p:cNvSpPr>
            <a:spLocks noGrp="1"/>
          </p:cNvSpPr>
          <p:nvPr>
            <p:ph type="title"/>
          </p:nvPr>
        </p:nvSpPr>
        <p:spPr>
          <a:xfrm>
            <a:off x="381000" y="2498"/>
            <a:ext cx="7239000" cy="6096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92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0" y="685800"/>
            <a:ext cx="9140825" cy="762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E6E6E8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0"/>
            <a:ext cx="7162799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" name="Rectangle 12"/>
          <p:cNvSpPr>
            <a:spLocks noChangeArrowheads="1"/>
          </p:cNvSpPr>
          <p:nvPr userDrawn="1"/>
        </p:nvSpPr>
        <p:spPr bwMode="auto">
          <a:xfrm flipH="1">
            <a:off x="0" y="6477000"/>
            <a:ext cx="9140825" cy="76200"/>
          </a:xfrm>
          <a:prstGeom prst="rect">
            <a:avLst/>
          </a:prstGeom>
          <a:gradFill rotWithShape="1">
            <a:gsLst>
              <a:gs pos="0">
                <a:srgbClr val="000066"/>
              </a:gs>
              <a:gs pos="100000">
                <a:srgbClr val="E6E6E8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sz="14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457200" y="6557352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1100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 smtClean="0"/>
              <a:t>Distribution</a:t>
            </a:r>
            <a:r>
              <a:rPr lang="en-US" baseline="0" dirty="0" smtClean="0"/>
              <a:t> Statement A – Approved for Public Release, Distribution Unlimited</a:t>
            </a:r>
            <a:endParaRPr lang="en-US" dirty="0"/>
          </a:p>
        </p:txBody>
      </p:sp>
      <p:sp>
        <p:nvSpPr>
          <p:cNvPr id="13" name="Date Placeholder 3"/>
          <p:cNvSpPr txBox="1">
            <a:spLocks/>
          </p:cNvSpPr>
          <p:nvPr userDrawn="1"/>
        </p:nvSpPr>
        <p:spPr>
          <a:xfrm>
            <a:off x="196360" y="65151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002060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4A4ED382-0F2A-4C46-8655-AC5DADB6AB39}" type="datetime1">
              <a:rPr lang="en-US" smtClean="0"/>
              <a:pPr/>
              <a:t>6/5/2015</a:t>
            </a:fld>
            <a:endParaRPr lang="en-US" dirty="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705600" y="6551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rgbClr val="002060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fld id="{ABABD96D-F7C3-4104-A547-584690BA11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20759"/>
            <a:ext cx="1500831" cy="64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66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5" r:id="rId2"/>
    <p:sldLayoutId id="2147483992" r:id="rId3"/>
    <p:sldLayoutId id="2147483993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2800" b="1" i="1" kern="1200" baseline="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Lucida San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gif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Visio_2003-2010_Drawing1.vsd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deviantart.com/download/13890813/The_ocean_by_xip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ounded Rectangle 10"/>
          <p:cNvSpPr/>
          <p:nvPr/>
        </p:nvSpPr>
        <p:spPr>
          <a:xfrm>
            <a:off x="228600" y="685800"/>
            <a:ext cx="8686800" cy="5562600"/>
          </a:xfrm>
          <a:prstGeom prst="roundRect">
            <a:avLst/>
          </a:prstGeom>
          <a:solidFill>
            <a:schemeClr val="tx1">
              <a:lumMod val="95000"/>
              <a:lumOff val="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569075"/>
            <a:ext cx="2133600" cy="365125"/>
          </a:xfrm>
          <a:prstGeom prst="rect">
            <a:avLst/>
          </a:prstGeom>
        </p:spPr>
        <p:txBody>
          <a:bodyPr/>
          <a:lstStyle/>
          <a:p>
            <a:fld id="{CB9F9185-0CBD-3741-A1AB-6091C443388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/>
        </p:nvSpPr>
        <p:spPr>
          <a:xfrm>
            <a:off x="381000" y="152400"/>
            <a:ext cx="8382000" cy="586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b="1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300" b="1" dirty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3900" b="1" dirty="0" smtClean="0"/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900" b="1" dirty="0" smtClean="0"/>
              <a:t>Role-based Cognitive Autonomy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b="1" dirty="0" smtClean="0"/>
              <a:t>Towards Manned-Unmanned Collaboration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1800" b="1" dirty="0" smtClean="0"/>
          </a:p>
          <a:p>
            <a:pPr marL="0" indent="0" algn="ctr">
              <a:buNone/>
            </a:pPr>
            <a:r>
              <a:rPr lang="en-US" sz="1800" b="1" dirty="0" smtClean="0"/>
              <a:t>Cognitive Perception and Computational Intelligence Lab</a:t>
            </a:r>
          </a:p>
          <a:p>
            <a:pPr marL="0" indent="0" algn="ctr">
              <a:buNone/>
            </a:pPr>
            <a:r>
              <a:rPr lang="en-US" sz="1800" b="1" dirty="0" smtClean="0"/>
              <a:t>Applied Research Lab – Pennsylvania State University</a:t>
            </a:r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r>
              <a:rPr lang="en-US" sz="1800" b="1" dirty="0" smtClean="0"/>
              <a:t>Soar Workshop</a:t>
            </a:r>
          </a:p>
          <a:p>
            <a:pPr marL="0" indent="0" algn="ctr">
              <a:buNone/>
            </a:pPr>
            <a:r>
              <a:rPr lang="en-US" sz="1800" b="1" dirty="0" smtClean="0"/>
              <a:t>Dr. John Sustersic</a:t>
            </a:r>
          </a:p>
          <a:p>
            <a:pPr marL="0" indent="0" algn="ctr">
              <a:buNone/>
            </a:pPr>
            <a:endParaRPr lang="en-US" sz="300" b="1" dirty="0" smtClean="0"/>
          </a:p>
          <a:p>
            <a:pPr marL="0" indent="0" algn="ctr">
              <a:buNone/>
            </a:pPr>
            <a:r>
              <a:rPr lang="en-US" sz="1200" b="1" i="1" dirty="0" smtClean="0"/>
              <a:t>Office: 814-863-3015,  jps263@arl.psu.edu</a:t>
            </a:r>
            <a:endParaRPr lang="en-US" sz="1200" b="1" i="1" dirty="0"/>
          </a:p>
        </p:txBody>
      </p:sp>
    </p:spTree>
    <p:extLst>
      <p:ext uri="{BB962C8B-B14F-4D97-AF65-F5344CB8AC3E}">
        <p14:creationId xmlns:p14="http://schemas.microsoft.com/office/powerpoint/2010/main" val="29011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High-Level Concept of Operations</a:t>
            </a:r>
            <a:endParaRPr lang="en-US" dirty="0"/>
          </a:p>
        </p:txBody>
      </p:sp>
      <p:pic>
        <p:nvPicPr>
          <p:cNvPr id="1028" name="Picture 4" descr="http://www.eyeonspain.com/userfiles/image/mariadecastro/Robot%20submarino%20IVER2%20AU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94772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ent Arrow 3"/>
          <p:cNvSpPr/>
          <p:nvPr/>
        </p:nvSpPr>
        <p:spPr>
          <a:xfrm rot="5400000">
            <a:off x="1371600" y="-152400"/>
            <a:ext cx="2286000" cy="4724400"/>
          </a:xfrm>
          <a:prstGeom prst="bentArrow">
            <a:avLst>
              <a:gd name="adj1" fmla="val 38760"/>
              <a:gd name="adj2" fmla="val 25000"/>
              <a:gd name="adj3" fmla="val 25000"/>
              <a:gd name="adj4" fmla="val 4343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Mission Orders and Water/air/space assignments dispatched as for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manned</a:t>
            </a:r>
            <a:r>
              <a:rPr lang="en-US" dirty="0" smtClean="0"/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152400" y="2052937"/>
            <a:ext cx="3577133" cy="1757064"/>
          </a:xfrm>
          <a:prstGeom prst="bentArrow">
            <a:avLst>
              <a:gd name="adj1" fmla="val 51646"/>
              <a:gd name="adj2" fmla="val 33119"/>
              <a:gd name="adj3" fmla="val 24167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4333" y="2196406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AxV</a:t>
            </a:r>
            <a:r>
              <a:rPr lang="en-US" dirty="0" smtClean="0"/>
              <a:t> reports as ordered, requests instructions as needed given operational constraints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800600"/>
            <a:ext cx="7117080" cy="13715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Key Objective: </a:t>
            </a:r>
            <a:r>
              <a:rPr lang="en-US" sz="2000" dirty="0" err="1" smtClean="0"/>
              <a:t>AxVs</a:t>
            </a:r>
            <a:r>
              <a:rPr lang="en-US" sz="2000" dirty="0" smtClean="0"/>
              <a:t> operate by same rules as manned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Establish trust in autonomous systems in manned-unmanned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Enable natural language interaction and supervision of autonomous systems, teaming with non-expert human collaborators.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1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4114800" cy="5486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Soar-based OOD and Pilot agents are collaborating to achieve safe traversal of bounded area using a Clearpath Robotics Husky AGV.</a:t>
            </a:r>
          </a:p>
          <a:p>
            <a:pPr lvl="1"/>
            <a:r>
              <a:rPr lang="en-US" dirty="0" smtClean="0"/>
              <a:t>Executes a pre-computed Navigation plan.</a:t>
            </a:r>
          </a:p>
          <a:p>
            <a:pPr lvl="1"/>
            <a:r>
              <a:rPr lang="en-US" dirty="0" smtClean="0"/>
              <a:t>Pilot avoids local simulated obstacles (e.g. potholes).</a:t>
            </a:r>
          </a:p>
          <a:p>
            <a:pPr lvl="1"/>
            <a:r>
              <a:rPr lang="en-US" dirty="0" smtClean="0"/>
              <a:t>OOD executes Navigation plan, ordering Pilot actions and ensuring the vehicle remains in authorized operating area.</a:t>
            </a:r>
          </a:p>
          <a:p>
            <a:pPr lvl="1"/>
            <a:r>
              <a:rPr lang="en-US" dirty="0" smtClean="0"/>
              <a:t>Localization indoor and outdoor using low cost COTS sensors.</a:t>
            </a:r>
          </a:p>
          <a:p>
            <a:pPr lvl="2"/>
            <a:r>
              <a:rPr lang="en-US" dirty="0" smtClean="0"/>
              <a:t>Error without GPS less than 0.5% of distance travelled.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 and Next Steps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838200"/>
            <a:ext cx="41148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i="1" dirty="0" smtClean="0"/>
              <a:t>Next Steps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Navigator manage localization error to support reasoning and decision-making regarding actions.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NAV Agent constructs Navigation plan from CO orders and constraints.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Begin to incorporate CO to team.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Demonstrate functionality on small AAV</a:t>
            </a:r>
          </a:p>
          <a:p>
            <a:pPr lvl="1" fontAlgn="auto">
              <a:spcAft>
                <a:spcPts val="0"/>
              </a:spcAft>
            </a:pPr>
            <a:r>
              <a:rPr lang="en-US" dirty="0" smtClean="0"/>
              <a:t>Gives real-world 3D environmental complexity as for AUV, but observable.</a:t>
            </a:r>
          </a:p>
          <a:p>
            <a:pPr fontAlgn="auto">
              <a:spcAft>
                <a:spcPts val="0"/>
              </a:spcAft>
            </a:pPr>
            <a:r>
              <a:rPr lang="en-US" dirty="0" smtClean="0"/>
              <a:t>AUV system planned for FY16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4419600"/>
            <a:ext cx="1270406" cy="720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5943600"/>
            <a:ext cx="965984" cy="5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0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0" y="0"/>
            <a:ext cx="7305601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8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2971800"/>
            <a:ext cx="8382000" cy="533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2819400"/>
          </a:xfrm>
        </p:spPr>
        <p:txBody>
          <a:bodyPr/>
          <a:lstStyle/>
          <a:p>
            <a:r>
              <a:rPr lang="en-US" dirty="0" smtClean="0"/>
              <a:t>Manned-unmanned Collaboration</a:t>
            </a:r>
          </a:p>
          <a:p>
            <a:pPr lvl="1"/>
            <a:r>
              <a:rPr lang="en-US" dirty="0" smtClean="0"/>
              <a:t>Expect same ‘rules’ as today’s manned systems.</a:t>
            </a:r>
          </a:p>
          <a:p>
            <a:r>
              <a:rPr lang="en-US" dirty="0" smtClean="0"/>
              <a:t>Interact with human collaborators using (human) natural language.</a:t>
            </a:r>
          </a:p>
          <a:p>
            <a:pPr lvl="1"/>
            <a:r>
              <a:rPr lang="en-US" dirty="0" smtClean="0"/>
              <a:t>Necessary for efficiency and practicality.</a:t>
            </a:r>
          </a:p>
          <a:p>
            <a:pPr lvl="1"/>
            <a:r>
              <a:rPr lang="en-US" dirty="0" smtClean="0"/>
              <a:t>Semantics highly contextualized, often non-verbalized in normal interactions.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Tomorrow’s Autonomous Systems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3657600"/>
            <a:ext cx="55626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/>
              <a:t>Example: “Go </a:t>
            </a:r>
            <a:r>
              <a:rPr lang="en-US" dirty="0"/>
              <a:t>to the store and get some milk</a:t>
            </a:r>
            <a:r>
              <a:rPr lang="en-US" dirty="0" smtClean="0"/>
              <a:t>.”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store? What kind of milk? How much milk?</a:t>
            </a:r>
          </a:p>
          <a:p>
            <a:pPr lvl="1"/>
            <a:r>
              <a:rPr lang="en-US" dirty="0"/>
              <a:t>What do you do if the store is out of fat-free gallons of milk you normally buy?</a:t>
            </a:r>
          </a:p>
          <a:p>
            <a:pPr algn="ctr"/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6629400" y="3883702"/>
            <a:ext cx="2362200" cy="1678898"/>
          </a:xfrm>
          <a:prstGeom prst="borderCallout1">
            <a:avLst>
              <a:gd name="adj1" fmla="val 18751"/>
              <a:gd name="adj2" fmla="val 220"/>
              <a:gd name="adj3" fmla="val 38881"/>
              <a:gd name="adj4" fmla="val -8881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Latent contextual semantics and the ability to adapt semantics naturally are essential for effective autonomy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37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3711293" y="1371600"/>
            <a:ext cx="5064393" cy="34475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Autonomous Underwater Vehicle (AUV) Autonomy</a:t>
            </a:r>
          </a:p>
          <a:p>
            <a:pPr algn="ctr"/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345680" y="3321941"/>
            <a:ext cx="1924120" cy="674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Contact Manager</a:t>
            </a:r>
            <a:endParaRPr lang="en-US" dirty="0"/>
          </a:p>
          <a:p>
            <a:endParaRPr lang="en-US" dirty="0" smtClean="0"/>
          </a:p>
          <a:p>
            <a:pPr algn="ctr"/>
            <a:endParaRPr lang="en-US" sz="400" dirty="0" smtClean="0"/>
          </a:p>
          <a:p>
            <a:pPr algn="ctr"/>
            <a:endParaRPr lang="en-US" sz="1200" dirty="0"/>
          </a:p>
        </p:txBody>
      </p:sp>
      <p:sp>
        <p:nvSpPr>
          <p:cNvPr id="39" name="Rectangle 38"/>
          <p:cNvSpPr/>
          <p:nvPr/>
        </p:nvSpPr>
        <p:spPr>
          <a:xfrm>
            <a:off x="6252533" y="3546758"/>
            <a:ext cx="1840992" cy="698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Sonar Supervisor</a:t>
            </a:r>
          </a:p>
          <a:p>
            <a:endParaRPr lang="en-US" dirty="0" smtClean="0"/>
          </a:p>
          <a:p>
            <a:pPr algn="ctr"/>
            <a:endParaRPr lang="en-US" sz="400" dirty="0" smtClean="0"/>
          </a:p>
          <a:p>
            <a:pPr algn="ctr"/>
            <a:endParaRPr lang="en-US" sz="1200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306" y="3461512"/>
            <a:ext cx="750057" cy="8351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163" y="3352800"/>
            <a:ext cx="587049" cy="10050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1" name="Rectangle 50"/>
          <p:cNvSpPr/>
          <p:nvPr/>
        </p:nvSpPr>
        <p:spPr>
          <a:xfrm>
            <a:off x="4407827" y="3505200"/>
            <a:ext cx="1594133" cy="892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dirty="0" smtClean="0"/>
          </a:p>
          <a:p>
            <a:pPr algn="ctr"/>
            <a:endParaRPr lang="en-US" sz="1200" dirty="0"/>
          </a:p>
        </p:txBody>
      </p:sp>
      <p:sp>
        <p:nvSpPr>
          <p:cNvPr id="48" name="Rounded Rectangle 47"/>
          <p:cNvSpPr/>
          <p:nvPr/>
        </p:nvSpPr>
        <p:spPr>
          <a:xfrm>
            <a:off x="3578119" y="757812"/>
            <a:ext cx="5184881" cy="63086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363147" y="5278050"/>
            <a:ext cx="1957953" cy="1110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Payloads</a:t>
            </a:r>
          </a:p>
          <a:p>
            <a:pPr algn="ctr"/>
            <a:r>
              <a:rPr lang="en-US" sz="1200" dirty="0" smtClean="0"/>
              <a:t>(sensors, weapons, other)</a:t>
            </a:r>
            <a:endParaRPr lang="en-US" sz="1200" dirty="0"/>
          </a:p>
        </p:txBody>
      </p:sp>
      <p:sp>
        <p:nvSpPr>
          <p:cNvPr id="42" name="Rectangle 41"/>
          <p:cNvSpPr/>
          <p:nvPr/>
        </p:nvSpPr>
        <p:spPr>
          <a:xfrm>
            <a:off x="6298570" y="5208054"/>
            <a:ext cx="1957953" cy="1110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Payloads</a:t>
            </a:r>
          </a:p>
          <a:p>
            <a:pPr algn="ctr"/>
            <a:r>
              <a:rPr lang="en-US" sz="1200" dirty="0" smtClean="0"/>
              <a:t>(sensors, weapons, other)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586363" y="3432632"/>
            <a:ext cx="2514600" cy="1417437"/>
          </a:xfrm>
          <a:prstGeom prst="roundRect">
            <a:avLst/>
          </a:prstGeom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035090" y="3070373"/>
            <a:ext cx="1241988" cy="415659"/>
          </a:xfrm>
          <a:prstGeom prst="triangle">
            <a:avLst>
              <a:gd name="adj" fmla="val 36405"/>
            </a:avLst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07248" y="3505200"/>
            <a:ext cx="975785" cy="35946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159357" y="3962400"/>
            <a:ext cx="1268520" cy="35946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Encapsulate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697126" y="4419600"/>
            <a:ext cx="1170942" cy="35946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Validate</a:t>
            </a:r>
            <a:endParaRPr 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1697126" y="-24286"/>
            <a:ext cx="5867400" cy="710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+mj-ea"/>
                <a:cs typeface="+mj-cs"/>
              </a:defRPr>
            </a:lvl1pPr>
            <a:lvl2pPr algn="r">
              <a:defRPr sz="2800" b="1" i="1">
                <a:solidFill>
                  <a:srgbClr val="002060"/>
                </a:solidFill>
                <a:latin typeface="Lucida Sans" pitchFamily="34" charset="0"/>
              </a:defRPr>
            </a:lvl2pPr>
            <a:lvl3pPr algn="r">
              <a:defRPr sz="2800" b="1" i="1">
                <a:solidFill>
                  <a:srgbClr val="002060"/>
                </a:solidFill>
                <a:latin typeface="Lucida Sans" pitchFamily="34" charset="0"/>
              </a:defRPr>
            </a:lvl3pPr>
            <a:lvl4pPr algn="r">
              <a:defRPr sz="2800" b="1" i="1">
                <a:solidFill>
                  <a:srgbClr val="002060"/>
                </a:solidFill>
                <a:latin typeface="Lucida Sans" pitchFamily="34" charset="0"/>
              </a:defRPr>
            </a:lvl4pPr>
            <a:lvl5pPr algn="r">
              <a:defRPr sz="2800" b="1" i="1">
                <a:solidFill>
                  <a:srgbClr val="002060"/>
                </a:solidFill>
                <a:latin typeface="Lucida Sans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2060"/>
                </a:solidFill>
                <a:latin typeface="Lucida Sans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2060"/>
                </a:solidFill>
                <a:latin typeface="Lucida Sans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2060"/>
                </a:solidFill>
                <a:latin typeface="Lucida Sans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2060"/>
                </a:solidFill>
                <a:latin typeface="Lucida Sans" pitchFamily="34" charset="0"/>
              </a:defRPr>
            </a:lvl9pPr>
          </a:lstStyle>
          <a:p>
            <a:pPr algn="ctr"/>
            <a:r>
              <a:rPr lang="en-US" dirty="0" smtClean="0"/>
              <a:t>Cognitive Autonomy Metaphor</a:t>
            </a:r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459213" y="902698"/>
            <a:ext cx="2991418" cy="2291058"/>
          </a:xfrm>
          <a:prstGeom prst="roundRect">
            <a:avLst/>
          </a:prstGeom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02" y="1278541"/>
            <a:ext cx="555172" cy="73527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1" name="Can 60"/>
          <p:cNvSpPr/>
          <p:nvPr/>
        </p:nvSpPr>
        <p:spPr>
          <a:xfrm>
            <a:off x="4064790" y="1863137"/>
            <a:ext cx="1155357" cy="747258"/>
          </a:xfrm>
          <a:prstGeom prst="can">
            <a:avLst>
              <a:gd name="adj" fmla="val 1838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Knowledge Base</a:t>
            </a:r>
          </a:p>
        </p:txBody>
      </p:sp>
      <p:sp>
        <p:nvSpPr>
          <p:cNvPr id="62" name="Curved Up Arrow 61"/>
          <p:cNvSpPr/>
          <p:nvPr/>
        </p:nvSpPr>
        <p:spPr>
          <a:xfrm rot="20624164">
            <a:off x="2997224" y="2701484"/>
            <a:ext cx="1570094" cy="571851"/>
          </a:xfrm>
          <a:prstGeom prst="curvedUpArrow">
            <a:avLst>
              <a:gd name="adj1" fmla="val 32269"/>
              <a:gd name="adj2" fmla="val 89225"/>
              <a:gd name="adj3" fmla="val 4530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01147" y="1895022"/>
            <a:ext cx="1777496" cy="1065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Commanding Officer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smtClean="0"/>
              <a:t>Mission Command)</a:t>
            </a:r>
            <a:endParaRPr lang="en-US" sz="1050" dirty="0"/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5613504" y="2973043"/>
            <a:ext cx="521680" cy="519630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753032" y="2964264"/>
            <a:ext cx="239241" cy="345151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233993" y="5138058"/>
            <a:ext cx="1957953" cy="11103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Payloads</a:t>
            </a:r>
          </a:p>
          <a:p>
            <a:pPr algn="ctr"/>
            <a:r>
              <a:rPr lang="en-US" sz="1200" dirty="0" smtClean="0"/>
              <a:t>(sensors, weapons, other)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3939164" y="5181600"/>
            <a:ext cx="2082848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Vehicle Control</a:t>
            </a:r>
          </a:p>
          <a:p>
            <a:pPr algn="ctr"/>
            <a:endParaRPr lang="en-US" sz="400" dirty="0" smtClean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762947" y="4623254"/>
            <a:ext cx="1" cy="558346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277547" y="4623254"/>
            <a:ext cx="0" cy="514804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220147" y="2276022"/>
            <a:ext cx="393357" cy="0"/>
          </a:xfrm>
          <a:prstGeom prst="straightConnector1">
            <a:avLst/>
          </a:prstGeom>
          <a:ln>
            <a:solidFill>
              <a:srgbClr val="00206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608" y="1816010"/>
            <a:ext cx="740425" cy="98062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46" y="4648200"/>
            <a:ext cx="2227257" cy="826554"/>
          </a:xfrm>
          <a:prstGeom prst="rect">
            <a:avLst/>
          </a:prstGeom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413" y="1079813"/>
            <a:ext cx="631688" cy="71694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3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57" y="1358669"/>
            <a:ext cx="665610" cy="70515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22" y="1810085"/>
            <a:ext cx="561691" cy="692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5" name="Picture 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445" y="1079813"/>
            <a:ext cx="560207" cy="73527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6" name="Picture 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59" y="1760916"/>
            <a:ext cx="557867" cy="66578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7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01" y="1857920"/>
            <a:ext cx="545547" cy="67219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8" name="Rectangle 87"/>
          <p:cNvSpPr/>
          <p:nvPr/>
        </p:nvSpPr>
        <p:spPr>
          <a:xfrm>
            <a:off x="831682" y="2530112"/>
            <a:ext cx="2286000" cy="429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 Elicitation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158320" y="3783098"/>
            <a:ext cx="1983786" cy="840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Weapons  Officer</a:t>
            </a:r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792" y="3521443"/>
            <a:ext cx="750057" cy="8351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592" y="3584452"/>
            <a:ext cx="750057" cy="83514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4305915" y="3661344"/>
            <a:ext cx="1594133" cy="84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</a:t>
            </a:r>
            <a:endParaRPr lang="en-US" sz="1200" dirty="0"/>
          </a:p>
        </p:txBody>
      </p:sp>
      <p:sp>
        <p:nvSpPr>
          <p:cNvPr id="71" name="Rectangle 70"/>
          <p:cNvSpPr/>
          <p:nvPr/>
        </p:nvSpPr>
        <p:spPr>
          <a:xfrm>
            <a:off x="4245728" y="3803670"/>
            <a:ext cx="1565909" cy="8195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Watch</a:t>
            </a:r>
          </a:p>
          <a:p>
            <a:pPr algn="r"/>
            <a:r>
              <a:rPr lang="en-US" dirty="0" smtClean="0"/>
              <a:t>Standers</a:t>
            </a:r>
          </a:p>
          <a:p>
            <a:pPr algn="ctr"/>
            <a:endParaRPr lang="en-US" sz="400" dirty="0" smtClean="0"/>
          </a:p>
          <a:p>
            <a:pPr algn="ctr"/>
            <a:endParaRPr lang="en-US" sz="1200" dirty="0"/>
          </a:p>
        </p:txBody>
      </p:sp>
      <p:pic>
        <p:nvPicPr>
          <p:cNvPr id="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65" y="3439798"/>
            <a:ext cx="571066" cy="97766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062" y="3490772"/>
            <a:ext cx="587049" cy="100502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Arc 5"/>
          <p:cNvSpPr/>
          <p:nvPr/>
        </p:nvSpPr>
        <p:spPr>
          <a:xfrm>
            <a:off x="459213" y="102244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680838" y="731662"/>
            <a:ext cx="5072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Model the Submarine Watch Standers</a:t>
            </a:r>
          </a:p>
          <a:p>
            <a:pPr algn="ctr"/>
            <a:r>
              <a:rPr lang="en-US" b="1" dirty="0" smtClean="0"/>
              <a:t>&gt; Leverage 100 Years Submarine Experience</a:t>
            </a:r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4390417" y="2599601"/>
            <a:ext cx="1098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- Experience</a:t>
            </a:r>
          </a:p>
          <a:p>
            <a:r>
              <a:rPr lang="en-US" sz="1200" b="1" dirty="0" smtClean="0"/>
              <a:t>- Training</a:t>
            </a:r>
            <a:endParaRPr lang="en-US" sz="1200" b="1" dirty="0"/>
          </a:p>
        </p:txBody>
      </p:sp>
      <p:sp>
        <p:nvSpPr>
          <p:cNvPr id="55" name="Freeform 54"/>
          <p:cNvSpPr/>
          <p:nvPr/>
        </p:nvSpPr>
        <p:spPr>
          <a:xfrm>
            <a:off x="381000" y="845837"/>
            <a:ext cx="5029335" cy="3580644"/>
          </a:xfrm>
          <a:custGeom>
            <a:avLst/>
            <a:gdLst>
              <a:gd name="connsiteX0" fmla="*/ 400159 w 5029335"/>
              <a:gd name="connsiteY0" fmla="*/ 201913 h 3554602"/>
              <a:gd name="connsiteX1" fmla="*/ 1200259 w 5029335"/>
              <a:gd name="connsiteY1" fmla="*/ 30463 h 3554602"/>
              <a:gd name="connsiteX2" fmla="*/ 2381359 w 5029335"/>
              <a:gd name="connsiteY2" fmla="*/ 11413 h 3554602"/>
              <a:gd name="connsiteX3" fmla="*/ 3552934 w 5029335"/>
              <a:gd name="connsiteY3" fmla="*/ 154288 h 3554602"/>
              <a:gd name="connsiteX4" fmla="*/ 4219684 w 5029335"/>
              <a:gd name="connsiteY4" fmla="*/ 392413 h 3554602"/>
              <a:gd name="connsiteX5" fmla="*/ 4695934 w 5029335"/>
              <a:gd name="connsiteY5" fmla="*/ 678163 h 3554602"/>
              <a:gd name="connsiteX6" fmla="*/ 4905484 w 5029335"/>
              <a:gd name="connsiteY6" fmla="*/ 963913 h 3554602"/>
              <a:gd name="connsiteX7" fmla="*/ 5029309 w 5029335"/>
              <a:gd name="connsiteY7" fmla="*/ 1402063 h 3554602"/>
              <a:gd name="connsiteX8" fmla="*/ 4895959 w 5029335"/>
              <a:gd name="connsiteY8" fmla="*/ 1878313 h 3554602"/>
              <a:gd name="connsiteX9" fmla="*/ 4267309 w 5029335"/>
              <a:gd name="connsiteY9" fmla="*/ 2192638 h 3554602"/>
              <a:gd name="connsiteX10" fmla="*/ 3743434 w 5029335"/>
              <a:gd name="connsiteY10" fmla="*/ 2383138 h 3554602"/>
              <a:gd name="connsiteX11" fmla="*/ 3419584 w 5029335"/>
              <a:gd name="connsiteY11" fmla="*/ 2640313 h 3554602"/>
              <a:gd name="connsiteX12" fmla="*/ 3162409 w 5029335"/>
              <a:gd name="connsiteY12" fmla="*/ 3078463 h 3554602"/>
              <a:gd name="connsiteX13" fmla="*/ 2943334 w 5029335"/>
              <a:gd name="connsiteY13" fmla="*/ 3297538 h 3554602"/>
              <a:gd name="connsiteX14" fmla="*/ 2648059 w 5029335"/>
              <a:gd name="connsiteY14" fmla="*/ 3449938 h 3554602"/>
              <a:gd name="connsiteX15" fmla="*/ 2047984 w 5029335"/>
              <a:gd name="connsiteY15" fmla="*/ 3526138 h 3554602"/>
              <a:gd name="connsiteX16" fmla="*/ 924034 w 5029335"/>
              <a:gd name="connsiteY16" fmla="*/ 3545188 h 3554602"/>
              <a:gd name="connsiteX17" fmla="*/ 419209 w 5029335"/>
              <a:gd name="connsiteY17" fmla="*/ 3383263 h 3554602"/>
              <a:gd name="connsiteX18" fmla="*/ 152509 w 5029335"/>
              <a:gd name="connsiteY18" fmla="*/ 2830813 h 3554602"/>
              <a:gd name="connsiteX19" fmla="*/ 109 w 5029335"/>
              <a:gd name="connsiteY19" fmla="*/ 1773538 h 3554602"/>
              <a:gd name="connsiteX20" fmla="*/ 133459 w 5029335"/>
              <a:gd name="connsiteY20" fmla="*/ 744838 h 3554602"/>
              <a:gd name="connsiteX21" fmla="*/ 400159 w 5029335"/>
              <a:gd name="connsiteY21" fmla="*/ 201913 h 35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29335" h="3554602">
                <a:moveTo>
                  <a:pt x="400159" y="201913"/>
                </a:moveTo>
                <a:cubicBezTo>
                  <a:pt x="577959" y="82851"/>
                  <a:pt x="870059" y="62213"/>
                  <a:pt x="1200259" y="30463"/>
                </a:cubicBezTo>
                <a:cubicBezTo>
                  <a:pt x="1530459" y="-1287"/>
                  <a:pt x="1989247" y="-9225"/>
                  <a:pt x="2381359" y="11413"/>
                </a:cubicBezTo>
                <a:cubicBezTo>
                  <a:pt x="2773472" y="32050"/>
                  <a:pt x="3246546" y="90788"/>
                  <a:pt x="3552934" y="154288"/>
                </a:cubicBezTo>
                <a:cubicBezTo>
                  <a:pt x="3859322" y="217788"/>
                  <a:pt x="4029184" y="305101"/>
                  <a:pt x="4219684" y="392413"/>
                </a:cubicBezTo>
                <a:cubicBezTo>
                  <a:pt x="4410184" y="479725"/>
                  <a:pt x="4581634" y="582913"/>
                  <a:pt x="4695934" y="678163"/>
                </a:cubicBezTo>
                <a:cubicBezTo>
                  <a:pt x="4810234" y="773413"/>
                  <a:pt x="4849922" y="843263"/>
                  <a:pt x="4905484" y="963913"/>
                </a:cubicBezTo>
                <a:cubicBezTo>
                  <a:pt x="4961047" y="1084563"/>
                  <a:pt x="5030896" y="1249663"/>
                  <a:pt x="5029309" y="1402063"/>
                </a:cubicBezTo>
                <a:cubicBezTo>
                  <a:pt x="5027722" y="1554463"/>
                  <a:pt x="5022959" y="1746551"/>
                  <a:pt x="4895959" y="1878313"/>
                </a:cubicBezTo>
                <a:cubicBezTo>
                  <a:pt x="4768959" y="2010075"/>
                  <a:pt x="4459396" y="2108501"/>
                  <a:pt x="4267309" y="2192638"/>
                </a:cubicBezTo>
                <a:cubicBezTo>
                  <a:pt x="4075222" y="2276775"/>
                  <a:pt x="3884722" y="2308526"/>
                  <a:pt x="3743434" y="2383138"/>
                </a:cubicBezTo>
                <a:cubicBezTo>
                  <a:pt x="3602147" y="2457751"/>
                  <a:pt x="3516421" y="2524426"/>
                  <a:pt x="3419584" y="2640313"/>
                </a:cubicBezTo>
                <a:cubicBezTo>
                  <a:pt x="3322747" y="2756200"/>
                  <a:pt x="3241784" y="2968926"/>
                  <a:pt x="3162409" y="3078463"/>
                </a:cubicBezTo>
                <a:cubicBezTo>
                  <a:pt x="3083034" y="3188000"/>
                  <a:pt x="3029059" y="3235626"/>
                  <a:pt x="2943334" y="3297538"/>
                </a:cubicBezTo>
                <a:cubicBezTo>
                  <a:pt x="2857609" y="3359451"/>
                  <a:pt x="2797284" y="3411838"/>
                  <a:pt x="2648059" y="3449938"/>
                </a:cubicBezTo>
                <a:cubicBezTo>
                  <a:pt x="2498834" y="3488038"/>
                  <a:pt x="2335321" y="3510263"/>
                  <a:pt x="2047984" y="3526138"/>
                </a:cubicBezTo>
                <a:cubicBezTo>
                  <a:pt x="1760647" y="3542013"/>
                  <a:pt x="1195497" y="3569001"/>
                  <a:pt x="924034" y="3545188"/>
                </a:cubicBezTo>
                <a:cubicBezTo>
                  <a:pt x="652572" y="3521376"/>
                  <a:pt x="547796" y="3502325"/>
                  <a:pt x="419209" y="3383263"/>
                </a:cubicBezTo>
                <a:cubicBezTo>
                  <a:pt x="290622" y="3264201"/>
                  <a:pt x="222359" y="3099100"/>
                  <a:pt x="152509" y="2830813"/>
                </a:cubicBezTo>
                <a:cubicBezTo>
                  <a:pt x="82659" y="2562526"/>
                  <a:pt x="3284" y="2121200"/>
                  <a:pt x="109" y="1773538"/>
                </a:cubicBezTo>
                <a:cubicBezTo>
                  <a:pt x="-3066" y="1425876"/>
                  <a:pt x="63609" y="1005188"/>
                  <a:pt x="133459" y="744838"/>
                </a:cubicBezTo>
                <a:cubicBezTo>
                  <a:pt x="203309" y="484488"/>
                  <a:pt x="222359" y="320975"/>
                  <a:pt x="400159" y="20191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62976" y="805097"/>
            <a:ext cx="7991176" cy="5611649"/>
          </a:xfrm>
          <a:custGeom>
            <a:avLst/>
            <a:gdLst>
              <a:gd name="connsiteX0" fmla="*/ 522824 w 7991176"/>
              <a:gd name="connsiteY0" fmla="*/ 285149 h 5611649"/>
              <a:gd name="connsiteX1" fmla="*/ 1199832 w 7991176"/>
              <a:gd name="connsiteY1" fmla="*/ 65341 h 5611649"/>
              <a:gd name="connsiteX2" fmla="*/ 2923124 w 7991176"/>
              <a:gd name="connsiteY2" fmla="*/ 3795 h 5611649"/>
              <a:gd name="connsiteX3" fmla="*/ 6571932 w 7991176"/>
              <a:gd name="connsiteY3" fmla="*/ 153265 h 5611649"/>
              <a:gd name="connsiteX4" fmla="*/ 7741309 w 7991176"/>
              <a:gd name="connsiteY4" fmla="*/ 645634 h 5611649"/>
              <a:gd name="connsiteX5" fmla="*/ 7978701 w 7991176"/>
              <a:gd name="connsiteY5" fmla="*/ 1498488 h 5611649"/>
              <a:gd name="connsiteX6" fmla="*/ 7512709 w 7991176"/>
              <a:gd name="connsiteY6" fmla="*/ 2184288 h 5611649"/>
              <a:gd name="connsiteX7" fmla="*/ 6510386 w 7991176"/>
              <a:gd name="connsiteY7" fmla="*/ 2421680 h 5611649"/>
              <a:gd name="connsiteX8" fmla="*/ 6141109 w 7991176"/>
              <a:gd name="connsiteY8" fmla="*/ 2588734 h 5611649"/>
              <a:gd name="connsiteX9" fmla="*/ 6026809 w 7991176"/>
              <a:gd name="connsiteY9" fmla="*/ 2808541 h 5611649"/>
              <a:gd name="connsiteX10" fmla="*/ 5974055 w 7991176"/>
              <a:gd name="connsiteY10" fmla="*/ 2984388 h 5611649"/>
              <a:gd name="connsiteX11" fmla="*/ 5930093 w 7991176"/>
              <a:gd name="connsiteY11" fmla="*/ 3819657 h 5611649"/>
              <a:gd name="connsiteX12" fmla="*/ 5965262 w 7991176"/>
              <a:gd name="connsiteY12" fmla="*/ 4751641 h 5611649"/>
              <a:gd name="connsiteX13" fmla="*/ 5912509 w 7991176"/>
              <a:gd name="connsiteY13" fmla="*/ 5393480 h 5611649"/>
              <a:gd name="connsiteX14" fmla="*/ 5763039 w 7991176"/>
              <a:gd name="connsiteY14" fmla="*/ 5542949 h 5611649"/>
              <a:gd name="connsiteX15" fmla="*/ 5420139 w 7991176"/>
              <a:gd name="connsiteY15" fmla="*/ 5604495 h 5611649"/>
              <a:gd name="connsiteX16" fmla="*/ 4268347 w 7991176"/>
              <a:gd name="connsiteY16" fmla="*/ 5604495 h 5611649"/>
              <a:gd name="connsiteX17" fmla="*/ 3415493 w 7991176"/>
              <a:gd name="connsiteY17" fmla="*/ 5551741 h 5611649"/>
              <a:gd name="connsiteX18" fmla="*/ 2571432 w 7991176"/>
              <a:gd name="connsiteY18" fmla="*/ 5375895 h 5611649"/>
              <a:gd name="connsiteX19" fmla="*/ 1419639 w 7991176"/>
              <a:gd name="connsiteY19" fmla="*/ 4936280 h 5611649"/>
              <a:gd name="connsiteX20" fmla="*/ 672293 w 7991176"/>
              <a:gd name="connsiteY20" fmla="*/ 4399949 h 5611649"/>
              <a:gd name="connsiteX21" fmla="*/ 162339 w 7991176"/>
              <a:gd name="connsiteY21" fmla="*/ 3547095 h 5611649"/>
              <a:gd name="connsiteX22" fmla="*/ 4078 w 7991176"/>
              <a:gd name="connsiteY22" fmla="*/ 1656749 h 5611649"/>
              <a:gd name="connsiteX23" fmla="*/ 294224 w 7991176"/>
              <a:gd name="connsiteY23" fmla="*/ 584088 h 5611649"/>
              <a:gd name="connsiteX24" fmla="*/ 522824 w 7991176"/>
              <a:gd name="connsiteY24" fmla="*/ 285149 h 561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991176" h="5611649">
                <a:moveTo>
                  <a:pt x="522824" y="285149"/>
                </a:moveTo>
                <a:cubicBezTo>
                  <a:pt x="673759" y="198691"/>
                  <a:pt x="799782" y="112233"/>
                  <a:pt x="1199832" y="65341"/>
                </a:cubicBezTo>
                <a:cubicBezTo>
                  <a:pt x="1599882" y="18449"/>
                  <a:pt x="2027774" y="-10859"/>
                  <a:pt x="2923124" y="3795"/>
                </a:cubicBezTo>
                <a:cubicBezTo>
                  <a:pt x="3818474" y="18449"/>
                  <a:pt x="5768901" y="46292"/>
                  <a:pt x="6571932" y="153265"/>
                </a:cubicBezTo>
                <a:cubicBezTo>
                  <a:pt x="7374963" y="260238"/>
                  <a:pt x="7506848" y="421430"/>
                  <a:pt x="7741309" y="645634"/>
                </a:cubicBezTo>
                <a:cubicBezTo>
                  <a:pt x="7975771" y="869838"/>
                  <a:pt x="8016801" y="1242046"/>
                  <a:pt x="7978701" y="1498488"/>
                </a:cubicBezTo>
                <a:cubicBezTo>
                  <a:pt x="7940601" y="1754930"/>
                  <a:pt x="7757428" y="2030423"/>
                  <a:pt x="7512709" y="2184288"/>
                </a:cubicBezTo>
                <a:cubicBezTo>
                  <a:pt x="7267990" y="2338153"/>
                  <a:pt x="6738986" y="2354272"/>
                  <a:pt x="6510386" y="2421680"/>
                </a:cubicBezTo>
                <a:cubicBezTo>
                  <a:pt x="6281786" y="2489088"/>
                  <a:pt x="6221705" y="2524257"/>
                  <a:pt x="6141109" y="2588734"/>
                </a:cubicBezTo>
                <a:cubicBezTo>
                  <a:pt x="6060513" y="2653211"/>
                  <a:pt x="6054651" y="2742599"/>
                  <a:pt x="6026809" y="2808541"/>
                </a:cubicBezTo>
                <a:cubicBezTo>
                  <a:pt x="5998967" y="2874483"/>
                  <a:pt x="5990174" y="2815869"/>
                  <a:pt x="5974055" y="2984388"/>
                </a:cubicBezTo>
                <a:cubicBezTo>
                  <a:pt x="5957936" y="3152907"/>
                  <a:pt x="5931559" y="3525115"/>
                  <a:pt x="5930093" y="3819657"/>
                </a:cubicBezTo>
                <a:cubicBezTo>
                  <a:pt x="5928628" y="4114199"/>
                  <a:pt x="5968193" y="4489337"/>
                  <a:pt x="5965262" y="4751641"/>
                </a:cubicBezTo>
                <a:cubicBezTo>
                  <a:pt x="5962331" y="5013945"/>
                  <a:pt x="5946213" y="5261595"/>
                  <a:pt x="5912509" y="5393480"/>
                </a:cubicBezTo>
                <a:cubicBezTo>
                  <a:pt x="5878805" y="5525365"/>
                  <a:pt x="5845101" y="5507780"/>
                  <a:pt x="5763039" y="5542949"/>
                </a:cubicBezTo>
                <a:cubicBezTo>
                  <a:pt x="5680977" y="5578118"/>
                  <a:pt x="5669254" y="5594237"/>
                  <a:pt x="5420139" y="5604495"/>
                </a:cubicBezTo>
                <a:cubicBezTo>
                  <a:pt x="5171024" y="5614753"/>
                  <a:pt x="4602455" y="5613287"/>
                  <a:pt x="4268347" y="5604495"/>
                </a:cubicBezTo>
                <a:cubicBezTo>
                  <a:pt x="3934239" y="5595703"/>
                  <a:pt x="3698312" y="5589841"/>
                  <a:pt x="3415493" y="5551741"/>
                </a:cubicBezTo>
                <a:cubicBezTo>
                  <a:pt x="3132674" y="5513641"/>
                  <a:pt x="2904074" y="5478472"/>
                  <a:pt x="2571432" y="5375895"/>
                </a:cubicBezTo>
                <a:cubicBezTo>
                  <a:pt x="2238790" y="5273318"/>
                  <a:pt x="1736162" y="5098938"/>
                  <a:pt x="1419639" y="4936280"/>
                </a:cubicBezTo>
                <a:cubicBezTo>
                  <a:pt x="1103116" y="4773622"/>
                  <a:pt x="881843" y="4631480"/>
                  <a:pt x="672293" y="4399949"/>
                </a:cubicBezTo>
                <a:cubicBezTo>
                  <a:pt x="462743" y="4168418"/>
                  <a:pt x="273708" y="4004295"/>
                  <a:pt x="162339" y="3547095"/>
                </a:cubicBezTo>
                <a:cubicBezTo>
                  <a:pt x="50970" y="3089895"/>
                  <a:pt x="-17903" y="2150583"/>
                  <a:pt x="4078" y="1656749"/>
                </a:cubicBezTo>
                <a:cubicBezTo>
                  <a:pt x="26059" y="1162915"/>
                  <a:pt x="201905" y="808292"/>
                  <a:pt x="294224" y="584088"/>
                </a:cubicBezTo>
                <a:cubicBezTo>
                  <a:pt x="386543" y="359884"/>
                  <a:pt x="371889" y="371607"/>
                  <a:pt x="522824" y="28514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the </a:t>
            </a:r>
            <a:r>
              <a:rPr lang="en-US" dirty="0" err="1" smtClean="0"/>
              <a:t>AxV</a:t>
            </a:r>
            <a:r>
              <a:rPr lang="en-US" dirty="0" smtClean="0"/>
              <a:t> agents after the roles of submarine command</a:t>
            </a:r>
          </a:p>
          <a:p>
            <a:pPr lvl="1"/>
            <a:r>
              <a:rPr lang="en-US" dirty="0" smtClean="0"/>
              <a:t>Provides a well-defined and well-understood paradigm for autonomy</a:t>
            </a:r>
          </a:p>
          <a:p>
            <a:pPr lvl="1"/>
            <a:r>
              <a:rPr lang="en-US" dirty="0" smtClean="0"/>
              <a:t>Human watch stander roles directly map to artificial agents</a:t>
            </a:r>
          </a:p>
          <a:p>
            <a:pPr lvl="1"/>
            <a:r>
              <a:rPr lang="en-US" dirty="0" smtClean="0"/>
              <a:t>Decision aid systems and workstations map similarly in architecture</a:t>
            </a:r>
          </a:p>
          <a:p>
            <a:r>
              <a:rPr lang="en-US" dirty="0" smtClean="0"/>
              <a:t>Leverage extensive fleet submarine operations knowledge</a:t>
            </a:r>
          </a:p>
          <a:p>
            <a:pPr lvl="1"/>
            <a:r>
              <a:rPr lang="en-US" dirty="0" smtClean="0"/>
              <a:t>Map achievement of tasks to how a crew does it – knowledge and decision making mapped directly to watch stander (crew) agents</a:t>
            </a:r>
          </a:p>
          <a:p>
            <a:pPr lvl="1"/>
            <a:r>
              <a:rPr lang="en-US" dirty="0" smtClean="0"/>
              <a:t>Submarine operations and watch stander interactions are well understood and documented … proven basis for autonomy</a:t>
            </a:r>
          </a:p>
          <a:p>
            <a:r>
              <a:rPr lang="en-US" dirty="0" smtClean="0"/>
              <a:t>Abstracts well to other domains - air, land, surface vehicles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The Submarine Tactical Center Model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5029200"/>
            <a:ext cx="7162800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/>
              <a:t>Building </a:t>
            </a:r>
            <a:r>
              <a:rPr lang="en-US" sz="2000" b="1" dirty="0" err="1" smtClean="0"/>
              <a:t>AxV</a:t>
            </a:r>
            <a:r>
              <a:rPr lang="en-US" sz="2000" b="1" dirty="0" smtClean="0"/>
              <a:t> </a:t>
            </a:r>
            <a:r>
              <a:rPr lang="en-US" sz="2000" b="1" dirty="0"/>
              <a:t>autonomy around the metaphor of </a:t>
            </a:r>
            <a:r>
              <a:rPr lang="en-US" sz="2000" b="1" dirty="0" smtClean="0"/>
              <a:t>submarine operations provides a variety of benefits…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147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838200"/>
            <a:ext cx="83820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Functionality of crew of (manned) autonomous vehicles well established in all domains.</a:t>
            </a:r>
          </a:p>
          <a:p>
            <a:pPr lvl="1"/>
            <a:r>
              <a:rPr lang="en-US" dirty="0" smtClean="0"/>
              <a:t>Functionality largely independent of mission details.</a:t>
            </a:r>
          </a:p>
          <a:p>
            <a:pPr lvl="1"/>
            <a:r>
              <a:rPr lang="en-US" dirty="0" smtClean="0"/>
              <a:t>Balances cognitive loading across (human) watch standers.</a:t>
            </a:r>
          </a:p>
          <a:p>
            <a:r>
              <a:rPr lang="en-US" dirty="0" smtClean="0"/>
              <a:t>Hierarchy of (human) crew member functions provide an attentional mechanism for moderating flow of information across (cognitive) levels.</a:t>
            </a:r>
          </a:p>
          <a:p>
            <a:pPr lvl="1"/>
            <a:r>
              <a:rPr lang="en-US" dirty="0" smtClean="0"/>
              <a:t>Provides a natural layering of cognitive functions.</a:t>
            </a:r>
          </a:p>
          <a:p>
            <a:pPr lvl="1"/>
            <a:r>
              <a:rPr lang="en-US" dirty="0" smtClean="0"/>
              <a:t>Enables achievement of higher cognitive levels.</a:t>
            </a:r>
          </a:p>
          <a:p>
            <a:pPr lvl="2"/>
            <a:r>
              <a:rPr lang="en-US" dirty="0" smtClean="0"/>
              <a:t>Plays to Soar’s strengths</a:t>
            </a:r>
          </a:p>
          <a:p>
            <a:r>
              <a:rPr lang="en-US" dirty="0" smtClean="0"/>
              <a:t>Agent based interactions are natural language.</a:t>
            </a:r>
          </a:p>
          <a:p>
            <a:pPr lvl="1"/>
            <a:r>
              <a:rPr lang="en-US" dirty="0" smtClean="0"/>
              <a:t>Enables greater accessibility to human collaborators.</a:t>
            </a:r>
          </a:p>
          <a:p>
            <a:pPr lvl="1"/>
            <a:r>
              <a:rPr lang="en-US" dirty="0" smtClean="0"/>
              <a:t>Potential for direct training by human collaborators.</a:t>
            </a:r>
          </a:p>
          <a:p>
            <a:pPr lvl="1"/>
            <a:r>
              <a:rPr lang="en-US" dirty="0" smtClean="0"/>
              <a:t>Spoken/gesture based natural language ultimate objective.</a:t>
            </a:r>
          </a:p>
          <a:p>
            <a:pPr lvl="2"/>
            <a:r>
              <a:rPr lang="en-US" dirty="0" smtClean="0"/>
              <a:t>Beginning with text-based natural language.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Role-based Autonomy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8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1788693" y="1227349"/>
            <a:ext cx="5659298" cy="5126995"/>
          </a:xfrm>
          <a:prstGeom prst="roundRect">
            <a:avLst/>
          </a:prstGeom>
          <a:solidFill>
            <a:srgbClr val="FFFF99"/>
          </a:solidFill>
          <a:ln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600" b="1" cap="small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5628163" y="4929940"/>
            <a:ext cx="1741308" cy="848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Contact Manager</a:t>
            </a:r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7648080" y="4862915"/>
            <a:ext cx="1447756" cy="134740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Payloads</a:t>
            </a:r>
            <a:endParaRPr lang="en-US" sz="1600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5452126" y="759713"/>
            <a:ext cx="3691874" cy="4179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7594971" y="4914562"/>
            <a:ext cx="1447756" cy="134740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Payloads</a:t>
            </a:r>
            <a:endParaRPr lang="en-US" sz="16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76200" y="4884950"/>
            <a:ext cx="1580590" cy="14979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   Vehicle</a:t>
            </a:r>
          </a:p>
          <a:p>
            <a:r>
              <a:rPr lang="en-US" sz="1600" b="1" dirty="0"/>
              <a:t>   </a:t>
            </a:r>
            <a:r>
              <a:rPr lang="en-US" sz="1600" b="1" dirty="0" smtClean="0"/>
              <a:t>Systems</a:t>
            </a:r>
            <a:endParaRPr lang="en-US" sz="1600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5552492" y="1303034"/>
            <a:ext cx="2021125" cy="2140633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Contextual Information</a:t>
            </a:r>
          </a:p>
          <a:p>
            <a:pPr algn="ctr"/>
            <a:endParaRPr lang="en-US" sz="3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Weather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Mission Plans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Water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Navigation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Contact </a:t>
            </a:r>
            <a:r>
              <a:rPr lang="en-US" sz="1200" dirty="0" smtClean="0">
                <a:solidFill>
                  <a:schemeClr val="tx1"/>
                </a:solidFill>
              </a:rPr>
              <a:t>Picture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Standing Orders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Night Orders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683380" y="1525787"/>
            <a:ext cx="1414237" cy="1496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7543800" y="4980537"/>
            <a:ext cx="1447756" cy="1347403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Payloads</a:t>
            </a:r>
            <a:endParaRPr lang="en-US" sz="1600" b="1" dirty="0"/>
          </a:p>
        </p:txBody>
      </p:sp>
      <p:sp>
        <p:nvSpPr>
          <p:cNvPr id="45" name="Rounded Rectangle 44"/>
          <p:cNvSpPr/>
          <p:nvPr/>
        </p:nvSpPr>
        <p:spPr>
          <a:xfrm>
            <a:off x="7792738" y="1825545"/>
            <a:ext cx="1195520" cy="29112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Vehicle Systems</a:t>
            </a:r>
            <a:endParaRPr lang="en-US" sz="1200" dirty="0"/>
          </a:p>
        </p:txBody>
      </p:sp>
      <p:sp>
        <p:nvSpPr>
          <p:cNvPr id="46" name="Rounded Rectangle 45"/>
          <p:cNvSpPr/>
          <p:nvPr/>
        </p:nvSpPr>
        <p:spPr>
          <a:xfrm>
            <a:off x="7791375" y="2178314"/>
            <a:ext cx="1198247" cy="35813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Watch Stander</a:t>
            </a:r>
          </a:p>
          <a:p>
            <a:pPr algn="ctr"/>
            <a:r>
              <a:rPr lang="en-US" sz="1200" dirty="0" smtClean="0"/>
              <a:t>Agents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7981462" y="1532966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Legend</a:t>
            </a:r>
            <a:endParaRPr lang="en-US" sz="1400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7795512" y="2589573"/>
            <a:ext cx="1189972" cy="35241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Autonomy Services</a:t>
            </a:r>
            <a:endParaRPr lang="en-US" sz="1200" dirty="0"/>
          </a:p>
        </p:txBody>
      </p:sp>
      <p:sp>
        <p:nvSpPr>
          <p:cNvPr id="79" name="Rounded Rectangle 78"/>
          <p:cNvSpPr/>
          <p:nvPr/>
        </p:nvSpPr>
        <p:spPr>
          <a:xfrm>
            <a:off x="2447517" y="922549"/>
            <a:ext cx="3030478" cy="1432174"/>
          </a:xfrm>
          <a:prstGeom prst="roundRect">
            <a:avLst/>
          </a:prstGeom>
          <a:ln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0"/>
              </a:spcAft>
            </a:pPr>
            <a:r>
              <a:rPr lang="en-US" sz="1600" b="1" dirty="0"/>
              <a:t> </a:t>
            </a:r>
            <a:r>
              <a:rPr lang="en-US" sz="1600" b="1" dirty="0" smtClean="0"/>
              <a:t>  </a:t>
            </a:r>
            <a:r>
              <a:rPr lang="en-US" sz="1600" b="1" u="sng" dirty="0" smtClean="0"/>
              <a:t>Commanding Officer (CO)</a:t>
            </a:r>
          </a:p>
          <a:p>
            <a:r>
              <a:rPr lang="en-US" sz="1400" b="1" dirty="0" smtClean="0"/>
              <a:t>Autonomous Mission Commander</a:t>
            </a:r>
            <a:endParaRPr lang="en-US" sz="1600" b="1" u="sng" dirty="0" smtClean="0"/>
          </a:p>
          <a:p>
            <a:pPr algn="ctr"/>
            <a:endParaRPr lang="en-US" sz="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Mission Decisions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Safety / Stealth / Mission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Adjust constraints 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5085790" y="3551769"/>
            <a:ext cx="1981200" cy="1180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en-US" sz="1600" b="1" u="sng" dirty="0" smtClean="0"/>
              <a:t>Navigator</a:t>
            </a:r>
            <a:r>
              <a:rPr lang="en-US" sz="1600" b="1" dirty="0" smtClean="0"/>
              <a:t> (NAV)</a:t>
            </a:r>
          </a:p>
          <a:p>
            <a:pPr algn="ctr"/>
            <a:endParaRPr lang="en-US" sz="300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Navigation Plan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Contact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</a:rPr>
              <a:t>    Management</a:t>
            </a:r>
            <a:endParaRPr lang="en-US" sz="1600" b="1" u="sng" dirty="0" smtClean="0"/>
          </a:p>
        </p:txBody>
      </p:sp>
      <p:sp>
        <p:nvSpPr>
          <p:cNvPr id="132" name="Rounded Rectangle 131"/>
          <p:cNvSpPr/>
          <p:nvPr/>
        </p:nvSpPr>
        <p:spPr>
          <a:xfrm>
            <a:off x="7298063" y="3564640"/>
            <a:ext cx="1636724" cy="1139970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Communications Services</a:t>
            </a:r>
          </a:p>
          <a:p>
            <a:pPr algn="ctr"/>
            <a:endParaRPr lang="en-US" sz="3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External </a:t>
            </a:r>
            <a:r>
              <a:rPr lang="en-US" sz="1200" dirty="0" smtClean="0">
                <a:solidFill>
                  <a:schemeClr val="tx1"/>
                </a:solidFill>
              </a:rPr>
              <a:t>Messages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Collaboration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Infil</a:t>
            </a:r>
            <a:r>
              <a:rPr lang="en-US" sz="1200" dirty="0" smtClean="0">
                <a:solidFill>
                  <a:schemeClr val="tx1"/>
                </a:solidFill>
              </a:rPr>
              <a:t> / </a:t>
            </a:r>
            <a:r>
              <a:rPr lang="en-US" sz="1200" dirty="0" err="1" smtClean="0">
                <a:solidFill>
                  <a:schemeClr val="tx1"/>
                </a:solidFill>
              </a:rPr>
              <a:t>Exfil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1234796" y="5113549"/>
            <a:ext cx="1107794" cy="109500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Vehicle Services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2266390" y="5285297"/>
            <a:ext cx="1264759" cy="1151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en-US" sz="1600" b="1" dirty="0"/>
              <a:t> </a:t>
            </a:r>
            <a:r>
              <a:rPr lang="en-US" sz="1600" b="1" dirty="0" smtClean="0"/>
              <a:t>  </a:t>
            </a:r>
            <a:r>
              <a:rPr lang="en-US" sz="1600" b="1" u="sng" dirty="0" smtClean="0"/>
              <a:t>Pilot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Planes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Ballast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>
                <a:solidFill>
                  <a:schemeClr val="bg1"/>
                </a:solidFill>
              </a:rPr>
              <a:t>Speed</a:t>
            </a:r>
            <a:endParaRPr lang="en-US" sz="900" b="1" dirty="0" smtClean="0">
              <a:solidFill>
                <a:schemeClr val="bg1"/>
              </a:solidFill>
            </a:endParaRPr>
          </a:p>
          <a:p>
            <a:endParaRPr lang="en-US" sz="1050" b="1" u="sng" dirty="0" smtClean="0"/>
          </a:p>
        </p:txBody>
      </p:sp>
      <p:sp>
        <p:nvSpPr>
          <p:cNvPr id="2" name="Rectangle 1"/>
          <p:cNvSpPr/>
          <p:nvPr/>
        </p:nvSpPr>
        <p:spPr>
          <a:xfrm>
            <a:off x="3779071" y="5510240"/>
            <a:ext cx="1365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cap="small" dirty="0" smtClean="0">
                <a:solidFill>
                  <a:srgbClr val="002060"/>
                </a:solidFill>
              </a:rPr>
              <a:t>Interfaces</a:t>
            </a:r>
          </a:p>
        </p:txBody>
      </p:sp>
      <p:sp>
        <p:nvSpPr>
          <p:cNvPr id="125" name="Rounded Rectangle 124"/>
          <p:cNvSpPr/>
          <p:nvPr/>
        </p:nvSpPr>
        <p:spPr>
          <a:xfrm>
            <a:off x="5386433" y="5171617"/>
            <a:ext cx="1741308" cy="8481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 smtClean="0"/>
              <a:t>Sonar Supervisor</a:t>
            </a:r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  <a:p>
            <a:pPr algn="ctr"/>
            <a:endParaRPr lang="en-US" sz="300" b="1" u="sng" dirty="0"/>
          </a:p>
          <a:p>
            <a:pPr algn="ctr"/>
            <a:endParaRPr lang="en-US" sz="300" b="1" u="sng" dirty="0" smtClean="0"/>
          </a:p>
        </p:txBody>
      </p:sp>
      <p:sp>
        <p:nvSpPr>
          <p:cNvPr id="107" name="Rounded Rectangle 106"/>
          <p:cNvSpPr/>
          <p:nvPr/>
        </p:nvSpPr>
        <p:spPr>
          <a:xfrm>
            <a:off x="6729087" y="5464044"/>
            <a:ext cx="1043313" cy="733247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Payload Services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5240382" y="5435914"/>
            <a:ext cx="1514441" cy="9946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 smtClean="0"/>
              <a:t>Weapons</a:t>
            </a:r>
          </a:p>
          <a:p>
            <a:pPr>
              <a:spcAft>
                <a:spcPts val="400"/>
              </a:spcAft>
            </a:pPr>
            <a:r>
              <a:rPr lang="en-US" sz="1600" b="1" dirty="0" smtClean="0"/>
              <a:t>  </a:t>
            </a:r>
            <a:r>
              <a:rPr lang="en-US" sz="1600" b="1" u="sng" dirty="0" smtClean="0"/>
              <a:t>Officer</a:t>
            </a:r>
          </a:p>
          <a:p>
            <a:pPr algn="ctr"/>
            <a:endParaRPr lang="en-US" sz="300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Weapons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Payloads</a:t>
            </a:r>
            <a:endParaRPr lang="en-US" sz="1600" b="1" u="sng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1992263" y="3685345"/>
            <a:ext cx="3003695" cy="1412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“</a:t>
            </a:r>
            <a:r>
              <a:rPr lang="en-US" sz="1600" b="1" u="sng" dirty="0" smtClean="0"/>
              <a:t>ENGINEERING”</a:t>
            </a:r>
            <a:r>
              <a:rPr lang="en-US" sz="1600" b="1" dirty="0" smtClean="0"/>
              <a:t> : Watch Agents</a:t>
            </a:r>
          </a:p>
          <a:p>
            <a:pPr algn="ctr"/>
            <a:endParaRPr lang="en-US" sz="3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Materiel Failures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Navigation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Propulsion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Prognostics - </a:t>
            </a:r>
            <a:r>
              <a:rPr lang="en-US" sz="1200" b="1" dirty="0" smtClean="0">
                <a:solidFill>
                  <a:schemeClr val="bg1"/>
                </a:solidFill>
              </a:rPr>
              <a:t>Maintenance</a:t>
            </a:r>
            <a:endParaRPr lang="en-US" sz="1600" b="1" u="sng" dirty="0"/>
          </a:p>
        </p:txBody>
      </p:sp>
      <p:sp>
        <p:nvSpPr>
          <p:cNvPr id="28" name="Rounded Rectangle 27"/>
          <p:cNvSpPr/>
          <p:nvPr/>
        </p:nvSpPr>
        <p:spPr>
          <a:xfrm>
            <a:off x="1950192" y="3747900"/>
            <a:ext cx="3003695" cy="1412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u="sng" dirty="0"/>
              <a:t>“</a:t>
            </a:r>
            <a:r>
              <a:rPr lang="en-US" sz="1600" b="1" u="sng" dirty="0" smtClean="0"/>
              <a:t>ENGINEERING”</a:t>
            </a:r>
            <a:r>
              <a:rPr lang="en-US" sz="1600" b="1" dirty="0" smtClean="0"/>
              <a:t> : Watch Agents</a:t>
            </a:r>
          </a:p>
          <a:p>
            <a:pPr algn="ctr"/>
            <a:endParaRPr lang="en-US" sz="3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Materiel Failures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Navigation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Propulsion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Prognostics - </a:t>
            </a:r>
            <a:r>
              <a:rPr lang="en-US" sz="1200" b="1" dirty="0" smtClean="0">
                <a:solidFill>
                  <a:schemeClr val="bg1"/>
                </a:solidFill>
              </a:rPr>
              <a:t>Maintenance</a:t>
            </a:r>
            <a:endParaRPr lang="en-US" sz="1600" b="1" u="sng" dirty="0"/>
          </a:p>
        </p:txBody>
      </p:sp>
      <p:sp>
        <p:nvSpPr>
          <p:cNvPr id="118" name="Rounded Rectangle 117"/>
          <p:cNvSpPr/>
          <p:nvPr/>
        </p:nvSpPr>
        <p:spPr>
          <a:xfrm>
            <a:off x="1908121" y="3810455"/>
            <a:ext cx="3003695" cy="14122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lang="en-US" sz="1600" b="1" u="sng" dirty="0" smtClean="0"/>
              <a:t>Engineering</a:t>
            </a:r>
            <a:r>
              <a:rPr lang="en-US" sz="1600" b="1" dirty="0" smtClean="0"/>
              <a:t> (ENG)</a:t>
            </a:r>
          </a:p>
          <a:p>
            <a:pPr algn="ctr"/>
            <a:endParaRPr lang="en-US" sz="300" b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Materiel Failures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Navigation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Propulsion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Prognostics - </a:t>
            </a:r>
            <a:r>
              <a:rPr lang="en-US" sz="1200" b="1" dirty="0" smtClean="0">
                <a:solidFill>
                  <a:schemeClr val="bg1"/>
                </a:solidFill>
              </a:rPr>
              <a:t>Maintenance</a:t>
            </a:r>
            <a:endParaRPr lang="en-US" sz="1600" b="1" u="sng" dirty="0"/>
          </a:p>
        </p:txBody>
      </p:sp>
      <p:sp>
        <p:nvSpPr>
          <p:cNvPr id="129" name="Rounded Rectangle 128"/>
          <p:cNvSpPr/>
          <p:nvPr/>
        </p:nvSpPr>
        <p:spPr>
          <a:xfrm>
            <a:off x="2447516" y="2498793"/>
            <a:ext cx="2777077" cy="9934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400"/>
              </a:spcAft>
            </a:pPr>
            <a:r>
              <a:rPr lang="en-US" sz="1600" b="1" u="sng" dirty="0" smtClean="0"/>
              <a:t>Officer of the Deck (OOD)</a:t>
            </a:r>
          </a:p>
          <a:p>
            <a:pPr algn="ctr"/>
            <a:endParaRPr lang="en-US" sz="300" b="1" u="sng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Ship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smtClean="0"/>
              <a:t>Commanders </a:t>
            </a:r>
            <a:r>
              <a:rPr lang="en-US" sz="1200" b="1" dirty="0"/>
              <a:t>intent</a:t>
            </a:r>
            <a:endParaRPr lang="en-US" sz="1600" b="1" u="sng" dirty="0"/>
          </a:p>
        </p:txBody>
      </p:sp>
      <p:sp>
        <p:nvSpPr>
          <p:cNvPr id="60" name="Rounded Rectangle 59"/>
          <p:cNvSpPr/>
          <p:nvPr/>
        </p:nvSpPr>
        <p:spPr>
          <a:xfrm rot="16200000">
            <a:off x="4794087" y="1525473"/>
            <a:ext cx="1025190" cy="26024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sz="400" b="1" dirty="0" smtClean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 rot="16200000">
            <a:off x="4512495" y="2858583"/>
            <a:ext cx="918428" cy="2741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sz="400" b="1" dirty="0" smtClean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 rot="16200000">
            <a:off x="4236381" y="4542778"/>
            <a:ext cx="918428" cy="2741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sz="400" b="1" dirty="0" smtClean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 rot="16200000">
            <a:off x="6406953" y="4025784"/>
            <a:ext cx="918428" cy="2741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sz="400" b="1" dirty="0" smtClean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 rot="16200000">
            <a:off x="2904892" y="5758050"/>
            <a:ext cx="918428" cy="2741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sz="400" b="1" dirty="0" smtClean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 rot="16200000">
            <a:off x="6185506" y="5779454"/>
            <a:ext cx="918428" cy="27415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Knowledge</a:t>
            </a:r>
          </a:p>
          <a:p>
            <a:pPr algn="ctr"/>
            <a:endParaRPr lang="en-US" sz="400" b="1" dirty="0" smtClean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96562" y="0"/>
            <a:ext cx="5823437" cy="7108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400" b="1" i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itchFamily="34" charset="0"/>
                <a:ea typeface="+mj-ea"/>
                <a:cs typeface="+mj-cs"/>
              </a:defRPr>
            </a:lvl1pPr>
            <a:lvl2pPr algn="r">
              <a:defRPr sz="2800" b="1" i="1">
                <a:solidFill>
                  <a:srgbClr val="002060"/>
                </a:solidFill>
                <a:latin typeface="Lucida Sans" pitchFamily="34" charset="0"/>
              </a:defRPr>
            </a:lvl2pPr>
            <a:lvl3pPr algn="r">
              <a:defRPr sz="2800" b="1" i="1">
                <a:solidFill>
                  <a:srgbClr val="002060"/>
                </a:solidFill>
                <a:latin typeface="Lucida Sans" pitchFamily="34" charset="0"/>
              </a:defRPr>
            </a:lvl3pPr>
            <a:lvl4pPr algn="r">
              <a:defRPr sz="2800" b="1" i="1">
                <a:solidFill>
                  <a:srgbClr val="002060"/>
                </a:solidFill>
                <a:latin typeface="Lucida Sans" pitchFamily="34" charset="0"/>
              </a:defRPr>
            </a:lvl4pPr>
            <a:lvl5pPr algn="r">
              <a:defRPr sz="2800" b="1" i="1">
                <a:solidFill>
                  <a:srgbClr val="002060"/>
                </a:solidFill>
                <a:latin typeface="Lucida Sans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2060"/>
                </a:solidFill>
                <a:latin typeface="Lucida Sans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2060"/>
                </a:solidFill>
                <a:latin typeface="Lucida Sans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2060"/>
                </a:solidFill>
                <a:latin typeface="Lucida Sans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2800" b="1" i="1">
                <a:solidFill>
                  <a:srgbClr val="002060"/>
                </a:solidFill>
                <a:latin typeface="Lucida Sans" pitchFamily="34" charset="0"/>
              </a:defRPr>
            </a:lvl9pPr>
          </a:lstStyle>
          <a:p>
            <a:pPr algn="ctr"/>
            <a:r>
              <a:rPr lang="en-US" sz="2800" dirty="0" smtClean="0"/>
              <a:t>Cognitive Autonomy Model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76200" y="883909"/>
            <a:ext cx="2361342" cy="3385744"/>
            <a:chOff x="76200" y="883909"/>
            <a:chExt cx="2361342" cy="3385744"/>
          </a:xfrm>
        </p:grpSpPr>
        <p:grpSp>
          <p:nvGrpSpPr>
            <p:cNvPr id="6" name="Group 5"/>
            <p:cNvGrpSpPr/>
            <p:nvPr/>
          </p:nvGrpSpPr>
          <p:grpSpPr>
            <a:xfrm>
              <a:off x="76200" y="883909"/>
              <a:ext cx="2361342" cy="2733695"/>
              <a:chOff x="76200" y="883909"/>
              <a:chExt cx="2361342" cy="273369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6200" y="1670778"/>
                <a:ext cx="2361342" cy="1946826"/>
                <a:chOff x="194571" y="1586429"/>
                <a:chExt cx="2361342" cy="1946826"/>
              </a:xfrm>
            </p:grpSpPr>
            <p:sp>
              <p:nvSpPr>
                <p:cNvPr id="55" name="Rectangle 54"/>
                <p:cNvSpPr/>
                <p:nvPr/>
              </p:nvSpPr>
              <p:spPr>
                <a:xfrm>
                  <a:off x="207020" y="1828782"/>
                  <a:ext cx="1992245" cy="566717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u="sng" dirty="0"/>
                    <a:t>Cognition</a:t>
                  </a:r>
                  <a:endParaRPr lang="en-US" sz="1600" b="1" i="1" u="sng" dirty="0"/>
                </a:p>
                <a:p>
                  <a:pPr algn="ctr"/>
                  <a:r>
                    <a:rPr lang="en-US" sz="1600" b="1" i="1" dirty="0">
                      <a:solidFill>
                        <a:srgbClr val="FFFF00"/>
                      </a:solidFill>
                    </a:rPr>
                    <a:t>THINKING-DECIDING</a:t>
                  </a: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204546" y="2392747"/>
                  <a:ext cx="1992245" cy="545114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u="sng" dirty="0"/>
                    <a:t>Computation</a:t>
                  </a:r>
                </a:p>
                <a:p>
                  <a:pPr algn="ctr"/>
                  <a:r>
                    <a:rPr lang="en-US" sz="1600" b="1" i="1" dirty="0" smtClean="0">
                      <a:solidFill>
                        <a:srgbClr val="FFFF00"/>
                      </a:solidFill>
                    </a:rPr>
                    <a:t>AUTOMATING</a:t>
                  </a:r>
                  <a:endParaRPr lang="en-US" sz="1600" b="1" i="1" dirty="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204546" y="2943579"/>
                  <a:ext cx="1992245" cy="579922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i="1" u="sng" dirty="0"/>
                    <a:t>Interaction</a:t>
                  </a:r>
                </a:p>
                <a:p>
                  <a:pPr algn="ctr"/>
                  <a:r>
                    <a:rPr lang="en-US" sz="1600" b="1" i="1" dirty="0">
                      <a:solidFill>
                        <a:srgbClr val="FFFF00"/>
                      </a:solidFill>
                    </a:rPr>
                    <a:t>COMMUNICATING</a:t>
                  </a:r>
                </a:p>
              </p:txBody>
            </p:sp>
            <p:sp>
              <p:nvSpPr>
                <p:cNvPr id="8" name="Freeform 7"/>
                <p:cNvSpPr/>
                <p:nvPr/>
              </p:nvSpPr>
              <p:spPr>
                <a:xfrm>
                  <a:off x="2192357" y="1586429"/>
                  <a:ext cx="363556" cy="1938969"/>
                </a:xfrm>
                <a:custGeom>
                  <a:avLst/>
                  <a:gdLst>
                    <a:gd name="connsiteX0" fmla="*/ 363556 w 363556"/>
                    <a:gd name="connsiteY0" fmla="*/ 0 h 1938969"/>
                    <a:gd name="connsiteX1" fmla="*/ 22033 w 363556"/>
                    <a:gd name="connsiteY1" fmla="*/ 253388 h 1938969"/>
                    <a:gd name="connsiteX2" fmla="*/ 0 w 363556"/>
                    <a:gd name="connsiteY2" fmla="*/ 1938969 h 1938969"/>
                    <a:gd name="connsiteX3" fmla="*/ 363556 w 363556"/>
                    <a:gd name="connsiteY3" fmla="*/ 319489 h 1938969"/>
                    <a:gd name="connsiteX4" fmla="*/ 363556 w 363556"/>
                    <a:gd name="connsiteY4" fmla="*/ 0 h 1938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556" h="1938969">
                      <a:moveTo>
                        <a:pt x="363556" y="0"/>
                      </a:moveTo>
                      <a:lnTo>
                        <a:pt x="22033" y="253388"/>
                      </a:lnTo>
                      <a:lnTo>
                        <a:pt x="0" y="1938969"/>
                      </a:lnTo>
                      <a:lnTo>
                        <a:pt x="363556" y="319489"/>
                      </a:lnTo>
                      <a:lnTo>
                        <a:pt x="36355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>
                        <a:lumMod val="5000"/>
                        <a:lumOff val="95000"/>
                        <a:alpha val="52000"/>
                      </a:schemeClr>
                    </a:gs>
                    <a:gs pos="23000">
                      <a:schemeClr val="bg1">
                        <a:lumMod val="95000"/>
                      </a:schemeClr>
                    </a:gs>
                    <a:gs pos="61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0"/>
                </a:gradFill>
                <a:ln w="31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i="1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194571" y="1810251"/>
                  <a:ext cx="2012195" cy="1723004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i="1"/>
                </a:p>
              </p:txBody>
            </p:sp>
          </p:grp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062" y="883909"/>
                <a:ext cx="1716558" cy="91413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</p:pic>
          <p:cxnSp>
            <p:nvCxnSpPr>
              <p:cNvPr id="5" name="Straight Connector 4"/>
              <p:cNvCxnSpPr>
                <a:stCxn id="3" idx="2"/>
                <a:endCxn id="9" idx="0"/>
              </p:cNvCxnSpPr>
              <p:nvPr/>
            </p:nvCxnSpPr>
            <p:spPr>
              <a:xfrm>
                <a:off x="1077341" y="1798045"/>
                <a:ext cx="4957" cy="9655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/>
            <p:cNvSpPr/>
            <p:nvPr/>
          </p:nvSpPr>
          <p:spPr>
            <a:xfrm>
              <a:off x="239360" y="3623322"/>
              <a:ext cx="13662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Agent Model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5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91" y="2686533"/>
            <a:ext cx="2134813" cy="1600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71" y="907017"/>
            <a:ext cx="1985833" cy="14893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55374" y="847208"/>
            <a:ext cx="2382716" cy="1608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55373" y="2614456"/>
            <a:ext cx="2382718" cy="174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529" y="1801168"/>
            <a:ext cx="2096729" cy="28392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55372" y="4522385"/>
            <a:ext cx="2382718" cy="1740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9964688">
            <a:off x="2513943" y="2349707"/>
            <a:ext cx="720969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891837">
            <a:off x="2549309" y="4347518"/>
            <a:ext cx="720969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46397" y="3339794"/>
            <a:ext cx="720969" cy="31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83691" y="994966"/>
            <a:ext cx="28633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SoarML: Aspect-Oriented, goal driven behavioral modeling.</a:t>
            </a:r>
          </a:p>
          <a:p>
            <a:pPr algn="ctr"/>
            <a:r>
              <a:rPr lang="en-US" sz="1200" dirty="0" smtClean="0"/>
              <a:t>(modularity allows this layer to be ACT-R/other)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83691" y="2706938"/>
            <a:ext cx="2863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UML Design</a:t>
            </a:r>
          </a:p>
          <a:p>
            <a:r>
              <a:rPr lang="en-US" dirty="0"/>
              <a:t>C++ </a:t>
            </a:r>
            <a:r>
              <a:rPr lang="en-US" dirty="0" smtClean="0"/>
              <a:t>11</a:t>
            </a:r>
          </a:p>
          <a:p>
            <a:r>
              <a:rPr lang="en-US" sz="1200" b="1" dirty="0" smtClean="0"/>
              <a:t>Leverages open source libraries e.g. Boost, Eigen, </a:t>
            </a:r>
            <a:r>
              <a:rPr lang="en-US" sz="1200" b="1" dirty="0" err="1" smtClean="0"/>
              <a:t>OpenCV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Xerces</a:t>
            </a:r>
            <a:r>
              <a:rPr lang="en-US" sz="1200" b="1" dirty="0" smtClean="0"/>
              <a:t>, etc.</a:t>
            </a:r>
          </a:p>
          <a:p>
            <a:r>
              <a:rPr lang="en-US" sz="1200" dirty="0" smtClean="0"/>
              <a:t>(role based computation, attentional mechanisms, interface to cognitive engine and communication, etc.)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54610" y="4800600"/>
            <a:ext cx="2792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 smtClean="0"/>
              <a:t>Advanced Messaging Paradigms</a:t>
            </a:r>
          </a:p>
          <a:p>
            <a:r>
              <a:rPr lang="en-US" sz="1200" b="1" dirty="0" smtClean="0"/>
              <a:t>Pub-Sub, push-pull, </a:t>
            </a:r>
            <a:r>
              <a:rPr lang="en-US" sz="1200" b="1" dirty="0"/>
              <a:t>etc.</a:t>
            </a:r>
          </a:p>
          <a:p>
            <a:r>
              <a:rPr lang="en-US" sz="1200" dirty="0" smtClean="0"/>
              <a:t>(platform and language agnostic network </a:t>
            </a:r>
            <a:r>
              <a:rPr lang="en-US" sz="1200" dirty="0"/>
              <a:t>transport, </a:t>
            </a:r>
            <a:r>
              <a:rPr lang="en-US" sz="1200" dirty="0" smtClean="0"/>
              <a:t>well </a:t>
            </a:r>
            <a:r>
              <a:rPr lang="en-US" sz="1200" dirty="0"/>
              <a:t>positioned for information assurance </a:t>
            </a:r>
            <a:r>
              <a:rPr lang="en-US" sz="1200" dirty="0" smtClean="0"/>
              <a:t>layer)</a:t>
            </a:r>
            <a:endParaRPr lang="en-US" sz="1200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0975" y="77406"/>
            <a:ext cx="7886700" cy="633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Agent Architecture</a:t>
            </a:r>
            <a:endParaRPr lang="en-US" sz="3600" b="1" dirty="0"/>
          </a:p>
        </p:txBody>
      </p:sp>
      <p:pic>
        <p:nvPicPr>
          <p:cNvPr id="3074" name="Picture 2" descr="http://download.zeromq.org/include/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258622" y="4582407"/>
            <a:ext cx="760350" cy="23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6572" y="4866749"/>
            <a:ext cx="1960318" cy="134965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455372" y="4355333"/>
            <a:ext cx="2382718" cy="1546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Isolating API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55372" y="2461151"/>
            <a:ext cx="2382718" cy="1546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Isolating API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908434" y="4430876"/>
            <a:ext cx="24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6145" y="4300822"/>
            <a:ext cx="30893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Example: Performed ROS to </a:t>
            </a:r>
            <a:r>
              <a:rPr lang="en-US" sz="1050" dirty="0" err="1" smtClean="0"/>
              <a:t>ZeroMQ</a:t>
            </a:r>
            <a:r>
              <a:rPr lang="en-US" sz="1050" dirty="0" smtClean="0"/>
              <a:t> Transition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80285" y="2541543"/>
            <a:ext cx="246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87996" y="2411489"/>
            <a:ext cx="2073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Example: Future ACT-R integration</a:t>
            </a:r>
            <a:endParaRPr lang="en-US" sz="1050" dirty="0"/>
          </a:p>
        </p:txBody>
      </p:sp>
      <p:sp>
        <p:nvSpPr>
          <p:cNvPr id="19" name="Rounded Rectangle 18"/>
          <p:cNvSpPr/>
          <p:nvPr/>
        </p:nvSpPr>
        <p:spPr>
          <a:xfrm>
            <a:off x="533400" y="5113367"/>
            <a:ext cx="2605452" cy="12340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Assurance Best Practices - Designed for Verification and Validation from day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5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710037"/>
              </p:ext>
            </p:extLst>
          </p:nvPr>
        </p:nvGraphicFramePr>
        <p:xfrm>
          <a:off x="-8662" y="0"/>
          <a:ext cx="9152662" cy="6889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Visio" r:id="rId3" imgW="20174068" imgH="15497190" progId="Visio.Drawing.11">
                  <p:embed/>
                </p:oleObj>
              </mc:Choice>
              <mc:Fallback>
                <p:oleObj name="Visio" r:id="rId3" imgW="20174068" imgH="1549719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8662" y="0"/>
                        <a:ext cx="9152662" cy="6889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 role-based autonomy capability and demonstrate feasibility on ground, air and undersea vehicles.</a:t>
            </a:r>
          </a:p>
          <a:p>
            <a:pPr lvl="1"/>
            <a:r>
              <a:rPr lang="en-US" dirty="0" smtClean="0"/>
              <a:t>Key Enablers:</a:t>
            </a:r>
          </a:p>
          <a:p>
            <a:pPr lvl="2"/>
            <a:r>
              <a:rPr lang="en-US" dirty="0" smtClean="0"/>
              <a:t>Robust localization and error estimations for sparse GPS environments.</a:t>
            </a:r>
          </a:p>
          <a:p>
            <a:pPr lvl="2"/>
            <a:r>
              <a:rPr lang="en-US" dirty="0" smtClean="0"/>
              <a:t>Web 2.0 User Interfaces for system supervision</a:t>
            </a:r>
          </a:p>
          <a:p>
            <a:pPr lvl="3"/>
            <a:r>
              <a:rPr lang="en-US" dirty="0" smtClean="0"/>
              <a:t>Web application for high-level User Interface, QT User Interface demonstrated on Windows, Linux and Android</a:t>
            </a:r>
          </a:p>
          <a:p>
            <a:pPr lvl="2"/>
            <a:r>
              <a:rPr lang="en-US" dirty="0" smtClean="0"/>
              <a:t>Platform Support</a:t>
            </a:r>
          </a:p>
          <a:p>
            <a:pPr lvl="3"/>
            <a:r>
              <a:rPr lang="en-US" dirty="0" smtClean="0"/>
              <a:t>‘Device Drivers’ for platforms and sensors.</a:t>
            </a:r>
          </a:p>
          <a:p>
            <a:pPr lvl="1"/>
            <a:r>
              <a:rPr lang="en-US" dirty="0" smtClean="0"/>
              <a:t>Key Features:</a:t>
            </a:r>
          </a:p>
          <a:p>
            <a:pPr lvl="2"/>
            <a:r>
              <a:rPr lang="en-US" dirty="0" smtClean="0"/>
              <a:t>Natural Language inter-agent messaging</a:t>
            </a:r>
          </a:p>
          <a:p>
            <a:pPr lvl="3"/>
            <a:r>
              <a:rPr lang="en-US" dirty="0" smtClean="0"/>
              <a:t>Provides transparency and supports understanding by non-expert users and collaborators.</a:t>
            </a:r>
          </a:p>
          <a:p>
            <a:pPr lvl="3"/>
            <a:r>
              <a:rPr lang="en-US" dirty="0" smtClean="0"/>
              <a:t>Enables humans to be part of the watch team.</a:t>
            </a:r>
          </a:p>
          <a:p>
            <a:pPr lvl="2"/>
            <a:r>
              <a:rPr lang="en-US" dirty="0" smtClean="0"/>
              <a:t>Semantic mission orders and constraints (water/air/space assignments)</a:t>
            </a:r>
          </a:p>
          <a:p>
            <a:pPr lvl="3"/>
            <a:r>
              <a:rPr lang="en-US" dirty="0" smtClean="0"/>
              <a:t>Enables safety and mission caging required for autonomy.</a:t>
            </a:r>
          </a:p>
          <a:p>
            <a:r>
              <a:rPr lang="en-US" dirty="0" smtClean="0"/>
              <a:t>Engender trust to all learning for robust perception and continual performance improvement with experience.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7FC3812950D4C9895235A0CE188DF" ma:contentTypeVersion="0" ma:contentTypeDescription="Create a new document." ma:contentTypeScope="" ma:versionID="5f30f503595df8ef57130ef1572879b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94D5BA-0FA2-4649-AEF9-92C9589303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B6D798-9B67-4B13-8DD4-06A24178C4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7F0362-CE94-4256-A99C-1ADE2F9E6019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25436</TotalTime>
  <Words>1140</Words>
  <Application>Microsoft Office PowerPoint</Application>
  <PresentationFormat>On-screen Show (4:3)</PresentationFormat>
  <Paragraphs>303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Lucida Sans</vt:lpstr>
      <vt:lpstr>Custom Design</vt:lpstr>
      <vt:lpstr>Visio</vt:lpstr>
      <vt:lpstr>PowerPoint Presentation</vt:lpstr>
      <vt:lpstr>Tomorrow’s Autonomous Systems</vt:lpstr>
      <vt:lpstr>PowerPoint Presentation</vt:lpstr>
      <vt:lpstr>The Submarine Tactical Center Model</vt:lpstr>
      <vt:lpstr>Role-based Autonomy</vt:lpstr>
      <vt:lpstr>PowerPoint Presentation</vt:lpstr>
      <vt:lpstr>PowerPoint Presentation</vt:lpstr>
      <vt:lpstr>PowerPoint Presentation</vt:lpstr>
      <vt:lpstr>Project Objectives</vt:lpstr>
      <vt:lpstr>High-Level Concept of Operations</vt:lpstr>
      <vt:lpstr>Current Status and Next Steps</vt:lpstr>
      <vt:lpstr>PowerPoint Presentation</vt:lpstr>
      <vt:lpstr>Questions?</vt:lpstr>
    </vt:vector>
  </TitlesOfParts>
  <Company>The Pennsylvania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dlc2</dc:creator>
  <cp:lastModifiedBy>John Sustersic</cp:lastModifiedBy>
  <cp:revision>1348</cp:revision>
  <cp:lastPrinted>2015-01-07T12:44:19Z</cp:lastPrinted>
  <dcterms:created xsi:type="dcterms:W3CDTF">2010-01-11T15:44:52Z</dcterms:created>
  <dcterms:modified xsi:type="dcterms:W3CDTF">2015-06-05T16:39:40Z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0x010100B137FC3812950D4C9895235A0CE188DF</vt:lpwstr>
  </property>
</Properties>
</file>