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4" r:id="rId6"/>
    <p:sldId id="26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61F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7954" autoAdjust="0"/>
  </p:normalViewPr>
  <p:slideViewPr>
    <p:cSldViewPr snapToGrid="0">
      <p:cViewPr varScale="1">
        <p:scale>
          <a:sx n="79" d="100"/>
          <a:sy n="79" d="100"/>
        </p:scale>
        <p:origin x="9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0CF06-9E7A-4C2D-B062-72F9791ABEEC}" type="datetimeFigureOut">
              <a:rPr lang="en-US" smtClean="0"/>
              <a:t>6/4/2015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61770-9817-45C9-9873-4DE28B356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55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Elements in working memory are</a:t>
            </a:r>
            <a:r>
              <a:rPr lang="en-US" baseline="0" dirty="0" smtClean="0"/>
              <a:t> used as the query for spreading activation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61770-9817-45C9-9873-4DE28B356A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8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61770-9817-45C9-9873-4DE28B356A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23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D61770-9817-45C9-9873-4DE28B356A4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02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BD3BA-52C2-45E1-8211-51480717B014}" type="datetime1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SemMemDB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0A93-D15B-401F-A2BE-F3B9F991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52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44D74-906E-4356-8CF8-D793F99ACE2A}" type="datetime1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SemMemDB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0A93-D15B-401F-A2BE-F3B9F991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8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4FF7-9212-4536-93DE-C45138F4EBD9}" type="datetime1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SemMemDB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0A93-D15B-401F-A2BE-F3B9F991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6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66D0B-FE56-4B53-9FE9-EB8FE41E4210}" type="datetime1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SemMemDB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0A93-D15B-401F-A2BE-F3B9F991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23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55294-33D3-41A8-92F5-58AA4919C120}" type="datetime1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SemMemDB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0A93-D15B-401F-A2BE-F3B9F991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41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9F5DD-5E40-469B-8CC8-5EA089016A96}" type="datetime1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SemMemDB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0A93-D15B-401F-A2BE-F3B9F991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522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F5ED-08CB-4D55-8AEC-D76EB278C051}" type="datetime1">
              <a:rPr lang="en-US" smtClean="0"/>
              <a:t>6/4/2015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SemMemDB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0A93-D15B-401F-A2BE-F3B9F991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854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45A2C-A967-4C2F-8848-184CDC5E0854}" type="datetime1">
              <a:rPr lang="en-US" smtClean="0"/>
              <a:t>6/4/2015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SemMemDB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0A93-D15B-401F-A2BE-F3B9F991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82F1-3C11-4B70-8288-FD27D6626177}" type="datetime1">
              <a:rPr lang="en-US" smtClean="0"/>
              <a:t>6/4/2015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SemMemDB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0A93-D15B-401F-A2BE-F3B9F991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4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4980D-74A7-4439-8F1B-5FFBC1A7BCDE}" type="datetime1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SemMemDB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0A93-D15B-401F-A2BE-F3B9F991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2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00D33-CAC6-461D-9F32-DE74001D6751}" type="datetime1">
              <a:rPr lang="en-US" smtClean="0"/>
              <a:t>6/4/2015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SemMemDB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0A93-D15B-401F-A2BE-F3B9F991B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4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181528"/>
            <a:ext cx="12192000" cy="56764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1815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74660"/>
            <a:ext cx="10515600" cy="92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22198"/>
            <a:ext cx="10515600" cy="4821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D608C80-7F36-4A54-B3CA-6C24AA77871F}" type="datetime1">
              <a:rPr lang="en-US" smtClean="0"/>
              <a:t>6/4/2015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SemMemDB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8D60A93-D15B-401F-A2BE-F3B9F991B38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7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chemeClr val="bg1">
              <a:lumMod val="95000"/>
            </a:schemeClr>
          </a:solidFill>
          <a:latin typeface="Source Sans Pro Light" panose="020B0403030403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 Light" panose="020B0403030403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Contextualized Semantic Memory using Spreading Activation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70675"/>
            <a:ext cx="9144000" cy="1655762"/>
          </a:xfrm>
        </p:spPr>
        <p:txBody>
          <a:bodyPr/>
          <a:lstStyle/>
          <a:p>
            <a:r>
              <a:rPr lang="en-US" dirty="0" smtClean="0"/>
              <a:t>Jay Ricco</a:t>
            </a:r>
          </a:p>
          <a:p>
            <a:r>
              <a:rPr lang="en-US" sz="1800" i="1" dirty="0" smtClean="0"/>
              <a:t>riccoj@wit.edu</a:t>
            </a:r>
            <a:endParaRPr lang="en-US" sz="1800" i="1" dirty="0"/>
          </a:p>
          <a:p>
            <a:r>
              <a:rPr lang="en-US" dirty="0" smtClean="0"/>
              <a:t>Wentworth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0A93-D15B-401F-A2BE-F3B9F991B383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35007" y="245328"/>
            <a:ext cx="6521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bg1">
                    <a:lumMod val="95000"/>
                  </a:schemeClr>
                </a:solidFill>
                <a:latin typeface="Source Sans Pro Light" panose="020B0403030403020204" pitchFamily="34" charset="0"/>
              </a:rPr>
              <a:t>SemMemDB</a:t>
            </a:r>
            <a:endParaRPr lang="en-US" sz="4800" dirty="0">
              <a:solidFill>
                <a:schemeClr val="bg1">
                  <a:lumMod val="95000"/>
                </a:schemeClr>
              </a:solidFill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58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Review of Semantic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2198"/>
            <a:ext cx="6009409" cy="482174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Fact-based long term memory store</a:t>
            </a:r>
          </a:p>
          <a:p>
            <a:pPr lvl="1"/>
            <a:r>
              <a:rPr lang="en-US" sz="2000" dirty="0" smtClean="0"/>
              <a:t>Songs by a certain artist</a:t>
            </a:r>
          </a:p>
          <a:p>
            <a:pPr lvl="1"/>
            <a:r>
              <a:rPr lang="en-US" sz="2000" dirty="0" smtClean="0"/>
              <a:t>How many wheels a common car has</a:t>
            </a:r>
          </a:p>
          <a:p>
            <a:r>
              <a:rPr lang="en-US" sz="2400" dirty="0" smtClean="0"/>
              <a:t>Memory elements stored in a digraph structure</a:t>
            </a:r>
          </a:p>
          <a:p>
            <a:r>
              <a:rPr lang="en-US" sz="2400" dirty="0" smtClean="0"/>
              <a:t>Inserted data is placed in graph structure based on relations as execution continues</a:t>
            </a:r>
          </a:p>
          <a:p>
            <a:r>
              <a:rPr lang="en-US" sz="2400" dirty="0" smtClean="0"/>
              <a:t>Retrieval occurs as either a direct lookup or query-based retrieval</a:t>
            </a:r>
          </a:p>
          <a:p>
            <a:pPr lvl="1"/>
            <a:r>
              <a:rPr lang="en-US" sz="2000" dirty="0" smtClean="0"/>
              <a:t>Query-based retrieval can lead to some issues with both efficiency and accuracy (ambiguity).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479292"/>
            <a:ext cx="4622126" cy="2780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354" y="4409533"/>
            <a:ext cx="3756217" cy="2335897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FFE0-6412-4AB3-AF9A-8746CD588C4C}" type="datetime1">
              <a:rPr lang="en-US" smtClean="0"/>
              <a:t>6/4/2015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SemMemDB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0A93-D15B-401F-A2BE-F3B9F991B3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6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Review of Spreading Activation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10" y="1322198"/>
            <a:ext cx="5697682" cy="5120166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Allows context to affect SMEM retrieval</a:t>
            </a:r>
          </a:p>
          <a:p>
            <a:pPr lvl="1"/>
            <a:r>
              <a:rPr lang="en-US" sz="2000" dirty="0" smtClean="0"/>
              <a:t>Word-sense disambiguation</a:t>
            </a:r>
          </a:p>
          <a:p>
            <a:pPr lvl="1"/>
            <a:r>
              <a:rPr lang="en-US" sz="2000" dirty="0" smtClean="0"/>
              <a:t>Conversational topics</a:t>
            </a:r>
          </a:p>
          <a:p>
            <a:r>
              <a:rPr lang="en-US" sz="2400" dirty="0" smtClean="0"/>
              <a:t>Beneficial for query-based lookup to increase chances of correct retrieval</a:t>
            </a:r>
          </a:p>
          <a:p>
            <a:r>
              <a:rPr lang="en-US" sz="2400" dirty="0" smtClean="0"/>
              <a:t>Elements in working memory provide the “context”</a:t>
            </a:r>
          </a:p>
          <a:p>
            <a:r>
              <a:rPr lang="en-US" sz="2400" dirty="0" smtClean="0"/>
              <a:t>Possible nodes become weighted based on # of edges between themselves &amp; WME’s</a:t>
            </a:r>
          </a:p>
          <a:p>
            <a:r>
              <a:rPr lang="en-US" sz="2400" dirty="0" smtClean="0"/>
              <a:t>The greater the number of relations between the node &amp; the WME, the larger the probability of retrieval 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672" y="1322198"/>
            <a:ext cx="4367117" cy="5093312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9257305" y="1565171"/>
            <a:ext cx="545864" cy="529936"/>
          </a:xfrm>
          <a:prstGeom prst="ellipse">
            <a:avLst/>
          </a:prstGeom>
          <a:solidFill>
            <a:srgbClr val="61F838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7926310">
            <a:off x="8390200" y="2604518"/>
            <a:ext cx="1391954" cy="200871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378298" y="3312719"/>
            <a:ext cx="550718" cy="519546"/>
          </a:xfrm>
          <a:prstGeom prst="ellipse">
            <a:avLst/>
          </a:prstGeom>
          <a:solidFill>
            <a:srgbClr val="C00000">
              <a:alpha val="2117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 rot="9948081">
            <a:off x="8908613" y="3201151"/>
            <a:ext cx="1600278" cy="17779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 rot="14164848">
            <a:off x="7469409" y="2711434"/>
            <a:ext cx="1299354" cy="18531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 rot="4026594">
            <a:off x="8421662" y="4246018"/>
            <a:ext cx="1167921" cy="212315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20245124">
            <a:off x="7580480" y="5451291"/>
            <a:ext cx="1561549" cy="201047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803169" y="157126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 WM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36148" y="3428925"/>
            <a:ext cx="1467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 gets boost,</a:t>
            </a:r>
          </a:p>
          <a:p>
            <a:r>
              <a:rPr lang="en-US" dirty="0" smtClean="0"/>
              <a:t>4 is retrieved:</a:t>
            </a:r>
          </a:p>
          <a:p>
            <a:r>
              <a:rPr lang="en-US" dirty="0" smtClean="0"/>
              <a:t>In WM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7302089" y="1775920"/>
            <a:ext cx="545864" cy="529936"/>
          </a:xfrm>
          <a:prstGeom prst="ellipse">
            <a:avLst/>
          </a:prstGeom>
          <a:solidFill>
            <a:schemeClr val="accent1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057629" y="4875076"/>
            <a:ext cx="545864" cy="529936"/>
          </a:xfrm>
          <a:prstGeom prst="ellipse">
            <a:avLst/>
          </a:prstGeom>
          <a:solidFill>
            <a:schemeClr val="accent1">
              <a:lumMod val="75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19237" y="5625838"/>
            <a:ext cx="2472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Nodes with parent of 4</a:t>
            </a:r>
          </a:p>
          <a:p>
            <a:r>
              <a:rPr lang="en-US" dirty="0"/>
              <a:t>m</a:t>
            </a:r>
            <a:r>
              <a:rPr lang="en-US" dirty="0" smtClean="0"/>
              <a:t>ore likely to be chosen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82F6-C255-4E0C-ACC8-94EF53CEEA5A}" type="datetime1">
              <a:rPr lang="en-US" smtClean="0"/>
              <a:t>6/4/2015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SemMemDB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0A93-D15B-401F-A2BE-F3B9F991B3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0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SemMemDB (FLAIRS-27 2014)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4910" y="1322197"/>
                <a:ext cx="11308772" cy="532097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Created by:</a:t>
                </a:r>
              </a:p>
              <a:p>
                <a:pPr lvl="1"/>
                <a:r>
                  <a:rPr lang="en-US" sz="2000" dirty="0" smtClean="0"/>
                  <a:t> Yang Chen – </a:t>
                </a:r>
                <a:r>
                  <a:rPr lang="en-US" sz="1600" dirty="0" smtClean="0"/>
                  <a:t>University of Florida</a:t>
                </a:r>
              </a:p>
              <a:p>
                <a:pPr lvl="1"/>
                <a:r>
                  <a:rPr lang="en-US" sz="2000" dirty="0" smtClean="0"/>
                  <a:t>Milenko </a:t>
                </a:r>
                <a:r>
                  <a:rPr lang="en-US" sz="2000" dirty="0" err="1" smtClean="0"/>
                  <a:t>Petrovic</a:t>
                </a:r>
                <a:r>
                  <a:rPr lang="en-US" sz="1600" dirty="0" smtClean="0"/>
                  <a:t> </a:t>
                </a:r>
                <a:r>
                  <a:rPr lang="en-US" sz="2000" dirty="0" smtClean="0"/>
                  <a:t>&amp; Micah Clark </a:t>
                </a:r>
                <a:r>
                  <a:rPr lang="en-US" sz="1600" dirty="0" smtClean="0"/>
                  <a:t>- Florida Institute for Human &amp; Machine Cognition</a:t>
                </a:r>
              </a:p>
              <a:p>
                <a:r>
                  <a:rPr lang="en-US" sz="2400" dirty="0" smtClean="0"/>
                  <a:t>Database implementation of semantic memory</a:t>
                </a:r>
                <a:endParaRPr lang="en-US" sz="2400" dirty="0"/>
              </a:p>
              <a:p>
                <a:r>
                  <a:rPr lang="en-US" sz="2400" dirty="0" smtClean="0"/>
                  <a:t>Designed to exploit </a:t>
                </a:r>
                <a:r>
                  <a:rPr lang="en-US" sz="2400" dirty="0" smtClean="0"/>
                  <a:t>heuristically optimized </a:t>
                </a:r>
                <a:r>
                  <a:rPr lang="en-US" sz="2400" dirty="0" smtClean="0"/>
                  <a:t>query engines of RDBMS’s for associative information retrieval</a:t>
                </a:r>
                <a:endParaRPr lang="en-US" sz="2400" dirty="0"/>
              </a:p>
              <a:p>
                <a:pPr lvl="1"/>
                <a:r>
                  <a:rPr lang="en-US" sz="2000" dirty="0" smtClean="0"/>
                  <a:t>Speed</a:t>
                </a:r>
              </a:p>
              <a:p>
                <a:pPr lvl="1"/>
                <a:r>
                  <a:rPr lang="en-US" sz="2000" dirty="0" smtClean="0"/>
                  <a:t>SQL</a:t>
                </a:r>
              </a:p>
              <a:p>
                <a:pPr lvl="1"/>
                <a:r>
                  <a:rPr lang="en-US" sz="2000" dirty="0" smtClean="0"/>
                  <a:t>Massive amounts of data</a:t>
                </a:r>
              </a:p>
              <a:p>
                <a:r>
                  <a:rPr lang="en-US" sz="2400" dirty="0" smtClean="0"/>
                  <a:t>Semantic network stored as a table of symbolic triples:</a:t>
                </a:r>
              </a:p>
              <a:p>
                <a:endParaRPr lang="en-US" sz="24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𝑆𝑢𝑏𝑗𝑒𝑐𝑡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𝑃𝑟𝑒𝑑𝑖𝑐𝑎𝑡𝑒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𝑟𝑒𝑙𝑎𝑡𝑖𝑜𝑛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) 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𝑂𝑏𝑗𝑒𝑐𝑡</m:t>
                      </m:r>
                    </m:oMath>
                  </m:oMathPara>
                </a14:m>
                <a:endParaRPr lang="en-US" sz="26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4910" y="1322197"/>
                <a:ext cx="11308772" cy="5320973"/>
              </a:xfrm>
              <a:blipFill rotWithShape="0">
                <a:blip r:embed="rId2"/>
                <a:stretch>
                  <a:fillRect l="-755" t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9EBF-3DDB-474C-B705-3DE8FBC4AA20}" type="datetime1">
              <a:rPr lang="en-US" smtClean="0"/>
              <a:t>6/4/2015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SemMemDB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0A93-D15B-401F-A2BE-F3B9F991B3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SemMemDB - Retrieval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10" y="1322198"/>
            <a:ext cx="11308772" cy="272676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Retrieval in SemMemDB is based on ACT-R’s base-level activation, with the addition of spreading. </a:t>
            </a:r>
          </a:p>
          <a:p>
            <a:pPr lvl="1"/>
            <a:r>
              <a:rPr lang="en-US" sz="2000" dirty="0" smtClean="0"/>
              <a:t>Non-probabilistic graph traversal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64761" y="2423710"/>
            <a:ext cx="11149070" cy="1625256"/>
            <a:chOff x="644612" y="4913522"/>
            <a:chExt cx="11149070" cy="162525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44612" y="4913522"/>
                  <a:ext cx="11149070" cy="9269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𝑅𝑒𝑡𝑟𝑖𝑒𝑣𝑎𝑙𝑆𝑐𝑜𝑟𝑒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sup>
                                    </m:sSup>
                                  </m:e>
                                </m:nary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∈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𝑄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𝑤𝑒𝑖𝑔h𝑡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𝑑𝑒𝑔𝑟𝑒𝑒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𝑒𝑑𝑔𝑒𝑠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𝑗𝑖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</m:nary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612" y="4913522"/>
                  <a:ext cx="11149070" cy="9269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Left Brace 5"/>
            <p:cNvSpPr/>
            <p:nvPr/>
          </p:nvSpPr>
          <p:spPr>
            <a:xfrm rot="16200000">
              <a:off x="4952081" y="5224249"/>
              <a:ext cx="182531" cy="1414916"/>
            </a:xfrm>
            <a:prstGeom prst="leftBrac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Brace 6"/>
            <p:cNvSpPr/>
            <p:nvPr/>
          </p:nvSpPr>
          <p:spPr>
            <a:xfrm rot="16200000">
              <a:off x="7832076" y="3950882"/>
              <a:ext cx="182532" cy="3961650"/>
            </a:xfrm>
            <a:prstGeom prst="leftBrac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99121" y="6169446"/>
              <a:ext cx="2478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ource Sans Pro Light" panose="020B0403030403020204" pitchFamily="34" charset="0"/>
                </a:rPr>
                <a:t>Base-level Activation</a:t>
              </a:r>
              <a:endParaRPr lang="en-US" dirty="0">
                <a:latin typeface="Source Sans Pro Light" panose="020B0403030403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06586" y="6169446"/>
              <a:ext cx="2478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Source Sans Pro Light" panose="020B0403030403020204" pitchFamily="34" charset="0"/>
                </a:rPr>
                <a:t>Spreading Activation</a:t>
              </a:r>
              <a:endParaRPr lang="en-US" dirty="0">
                <a:latin typeface="Source Sans Pro Light" panose="020B0403030403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1961343" y="4276378"/>
                <a:ext cx="4389920" cy="1482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𝑑𝑎𝑡𝑎𝑠𝑒𝑡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𝑝𝑟𝑒𝑠𝑒𝑛𝑡𝑎𝑡𝑖𝑜𝑛𝑠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𝑡𝑖𝑚𝑒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𝑝𝑟𝑒𝑠𝑒𝑛𝑡𝑎𝑡𝑖𝑜𝑛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𝑑𝑒𝑐𝑎𝑦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343" y="4276378"/>
                <a:ext cx="4389920" cy="14822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564557" y="4276378"/>
                <a:ext cx="4074770" cy="1499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𝑜𝑏𝑗𝑒𝑐𝑡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𝑑𝑎𝑡𝑎𝑠𝑒𝑡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𝑐𝑜𝑛𝑡𝑒𝑥𝑡𝑢𝑎𝑙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𝑒𝑙𝑒𝑚𝑒𝑛𝑡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𝑠𝑜𝑢𝑟𝑐𝑒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</m:oMath>
                  </m:oMathPara>
                </a14:m>
                <a:endParaRPr lang="en-US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𝑒𝑑𝑔𝑒𝑠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𝑟𝑒𝑙𝑎𝑡𝑖𝑜𝑛𝑠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557" y="4276378"/>
                <a:ext cx="4074770" cy="14996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DD39-8D27-4F4F-9D65-BDE5E681BC2F}" type="datetime1">
              <a:rPr lang="en-US" smtClean="0"/>
              <a:t>6/4/2015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SemMemDB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0A93-D15B-401F-A2BE-F3B9F991B3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3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SemMemDB – Weak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10" y="1322197"/>
            <a:ext cx="11308772" cy="53209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Paper contains efficiency testing only relating dataset size and query size to time</a:t>
            </a:r>
          </a:p>
          <a:p>
            <a:r>
              <a:rPr lang="en-US" sz="2400" dirty="0" smtClean="0"/>
              <a:t>Does not provide time data on key elements of retrieval score calculation</a:t>
            </a:r>
          </a:p>
          <a:p>
            <a:pPr lvl="1"/>
            <a:r>
              <a:rPr lang="en-US" sz="2000" dirty="0" smtClean="0"/>
              <a:t>Connectivity of nodes</a:t>
            </a:r>
          </a:p>
          <a:p>
            <a:pPr lvl="1"/>
            <a:r>
              <a:rPr lang="en-US" sz="2000" dirty="0" smtClean="0"/>
              <a:t>History size</a:t>
            </a:r>
            <a:endParaRPr lang="en-US" sz="2000" dirty="0"/>
          </a:p>
          <a:p>
            <a:r>
              <a:rPr lang="en-US" sz="2400" dirty="0" smtClean="0"/>
              <a:t>Their implementation consists of a feed-forward spread</a:t>
            </a:r>
          </a:p>
          <a:p>
            <a:pPr lvl="1"/>
            <a:r>
              <a:rPr lang="en-US" sz="2000" dirty="0" smtClean="0"/>
              <a:t>Spreading from parent node to child node</a:t>
            </a:r>
          </a:p>
          <a:p>
            <a:r>
              <a:rPr lang="en-US" sz="2400" dirty="0" smtClean="0"/>
              <a:t>Did not implement materialized views – used tables/view hybrid instead</a:t>
            </a:r>
          </a:p>
          <a:p>
            <a:pPr lvl="1"/>
            <a:r>
              <a:rPr lang="en-US" sz="2000" dirty="0" smtClean="0"/>
              <a:t>Did not provide data on re-indexing time for dataset inserts</a:t>
            </a:r>
          </a:p>
          <a:p>
            <a:pPr lvl="2"/>
            <a:r>
              <a:rPr lang="en-US" sz="1600" dirty="0" smtClean="0"/>
              <a:t>If not properly indexed calculation time will increase</a:t>
            </a:r>
          </a:p>
          <a:p>
            <a:r>
              <a:rPr lang="en-US" sz="2400" dirty="0" smtClean="0"/>
              <a:t>Does not incorporate hard constraints (only allows for look-up based on context elements)</a:t>
            </a:r>
          </a:p>
          <a:p>
            <a:r>
              <a:rPr lang="en-US" sz="2400" dirty="0" smtClean="0"/>
              <a:t>Not integrated with cognitive architecture</a:t>
            </a:r>
            <a:r>
              <a:rPr lang="en-US" dirty="0" smtClean="0"/>
              <a:t>															</a:t>
            </a:r>
            <a:endParaRPr lang="en-US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B786D-5970-45E5-B6DA-0398C4F0DD3B}" type="datetime1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SemMemDB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0A93-D15B-401F-A2BE-F3B9F991B3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46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SemMemDB – My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10" y="1322197"/>
            <a:ext cx="11308772" cy="532097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Currently have a working implementation of SemMemDB with </a:t>
            </a:r>
            <a:r>
              <a:rPr lang="en-US" sz="2400" dirty="0" err="1" smtClean="0"/>
              <a:t>Postgres</a:t>
            </a:r>
            <a:endParaRPr lang="en-US" sz="2400" dirty="0" smtClean="0"/>
          </a:p>
          <a:p>
            <a:pPr lvl="1"/>
            <a:r>
              <a:rPr lang="en-US" sz="2000" dirty="0" smtClean="0"/>
              <a:t>Toy datasets return accurate spreads from queries of “context” nodes</a:t>
            </a:r>
          </a:p>
          <a:p>
            <a:r>
              <a:rPr lang="en-US" sz="2400" dirty="0" smtClean="0"/>
              <a:t>Our implementation contains a feed-backward spread and materialized views</a:t>
            </a:r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dirty="0" smtClean="0"/>
              <a:t>Future Work:</a:t>
            </a:r>
          </a:p>
          <a:p>
            <a:pPr marL="0" indent="0" algn="ctr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Comprehensive testing and analysis of timing</a:t>
            </a:r>
          </a:p>
          <a:p>
            <a:pPr lvl="1"/>
            <a:r>
              <a:rPr lang="en-US" sz="2000" dirty="0" smtClean="0"/>
              <a:t>Calculation</a:t>
            </a:r>
          </a:p>
          <a:p>
            <a:pPr lvl="1"/>
            <a:r>
              <a:rPr lang="en-US" sz="2000" dirty="0" smtClean="0"/>
              <a:t>Re-indexing/MV refresh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Drop </a:t>
            </a:r>
            <a:r>
              <a:rPr lang="en-US" sz="2400" dirty="0" err="1" smtClean="0"/>
              <a:t>Postgres</a:t>
            </a:r>
            <a:r>
              <a:rPr lang="en-US" sz="2400" dirty="0" smtClean="0"/>
              <a:t> as RDBMS and produce a standalone C++ implementation </a:t>
            </a:r>
          </a:p>
          <a:p>
            <a:pPr lvl="1"/>
            <a:r>
              <a:rPr lang="en-US" sz="2000" dirty="0" smtClean="0"/>
              <a:t>No need to connect to DB server/use interface drivers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Optimize algorithms to efficiently be able to retrieve resultant nodes in as little time as possible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1A17-8ACF-4D1F-BE70-1020CF40FB17}" type="datetime1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SemMemDB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0A93-D15B-401F-A2BE-F3B9F991B3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1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Golden Nuggets and Coal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376" y="1274610"/>
            <a:ext cx="941024" cy="941024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C1A17-8ACF-4D1F-BE70-1020CF40FB17}" type="datetime1">
              <a:rPr lang="en-US" smtClean="0"/>
              <a:t>6/4/2015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SemMemDB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0A93-D15B-401F-A2BE-F3B9F991B383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822" y="1274610"/>
            <a:ext cx="942057" cy="9420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51928" y="2564463"/>
            <a:ext cx="274228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ource Sans Pro Light" panose="020B0403030403020204" pitchFamily="34" charset="0"/>
              </a:rPr>
              <a:t>No official empirical data!</a:t>
            </a:r>
          </a:p>
          <a:p>
            <a:endParaRPr lang="en-US" dirty="0">
              <a:latin typeface="Source Sans Pro Light" panose="020B04030304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225" y="2564463"/>
            <a:ext cx="48933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ource Sans Pro Light" panose="020B0403030403020204" pitchFamily="34" charset="0"/>
              </a:rPr>
              <a:t>Our implementation is currently functional and does produce an accurate spread based on trials with toy datasets</a:t>
            </a:r>
          </a:p>
          <a:p>
            <a:endParaRPr lang="en-US" sz="2400" dirty="0" smtClean="0">
              <a:latin typeface="Source Sans Pro Light" panose="020B04030304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Source Sans Pro Light" panose="020B0403030403020204" pitchFamily="34" charset="0"/>
              </a:rPr>
              <a:t>We have a good path-to-goal for our research, and should achieve bigger and better in the coming weeks! </a:t>
            </a:r>
            <a:endParaRPr lang="en-US" sz="2400" dirty="0">
              <a:latin typeface="Source Sans Pro Light" panose="020B04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1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557</Words>
  <Application>Microsoft Office PowerPoint</Application>
  <PresentationFormat>Widescreen</PresentationFormat>
  <Paragraphs>113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Source Sans Pro Light</vt:lpstr>
      <vt:lpstr>Office Theme</vt:lpstr>
      <vt:lpstr>Contextualized Semantic Memory using Spreading Activation</vt:lpstr>
      <vt:lpstr>Review of Semantic Memory</vt:lpstr>
      <vt:lpstr>Review of Spreading Activation</vt:lpstr>
      <vt:lpstr>SemMemDB (FLAIRS-27 2014)</vt:lpstr>
      <vt:lpstr>SemMemDB - Retrieval</vt:lpstr>
      <vt:lpstr>SemMemDB – Weak Points</vt:lpstr>
      <vt:lpstr>SemMemDB – My Work</vt:lpstr>
      <vt:lpstr>Golden Nuggets and Coal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TThe Efficiency of Contextualized Semantic Memory using Spreading Activation</dc:title>
  <dc:creator>Ricco, Jay</dc:creator>
  <cp:lastModifiedBy>Ricco, Jay</cp:lastModifiedBy>
  <cp:revision>53</cp:revision>
  <dcterms:created xsi:type="dcterms:W3CDTF">2015-06-03T23:45:16Z</dcterms:created>
  <dcterms:modified xsi:type="dcterms:W3CDTF">2015-06-04T13:56:45Z</dcterms:modified>
</cp:coreProperties>
</file>