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pitchFamily="28" charset="-128"/>
        <a:cs typeface="+mn-cs"/>
      </a:defRPr>
    </a:lvl1pPr>
    <a:lvl2pPr marL="457200" algn="l" rtl="0" eaLnBrk="0" fontAlgn="base" hangingPunct="0">
      <a:spcBef>
        <a:spcPct val="0"/>
      </a:spcBef>
      <a:spcAft>
        <a:spcPct val="0"/>
      </a:spcAft>
      <a:defRPr sz="2400" kern="1200">
        <a:solidFill>
          <a:schemeClr val="tx1"/>
        </a:solidFill>
        <a:latin typeface="Arial" charset="0"/>
        <a:ea typeface="ヒラギノ角ゴ Pro W3" pitchFamily="28" charset="-128"/>
        <a:cs typeface="+mn-cs"/>
      </a:defRPr>
    </a:lvl2pPr>
    <a:lvl3pPr marL="914400" algn="l" rtl="0" eaLnBrk="0" fontAlgn="base" hangingPunct="0">
      <a:spcBef>
        <a:spcPct val="0"/>
      </a:spcBef>
      <a:spcAft>
        <a:spcPct val="0"/>
      </a:spcAft>
      <a:defRPr sz="2400" kern="1200">
        <a:solidFill>
          <a:schemeClr val="tx1"/>
        </a:solidFill>
        <a:latin typeface="Arial" charset="0"/>
        <a:ea typeface="ヒラギノ角ゴ Pro W3" pitchFamily="28" charset="-128"/>
        <a:cs typeface="+mn-cs"/>
      </a:defRPr>
    </a:lvl3pPr>
    <a:lvl4pPr marL="1371600" algn="l" rtl="0" eaLnBrk="0" fontAlgn="base" hangingPunct="0">
      <a:spcBef>
        <a:spcPct val="0"/>
      </a:spcBef>
      <a:spcAft>
        <a:spcPct val="0"/>
      </a:spcAft>
      <a:defRPr sz="2400" kern="1200">
        <a:solidFill>
          <a:schemeClr val="tx1"/>
        </a:solidFill>
        <a:latin typeface="Arial" charset="0"/>
        <a:ea typeface="ヒラギノ角ゴ Pro W3" pitchFamily="28" charset="-128"/>
        <a:cs typeface="+mn-cs"/>
      </a:defRPr>
    </a:lvl4pPr>
    <a:lvl5pPr marL="1828800" algn="l" rtl="0" eaLnBrk="0" fontAlgn="base" hangingPunct="0">
      <a:spcBef>
        <a:spcPct val="0"/>
      </a:spcBef>
      <a:spcAft>
        <a:spcPct val="0"/>
      </a:spcAft>
      <a:defRPr sz="2400" kern="1200">
        <a:solidFill>
          <a:schemeClr val="tx1"/>
        </a:solidFill>
        <a:latin typeface="Arial" charset="0"/>
        <a:ea typeface="ヒラギノ角ゴ Pro W3" pitchFamily="28" charset="-128"/>
        <a:cs typeface="+mn-cs"/>
      </a:defRPr>
    </a:lvl5pPr>
    <a:lvl6pPr marL="2286000" algn="l" defTabSz="914400" rtl="0" eaLnBrk="1" latinLnBrk="0" hangingPunct="1">
      <a:defRPr sz="2400" kern="1200">
        <a:solidFill>
          <a:schemeClr val="tx1"/>
        </a:solidFill>
        <a:latin typeface="Arial" charset="0"/>
        <a:ea typeface="ヒラギノ角ゴ Pro W3" pitchFamily="28" charset="-128"/>
        <a:cs typeface="+mn-cs"/>
      </a:defRPr>
    </a:lvl6pPr>
    <a:lvl7pPr marL="2743200" algn="l" defTabSz="914400" rtl="0" eaLnBrk="1" latinLnBrk="0" hangingPunct="1">
      <a:defRPr sz="2400" kern="1200">
        <a:solidFill>
          <a:schemeClr val="tx1"/>
        </a:solidFill>
        <a:latin typeface="Arial" charset="0"/>
        <a:ea typeface="ヒラギノ角ゴ Pro W3" pitchFamily="28" charset="-128"/>
        <a:cs typeface="+mn-cs"/>
      </a:defRPr>
    </a:lvl7pPr>
    <a:lvl8pPr marL="3200400" algn="l" defTabSz="914400" rtl="0" eaLnBrk="1" latinLnBrk="0" hangingPunct="1">
      <a:defRPr sz="2400" kern="1200">
        <a:solidFill>
          <a:schemeClr val="tx1"/>
        </a:solidFill>
        <a:latin typeface="Arial" charset="0"/>
        <a:ea typeface="ヒラギノ角ゴ Pro W3" pitchFamily="28" charset="-128"/>
        <a:cs typeface="+mn-cs"/>
      </a:defRPr>
    </a:lvl8pPr>
    <a:lvl9pPr marL="3657600" algn="l" defTabSz="914400" rtl="0" eaLnBrk="1" latinLnBrk="0" hangingPunct="1">
      <a:defRPr sz="2400" kern="1200">
        <a:solidFill>
          <a:schemeClr val="tx1"/>
        </a:solidFill>
        <a:latin typeface="Arial" charset="0"/>
        <a:ea typeface="ヒラギノ角ゴ Pro W3" pitchFamily="28"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B2CB"/>
    <a:srgbClr val="00BFF0"/>
    <a:srgbClr val="646464"/>
    <a:srgbClr val="0091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71281" autoAdjust="0"/>
  </p:normalViewPr>
  <p:slideViewPr>
    <p:cSldViewPr>
      <p:cViewPr varScale="1">
        <p:scale>
          <a:sx n="64" d="100"/>
          <a:sy n="64" d="100"/>
        </p:scale>
        <p:origin x="1709"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vl1pPr>
          </a:lstStyle>
          <a:p>
            <a:pPr>
              <a:defRPr/>
            </a:pPr>
            <a:fld id="{61E809A7-931D-4E91-B5F9-38994025A9CC}" type="slidenum">
              <a:rPr lang="en-US"/>
              <a:pPr>
                <a:defRPr/>
              </a:pPr>
              <a:t>‹#›</a:t>
            </a:fld>
            <a:endParaRPr lang="en-US"/>
          </a:p>
        </p:txBody>
      </p:sp>
    </p:spTree>
    <p:extLst>
      <p:ext uri="{BB962C8B-B14F-4D97-AF65-F5344CB8AC3E}">
        <p14:creationId xmlns:p14="http://schemas.microsoft.com/office/powerpoint/2010/main" val="24947859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JSoar</a:t>
            </a:r>
            <a:r>
              <a:rPr lang="en-US" dirty="0" smtClean="0"/>
              <a:t> is an open</a:t>
            </a:r>
            <a:r>
              <a:rPr lang="en-US" baseline="0" dirty="0" smtClean="0"/>
              <a:t> source Java version of Soar. It is mostly an attempt to directly port the existing functionality, although some stuff has significantly diverged, like I/O integration. It is perpetually behind </a:t>
            </a:r>
            <a:r>
              <a:rPr lang="en-US" baseline="0" dirty="0" err="1" smtClean="0"/>
              <a:t>Csoar</a:t>
            </a:r>
            <a:r>
              <a:rPr lang="en-US" baseline="0" dirty="0" smtClean="0"/>
              <a:t>, and thus does not have all the latest features and changes (e.g., SVS is missing). But most of what you’d want is there, and most people find Java much easier to work with than C/C++.</a:t>
            </a:r>
            <a:endParaRPr lang="en-US" dirty="0"/>
          </a:p>
        </p:txBody>
      </p:sp>
      <p:sp>
        <p:nvSpPr>
          <p:cNvPr id="4" name="Slide Number Placeholder 3"/>
          <p:cNvSpPr>
            <a:spLocks noGrp="1"/>
          </p:cNvSpPr>
          <p:nvPr>
            <p:ph type="sldNum" sz="quarter" idx="10"/>
          </p:nvPr>
        </p:nvSpPr>
        <p:spPr/>
        <p:txBody>
          <a:bodyPr/>
          <a:lstStyle/>
          <a:p>
            <a:pPr>
              <a:defRPr/>
            </a:pPr>
            <a:fld id="{61E809A7-931D-4E91-B5F9-38994025A9CC}" type="slidenum">
              <a:rPr lang="en-US" smtClean="0"/>
              <a:pPr>
                <a:defRPr/>
              </a:pPr>
              <a:t>1</a:t>
            </a:fld>
            <a:endParaRPr lang="en-US"/>
          </a:p>
        </p:txBody>
      </p:sp>
    </p:spTree>
    <p:extLst>
      <p:ext uri="{BB962C8B-B14F-4D97-AF65-F5344CB8AC3E}">
        <p14:creationId xmlns:p14="http://schemas.microsoft.com/office/powerpoint/2010/main" val="143736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Epmem</a:t>
            </a:r>
            <a:r>
              <a:rPr lang="en-US" baseline="0" dirty="0" smtClean="0"/>
              <a:t> queries are partial match. Exact-query and </a:t>
            </a:r>
            <a:r>
              <a:rPr lang="en-US" baseline="0" dirty="0" err="1" smtClean="0"/>
              <a:t>neg</a:t>
            </a:r>
            <a:r>
              <a:rPr lang="en-US" baseline="0" dirty="0" smtClean="0"/>
              <a:t>-exact-query allow you to specify things that must (or must not) match. You can use them in concert with normal queries to guarantee that some structures are present (or not), and merely express that you prefer that some other structures be present (or not). The point is to make it easier to directly specify what you care about, and thus avoid multiple retrievals using prohibits.</a:t>
            </a:r>
          </a:p>
          <a:p>
            <a:endParaRPr lang="en-US" baseline="0" dirty="0" smtClean="0"/>
          </a:p>
          <a:p>
            <a:r>
              <a:rPr lang="en-US" baseline="0" dirty="0" smtClean="0"/>
              <a:t>Note this joins previous </a:t>
            </a:r>
            <a:r>
              <a:rPr lang="en-US" baseline="0" dirty="0" err="1" smtClean="0"/>
              <a:t>epmem</a:t>
            </a:r>
            <a:r>
              <a:rPr lang="en-US" baseline="0" dirty="0" smtClean="0"/>
              <a:t> extensions including deliberate storage, filtered reconstruction, inclusions, and </a:t>
            </a:r>
            <a:r>
              <a:rPr lang="en-US" baseline="0" dirty="0" err="1" smtClean="0"/>
              <a:t>epmem</a:t>
            </a:r>
            <a:r>
              <a:rPr lang="en-US" baseline="0" dirty="0" smtClean="0"/>
              <a:t> --add. We’d love to port this stuff to </a:t>
            </a:r>
            <a:r>
              <a:rPr lang="en-US" baseline="0" dirty="0" err="1" smtClean="0"/>
              <a:t>CSoar</a:t>
            </a:r>
            <a:r>
              <a:rPr lang="en-US" baseline="0" dirty="0" smtClean="0"/>
              <a:t> at some point, but it hasn’t been </a:t>
            </a:r>
            <a:r>
              <a:rPr lang="en-US" baseline="0" smtClean="0"/>
              <a:t>a priority yet.</a:t>
            </a:r>
            <a:endParaRPr lang="en-US" dirty="0"/>
          </a:p>
        </p:txBody>
      </p:sp>
      <p:sp>
        <p:nvSpPr>
          <p:cNvPr id="4" name="Slide Number Placeholder 3"/>
          <p:cNvSpPr>
            <a:spLocks noGrp="1"/>
          </p:cNvSpPr>
          <p:nvPr>
            <p:ph type="sldNum" sz="quarter" idx="10"/>
          </p:nvPr>
        </p:nvSpPr>
        <p:spPr/>
        <p:txBody>
          <a:bodyPr/>
          <a:lstStyle/>
          <a:p>
            <a:pPr>
              <a:defRPr/>
            </a:pPr>
            <a:fld id="{61E809A7-931D-4E91-B5F9-38994025A9CC}" type="slidenum">
              <a:rPr lang="en-US" smtClean="0"/>
              <a:pPr>
                <a:defRPr/>
              </a:pPr>
              <a:t>2</a:t>
            </a:fld>
            <a:endParaRPr lang="en-US"/>
          </a:p>
        </p:txBody>
      </p:sp>
    </p:spTree>
    <p:extLst>
      <p:ext uri="{BB962C8B-B14F-4D97-AF65-F5344CB8AC3E}">
        <p14:creationId xmlns:p14="http://schemas.microsoft.com/office/powerpoint/2010/main" val="121350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0" y="0"/>
            <a:ext cx="6248400" cy="6884988"/>
          </a:xfrm>
          <a:prstGeom prst="rect">
            <a:avLst/>
          </a:prstGeom>
          <a:solidFill>
            <a:srgbClr val="007790"/>
          </a:solidFill>
          <a:ln w="9525">
            <a:noFill/>
            <a:miter lim="800000"/>
            <a:headEnd/>
            <a:tailEnd/>
          </a:ln>
        </p:spPr>
        <p:txBody>
          <a:bodyPr wrap="none" anchor="ctr"/>
          <a:lstStyle/>
          <a:p>
            <a:pPr>
              <a:defRPr/>
            </a:pPr>
            <a:endParaRPr lang="en-US"/>
          </a:p>
        </p:txBody>
      </p:sp>
      <p:pic>
        <p:nvPicPr>
          <p:cNvPr id="4" name="Picture 12" descr="soartech_logo_stacke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72250" y="2819400"/>
            <a:ext cx="1885950"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pattern"/>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791575" y="0"/>
            <a:ext cx="352425"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6"/>
          <p:cNvSpPr>
            <a:spLocks noGrp="1" noChangeArrowheads="1"/>
          </p:cNvSpPr>
          <p:nvPr>
            <p:ph type="ctrTitle"/>
          </p:nvPr>
        </p:nvSpPr>
        <p:spPr>
          <a:xfrm>
            <a:off x="685800" y="2819400"/>
            <a:ext cx="5257800" cy="1219200"/>
          </a:xfrm>
        </p:spPr>
        <p:txBody>
          <a:bodyPr/>
          <a:lstStyle>
            <a:lvl1pPr algn="r">
              <a:defRPr>
                <a:solidFill>
                  <a:schemeClr val="bg1"/>
                </a:solidFill>
              </a:defRPr>
            </a:lvl1pPr>
          </a:lstStyle>
          <a:p>
            <a:r>
              <a:rPr lang="en-US" smtClean="0"/>
              <a:t>Click to edit Master title style</a:t>
            </a:r>
            <a:endParaRPr lang="en-US"/>
          </a:p>
        </p:txBody>
      </p:sp>
      <p:sp>
        <p:nvSpPr>
          <p:cNvPr id="6" name="Rectangle 8"/>
          <p:cNvSpPr>
            <a:spLocks noGrp="1" noChangeArrowheads="1"/>
          </p:cNvSpPr>
          <p:nvPr>
            <p:ph type="dt" sz="half" idx="10"/>
          </p:nvPr>
        </p:nvSpPr>
        <p:spPr>
          <a:xfrm>
            <a:off x="4038600" y="4343400"/>
            <a:ext cx="1905000" cy="457200"/>
          </a:xfrm>
        </p:spPr>
        <p:txBody>
          <a:bodyPr/>
          <a:lstStyle>
            <a:lvl1pPr>
              <a:defRPr sz="1600" smtClean="0">
                <a:solidFill>
                  <a:schemeClr val="bg1"/>
                </a:solidFill>
              </a:defRPr>
            </a:lvl1pPr>
          </a:lstStyle>
          <a:p>
            <a:pPr>
              <a:defRPr/>
            </a:pPr>
            <a:fld id="{FA708D81-9956-4485-BCCF-B6C246717DCB}" type="datetime1">
              <a:rPr lang="en-US"/>
              <a:pPr>
                <a:defRPr/>
              </a:pPr>
              <a:t>6/4/2015</a:t>
            </a:fld>
            <a:endParaRPr lang="en-US"/>
          </a:p>
        </p:txBody>
      </p:sp>
      <p:sp>
        <p:nvSpPr>
          <p:cNvPr id="7" name="Rectangle 9"/>
          <p:cNvSpPr>
            <a:spLocks noGrp="1" noChangeArrowheads="1"/>
          </p:cNvSpPr>
          <p:nvPr>
            <p:ph type="ftr" sz="quarter" idx="11"/>
          </p:nvPr>
        </p:nvSpPr>
        <p:spPr>
          <a:xfrm>
            <a:off x="304800" y="6248400"/>
            <a:ext cx="2895600" cy="457200"/>
          </a:xfrm>
        </p:spPr>
        <p:txBody>
          <a:bodyPr/>
          <a:lstStyle>
            <a:lvl1pPr>
              <a:defRPr dirty="0" smtClean="0">
                <a:solidFill>
                  <a:srgbClr val="4CB2CB"/>
                </a:solidFill>
              </a:defRPr>
            </a:lvl1pPr>
          </a:lstStyle>
          <a:p>
            <a:pPr>
              <a:defRPr/>
            </a:pPr>
            <a:r>
              <a:rPr lang="en-US"/>
              <a:t>Soar Technology, Inc. Proprietary</a:t>
            </a:r>
          </a:p>
        </p:txBody>
      </p:sp>
    </p:spTree>
    <p:extLst>
      <p:ext uri="{BB962C8B-B14F-4D97-AF65-F5344CB8AC3E}">
        <p14:creationId xmlns:p14="http://schemas.microsoft.com/office/powerpoint/2010/main" val="3441548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18CD1077-4F5C-4B61-A64A-41B2521E971E}" type="datetime1">
              <a:rPr lang="en-US"/>
              <a:pPr>
                <a:defRPr/>
              </a:pPr>
              <a:t>6/4/2015</a:t>
            </a:fld>
            <a:endParaRPr lang="en-US"/>
          </a:p>
        </p:txBody>
      </p:sp>
      <p:sp>
        <p:nvSpPr>
          <p:cNvPr id="5" name="Footer Placeholder 4"/>
          <p:cNvSpPr>
            <a:spLocks noGrp="1"/>
          </p:cNvSpPr>
          <p:nvPr>
            <p:ph type="ftr" sz="quarter" idx="11"/>
          </p:nvPr>
        </p:nvSpPr>
        <p:spPr/>
        <p:txBody>
          <a:bodyPr/>
          <a:lstStyle>
            <a:lvl1pPr>
              <a:defRPr dirty="0" smtClean="0"/>
            </a:lvl1pPr>
          </a:lstStyle>
          <a:p>
            <a:pPr>
              <a:defRPr/>
            </a:pPr>
            <a:r>
              <a:rPr lang="en-US"/>
              <a:t>Soar Technology, Inc. Proprietary</a:t>
            </a:r>
          </a:p>
        </p:txBody>
      </p:sp>
      <p:sp>
        <p:nvSpPr>
          <p:cNvPr id="6" name="Slide Number Placeholder 5"/>
          <p:cNvSpPr>
            <a:spLocks noGrp="1"/>
          </p:cNvSpPr>
          <p:nvPr>
            <p:ph type="sldNum" sz="quarter" idx="12"/>
          </p:nvPr>
        </p:nvSpPr>
        <p:spPr/>
        <p:txBody>
          <a:bodyPr/>
          <a:lstStyle>
            <a:lvl1pPr>
              <a:defRPr smtClean="0"/>
            </a:lvl1pPr>
          </a:lstStyle>
          <a:p>
            <a:pPr>
              <a:defRPr/>
            </a:pPr>
            <a:fld id="{43418671-F5BC-47F3-A728-FCC473CF5437}" type="slidenum">
              <a:rPr lang="en-US"/>
              <a:pPr>
                <a:defRPr/>
              </a:pPr>
              <a:t>‹#›</a:t>
            </a:fld>
            <a:endParaRPr lang="en-US"/>
          </a:p>
        </p:txBody>
      </p:sp>
    </p:spTree>
    <p:extLst>
      <p:ext uri="{BB962C8B-B14F-4D97-AF65-F5344CB8AC3E}">
        <p14:creationId xmlns:p14="http://schemas.microsoft.com/office/powerpoint/2010/main" val="400354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838200"/>
            <a:ext cx="184785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838200"/>
            <a:ext cx="539115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DE253EA3-D2F5-441F-B4E3-75CDD89E5D07}" type="datetime1">
              <a:rPr lang="en-US"/>
              <a:pPr>
                <a:defRPr/>
              </a:pPr>
              <a:t>6/4/2015</a:t>
            </a:fld>
            <a:endParaRPr lang="en-US"/>
          </a:p>
        </p:txBody>
      </p:sp>
      <p:sp>
        <p:nvSpPr>
          <p:cNvPr id="5" name="Footer Placeholder 4"/>
          <p:cNvSpPr>
            <a:spLocks noGrp="1"/>
          </p:cNvSpPr>
          <p:nvPr>
            <p:ph type="ftr" sz="quarter" idx="11"/>
          </p:nvPr>
        </p:nvSpPr>
        <p:spPr/>
        <p:txBody>
          <a:bodyPr/>
          <a:lstStyle>
            <a:lvl1pPr>
              <a:defRPr dirty="0" smtClean="0"/>
            </a:lvl1pPr>
          </a:lstStyle>
          <a:p>
            <a:pPr>
              <a:defRPr/>
            </a:pPr>
            <a:r>
              <a:rPr lang="en-US"/>
              <a:t>Soar Technology, Inc. Proprietary</a:t>
            </a:r>
          </a:p>
        </p:txBody>
      </p:sp>
      <p:sp>
        <p:nvSpPr>
          <p:cNvPr id="6" name="Slide Number Placeholder 5"/>
          <p:cNvSpPr>
            <a:spLocks noGrp="1"/>
          </p:cNvSpPr>
          <p:nvPr>
            <p:ph type="sldNum" sz="quarter" idx="12"/>
          </p:nvPr>
        </p:nvSpPr>
        <p:spPr/>
        <p:txBody>
          <a:bodyPr/>
          <a:lstStyle>
            <a:lvl1pPr>
              <a:defRPr smtClean="0"/>
            </a:lvl1pPr>
          </a:lstStyle>
          <a:p>
            <a:pPr>
              <a:defRPr/>
            </a:pPr>
            <a:fld id="{BD00734C-A608-4857-AED1-EA4D429D1E31}" type="slidenum">
              <a:rPr lang="en-US"/>
              <a:pPr>
                <a:defRPr/>
              </a:pPr>
              <a:t>‹#›</a:t>
            </a:fld>
            <a:endParaRPr lang="en-US"/>
          </a:p>
        </p:txBody>
      </p:sp>
    </p:spTree>
    <p:extLst>
      <p:ext uri="{BB962C8B-B14F-4D97-AF65-F5344CB8AC3E}">
        <p14:creationId xmlns:p14="http://schemas.microsoft.com/office/powerpoint/2010/main" val="370687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318F7017-575C-4DB5-BE4B-70D03A3ACDBC}" type="datetime1">
              <a:rPr lang="en-US"/>
              <a:pPr>
                <a:defRPr/>
              </a:pPr>
              <a:t>6/4/2015</a:t>
            </a:fld>
            <a:endParaRPr lang="en-US"/>
          </a:p>
        </p:txBody>
      </p:sp>
      <p:sp>
        <p:nvSpPr>
          <p:cNvPr id="5" name="Footer Placeholder 4"/>
          <p:cNvSpPr>
            <a:spLocks noGrp="1"/>
          </p:cNvSpPr>
          <p:nvPr>
            <p:ph type="ftr" sz="quarter" idx="11"/>
          </p:nvPr>
        </p:nvSpPr>
        <p:spPr/>
        <p:txBody>
          <a:bodyPr/>
          <a:lstStyle>
            <a:lvl1pPr>
              <a:defRPr dirty="0" smtClean="0"/>
            </a:lvl1pPr>
          </a:lstStyle>
          <a:p>
            <a:pPr>
              <a:defRPr/>
            </a:pPr>
            <a:r>
              <a:rPr lang="en-US"/>
              <a:t>Soar Technology, Inc. Proprietary</a:t>
            </a:r>
          </a:p>
        </p:txBody>
      </p:sp>
      <p:sp>
        <p:nvSpPr>
          <p:cNvPr id="6" name="Slide Number Placeholder 5"/>
          <p:cNvSpPr>
            <a:spLocks noGrp="1"/>
          </p:cNvSpPr>
          <p:nvPr>
            <p:ph type="sldNum" sz="quarter" idx="12"/>
          </p:nvPr>
        </p:nvSpPr>
        <p:spPr/>
        <p:txBody>
          <a:bodyPr/>
          <a:lstStyle>
            <a:lvl1pPr>
              <a:defRPr smtClean="0"/>
            </a:lvl1pPr>
          </a:lstStyle>
          <a:p>
            <a:pPr>
              <a:defRPr/>
            </a:pPr>
            <a:fld id="{004CB47F-FEA4-42D7-8009-D5875E6D382F}" type="slidenum">
              <a:rPr lang="en-US"/>
              <a:pPr>
                <a:defRPr/>
              </a:pPr>
              <a:t>‹#›</a:t>
            </a:fld>
            <a:endParaRPr lang="en-US"/>
          </a:p>
        </p:txBody>
      </p:sp>
    </p:spTree>
    <p:extLst>
      <p:ext uri="{BB962C8B-B14F-4D97-AF65-F5344CB8AC3E}">
        <p14:creationId xmlns:p14="http://schemas.microsoft.com/office/powerpoint/2010/main" val="2748596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pPr>
              <a:defRPr/>
            </a:pPr>
            <a:fld id="{0296C361-BAC0-40EC-9209-40B1DE16E384}" type="datetime1">
              <a:rPr lang="en-US"/>
              <a:pPr>
                <a:defRPr/>
              </a:pPr>
              <a:t>6/4/2015</a:t>
            </a:fld>
            <a:endParaRPr lang="en-US"/>
          </a:p>
        </p:txBody>
      </p:sp>
      <p:sp>
        <p:nvSpPr>
          <p:cNvPr id="5" name="Footer Placeholder 4"/>
          <p:cNvSpPr>
            <a:spLocks noGrp="1"/>
          </p:cNvSpPr>
          <p:nvPr>
            <p:ph type="ftr" sz="quarter" idx="11"/>
          </p:nvPr>
        </p:nvSpPr>
        <p:spPr/>
        <p:txBody>
          <a:bodyPr/>
          <a:lstStyle>
            <a:lvl1pPr>
              <a:defRPr dirty="0" smtClean="0"/>
            </a:lvl1pPr>
          </a:lstStyle>
          <a:p>
            <a:pPr>
              <a:defRPr/>
            </a:pPr>
            <a:r>
              <a:rPr lang="en-US"/>
              <a:t>Soar Technology, Inc. Proprietary</a:t>
            </a:r>
          </a:p>
        </p:txBody>
      </p:sp>
      <p:sp>
        <p:nvSpPr>
          <p:cNvPr id="6" name="Slide Number Placeholder 5"/>
          <p:cNvSpPr>
            <a:spLocks noGrp="1"/>
          </p:cNvSpPr>
          <p:nvPr>
            <p:ph type="sldNum" sz="quarter" idx="12"/>
          </p:nvPr>
        </p:nvSpPr>
        <p:spPr/>
        <p:txBody>
          <a:bodyPr/>
          <a:lstStyle>
            <a:lvl1pPr>
              <a:defRPr smtClean="0"/>
            </a:lvl1pPr>
          </a:lstStyle>
          <a:p>
            <a:pPr>
              <a:defRPr/>
            </a:pPr>
            <a:fld id="{3EC870A7-1A3A-4679-9273-9B633138804C}" type="slidenum">
              <a:rPr lang="en-US"/>
              <a:pPr>
                <a:defRPr/>
              </a:pPr>
              <a:t>‹#›</a:t>
            </a:fld>
            <a:endParaRPr lang="en-US"/>
          </a:p>
        </p:txBody>
      </p:sp>
    </p:spTree>
    <p:extLst>
      <p:ext uri="{BB962C8B-B14F-4D97-AF65-F5344CB8AC3E}">
        <p14:creationId xmlns:p14="http://schemas.microsoft.com/office/powerpoint/2010/main" val="423022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990600"/>
            <a:ext cx="36195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990600"/>
            <a:ext cx="36195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fld id="{9FC71CAB-1693-4917-A2FE-65D390A507E3}" type="datetime1">
              <a:rPr lang="en-US"/>
              <a:pPr>
                <a:defRPr/>
              </a:pPr>
              <a:t>6/4/2015</a:t>
            </a:fld>
            <a:endParaRPr lang="en-US"/>
          </a:p>
        </p:txBody>
      </p:sp>
      <p:sp>
        <p:nvSpPr>
          <p:cNvPr id="6" name="Footer Placeholder 5"/>
          <p:cNvSpPr>
            <a:spLocks noGrp="1"/>
          </p:cNvSpPr>
          <p:nvPr>
            <p:ph type="ftr" sz="quarter" idx="11"/>
          </p:nvPr>
        </p:nvSpPr>
        <p:spPr/>
        <p:txBody>
          <a:bodyPr/>
          <a:lstStyle>
            <a:lvl1pPr>
              <a:defRPr dirty="0" smtClean="0"/>
            </a:lvl1pPr>
          </a:lstStyle>
          <a:p>
            <a:pPr>
              <a:defRPr/>
            </a:pPr>
            <a:r>
              <a:rPr lang="en-US"/>
              <a:t>Soar Technology, Inc. Proprietary</a:t>
            </a:r>
          </a:p>
        </p:txBody>
      </p:sp>
      <p:sp>
        <p:nvSpPr>
          <p:cNvPr id="7" name="Slide Number Placeholder 6"/>
          <p:cNvSpPr>
            <a:spLocks noGrp="1"/>
          </p:cNvSpPr>
          <p:nvPr>
            <p:ph type="sldNum" sz="quarter" idx="12"/>
          </p:nvPr>
        </p:nvSpPr>
        <p:spPr/>
        <p:txBody>
          <a:bodyPr/>
          <a:lstStyle>
            <a:lvl1pPr>
              <a:defRPr smtClean="0"/>
            </a:lvl1pPr>
          </a:lstStyle>
          <a:p>
            <a:pPr>
              <a:defRPr/>
            </a:pPr>
            <a:fld id="{ED6E0961-4BC1-4FC7-B916-3BE6C76CAB03}" type="slidenum">
              <a:rPr lang="en-US"/>
              <a:pPr>
                <a:defRPr/>
              </a:pPr>
              <a:t>‹#›</a:t>
            </a:fld>
            <a:endParaRPr lang="en-US"/>
          </a:p>
        </p:txBody>
      </p:sp>
    </p:spTree>
    <p:extLst>
      <p:ext uri="{BB962C8B-B14F-4D97-AF65-F5344CB8AC3E}">
        <p14:creationId xmlns:p14="http://schemas.microsoft.com/office/powerpoint/2010/main" val="3420256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723D7ED4-F0E3-4146-A7E2-93FBAFB417BC}" type="datetime1">
              <a:rPr lang="en-US"/>
              <a:pPr>
                <a:defRPr/>
              </a:pPr>
              <a:t>6/4/2015</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Soar Technology, Inc. Proprietary</a:t>
            </a:r>
          </a:p>
        </p:txBody>
      </p:sp>
      <p:sp>
        <p:nvSpPr>
          <p:cNvPr id="9" name="Rectangle 6"/>
          <p:cNvSpPr>
            <a:spLocks noGrp="1" noChangeArrowheads="1"/>
          </p:cNvSpPr>
          <p:nvPr>
            <p:ph type="sldNum" sz="quarter" idx="12"/>
          </p:nvPr>
        </p:nvSpPr>
        <p:spPr>
          <a:ln/>
        </p:spPr>
        <p:txBody>
          <a:bodyPr/>
          <a:lstStyle>
            <a:lvl1pPr>
              <a:defRPr/>
            </a:lvl1pPr>
          </a:lstStyle>
          <a:p>
            <a:pPr>
              <a:defRPr/>
            </a:pPr>
            <a:fld id="{B8F0F34A-3AC0-466D-86EE-E7CBAB46061C}" type="slidenum">
              <a:rPr lang="en-US"/>
              <a:pPr>
                <a:defRPr/>
              </a:pPr>
              <a:t>‹#›</a:t>
            </a:fld>
            <a:endParaRPr lang="en-US"/>
          </a:p>
        </p:txBody>
      </p:sp>
    </p:spTree>
    <p:extLst>
      <p:ext uri="{BB962C8B-B14F-4D97-AF65-F5344CB8AC3E}">
        <p14:creationId xmlns:p14="http://schemas.microsoft.com/office/powerpoint/2010/main" val="1713907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67D688EF-DC97-4EE2-B48A-3EF741347024}" type="datetime1">
              <a:rPr lang="en-US"/>
              <a:pPr>
                <a:defRPr/>
              </a:pPr>
              <a:t>6/4/2015</a:t>
            </a:fld>
            <a:endParaRPr lang="en-US"/>
          </a:p>
        </p:txBody>
      </p:sp>
      <p:sp>
        <p:nvSpPr>
          <p:cNvPr id="4" name="Footer Placeholder 3"/>
          <p:cNvSpPr>
            <a:spLocks noGrp="1"/>
          </p:cNvSpPr>
          <p:nvPr>
            <p:ph type="ftr" sz="quarter" idx="11"/>
          </p:nvPr>
        </p:nvSpPr>
        <p:spPr/>
        <p:txBody>
          <a:bodyPr/>
          <a:lstStyle>
            <a:lvl1pPr>
              <a:defRPr dirty="0" smtClean="0"/>
            </a:lvl1pPr>
          </a:lstStyle>
          <a:p>
            <a:pPr>
              <a:defRPr/>
            </a:pPr>
            <a:r>
              <a:rPr lang="en-US"/>
              <a:t>Soar Technology, Inc. Proprietary</a:t>
            </a:r>
          </a:p>
        </p:txBody>
      </p:sp>
      <p:sp>
        <p:nvSpPr>
          <p:cNvPr id="5" name="Slide Number Placeholder 4"/>
          <p:cNvSpPr>
            <a:spLocks noGrp="1"/>
          </p:cNvSpPr>
          <p:nvPr>
            <p:ph type="sldNum" sz="quarter" idx="12"/>
          </p:nvPr>
        </p:nvSpPr>
        <p:spPr/>
        <p:txBody>
          <a:bodyPr/>
          <a:lstStyle>
            <a:lvl1pPr>
              <a:defRPr smtClean="0"/>
            </a:lvl1pPr>
          </a:lstStyle>
          <a:p>
            <a:pPr>
              <a:defRPr/>
            </a:pPr>
            <a:fld id="{1D551A0F-307B-42AB-85EC-E28CE52D3876}" type="slidenum">
              <a:rPr lang="en-US"/>
              <a:pPr>
                <a:defRPr/>
              </a:pPr>
              <a:t>‹#›</a:t>
            </a:fld>
            <a:endParaRPr lang="en-US"/>
          </a:p>
        </p:txBody>
      </p:sp>
    </p:spTree>
    <p:extLst>
      <p:ext uri="{BB962C8B-B14F-4D97-AF65-F5344CB8AC3E}">
        <p14:creationId xmlns:p14="http://schemas.microsoft.com/office/powerpoint/2010/main" val="44329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fld id="{B3527730-588E-4DBD-882E-A6559C0249AC}" type="datetime1">
              <a:rPr lang="en-US"/>
              <a:pPr>
                <a:defRPr/>
              </a:pPr>
              <a:t>6/4/2015</a:t>
            </a:fld>
            <a:endParaRPr lang="en-US"/>
          </a:p>
        </p:txBody>
      </p:sp>
      <p:sp>
        <p:nvSpPr>
          <p:cNvPr id="3" name="Footer Placeholder 2"/>
          <p:cNvSpPr>
            <a:spLocks noGrp="1"/>
          </p:cNvSpPr>
          <p:nvPr>
            <p:ph type="ftr" sz="quarter" idx="11"/>
          </p:nvPr>
        </p:nvSpPr>
        <p:spPr/>
        <p:txBody>
          <a:bodyPr/>
          <a:lstStyle>
            <a:lvl1pPr>
              <a:defRPr dirty="0" smtClean="0"/>
            </a:lvl1pPr>
          </a:lstStyle>
          <a:p>
            <a:pPr>
              <a:defRPr/>
            </a:pPr>
            <a:r>
              <a:rPr lang="en-US"/>
              <a:t>Soar Technology, Inc. Proprietary</a:t>
            </a:r>
          </a:p>
        </p:txBody>
      </p:sp>
      <p:sp>
        <p:nvSpPr>
          <p:cNvPr id="4" name="Slide Number Placeholder 3"/>
          <p:cNvSpPr>
            <a:spLocks noGrp="1"/>
          </p:cNvSpPr>
          <p:nvPr>
            <p:ph type="sldNum" sz="quarter" idx="12"/>
          </p:nvPr>
        </p:nvSpPr>
        <p:spPr/>
        <p:txBody>
          <a:bodyPr/>
          <a:lstStyle>
            <a:lvl1pPr>
              <a:defRPr smtClean="0"/>
            </a:lvl1pPr>
          </a:lstStyle>
          <a:p>
            <a:pPr>
              <a:defRPr/>
            </a:pPr>
            <a:fld id="{344D176B-B629-4217-80F0-3C53EFB5CC08}" type="slidenum">
              <a:rPr lang="en-US"/>
              <a:pPr>
                <a:defRPr/>
              </a:pPr>
              <a:t>‹#›</a:t>
            </a:fld>
            <a:endParaRPr lang="en-US"/>
          </a:p>
        </p:txBody>
      </p:sp>
    </p:spTree>
    <p:extLst>
      <p:ext uri="{BB962C8B-B14F-4D97-AF65-F5344CB8AC3E}">
        <p14:creationId xmlns:p14="http://schemas.microsoft.com/office/powerpoint/2010/main" val="420182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FF9A51F-BBC7-4504-8DEF-AB850F9FC0B4}" type="datetime1">
              <a:rPr lang="en-US"/>
              <a:pPr>
                <a:defRPr/>
              </a:pPr>
              <a:t>6/4/2015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Soar Technology, Inc. Proprietary</a:t>
            </a:r>
          </a:p>
        </p:txBody>
      </p:sp>
      <p:sp>
        <p:nvSpPr>
          <p:cNvPr id="7" name="Rectangle 6"/>
          <p:cNvSpPr>
            <a:spLocks noGrp="1" noChangeArrowheads="1"/>
          </p:cNvSpPr>
          <p:nvPr>
            <p:ph type="sldNum" sz="quarter" idx="12"/>
          </p:nvPr>
        </p:nvSpPr>
        <p:spPr>
          <a:ln/>
        </p:spPr>
        <p:txBody>
          <a:bodyPr/>
          <a:lstStyle>
            <a:lvl1pPr>
              <a:defRPr/>
            </a:lvl1pPr>
          </a:lstStyle>
          <a:p>
            <a:pPr>
              <a:defRPr/>
            </a:pPr>
            <a:fld id="{1755490F-A0A5-456D-A220-04C8694FB3EB}" type="slidenum">
              <a:rPr lang="en-US"/>
              <a:pPr>
                <a:defRPr/>
              </a:pPr>
              <a:t>‹#›</a:t>
            </a:fld>
            <a:endParaRPr lang="en-US"/>
          </a:p>
        </p:txBody>
      </p:sp>
    </p:spTree>
    <p:extLst>
      <p:ext uri="{BB962C8B-B14F-4D97-AF65-F5344CB8AC3E}">
        <p14:creationId xmlns:p14="http://schemas.microsoft.com/office/powerpoint/2010/main" val="34343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fld id="{2EE3418C-5E99-43C4-8FA9-341C2C522FE0}" type="datetime1">
              <a:rPr lang="en-US"/>
              <a:pPr>
                <a:defRPr/>
              </a:pPr>
              <a:t>6/4/2015</a:t>
            </a:fld>
            <a:endParaRPr lang="en-US"/>
          </a:p>
        </p:txBody>
      </p:sp>
      <p:sp>
        <p:nvSpPr>
          <p:cNvPr id="6" name="Footer Placeholder 5"/>
          <p:cNvSpPr>
            <a:spLocks noGrp="1"/>
          </p:cNvSpPr>
          <p:nvPr>
            <p:ph type="ftr" sz="quarter" idx="11"/>
          </p:nvPr>
        </p:nvSpPr>
        <p:spPr/>
        <p:txBody>
          <a:bodyPr/>
          <a:lstStyle>
            <a:lvl1pPr>
              <a:defRPr dirty="0" smtClean="0"/>
            </a:lvl1pPr>
          </a:lstStyle>
          <a:p>
            <a:pPr>
              <a:defRPr/>
            </a:pPr>
            <a:r>
              <a:rPr lang="en-US"/>
              <a:t>Soar Technology, Inc. Proprietary</a:t>
            </a:r>
          </a:p>
        </p:txBody>
      </p:sp>
      <p:sp>
        <p:nvSpPr>
          <p:cNvPr id="7" name="Slide Number Placeholder 6"/>
          <p:cNvSpPr>
            <a:spLocks noGrp="1"/>
          </p:cNvSpPr>
          <p:nvPr>
            <p:ph type="sldNum" sz="quarter" idx="12"/>
          </p:nvPr>
        </p:nvSpPr>
        <p:spPr/>
        <p:txBody>
          <a:bodyPr/>
          <a:lstStyle>
            <a:lvl1pPr>
              <a:defRPr smtClean="0"/>
            </a:lvl1pPr>
          </a:lstStyle>
          <a:p>
            <a:pPr>
              <a:defRPr/>
            </a:pPr>
            <a:fld id="{9A373F99-1DF9-43E8-AED2-2BF73552E0FA}" type="slidenum">
              <a:rPr lang="en-US"/>
              <a:pPr>
                <a:defRPr/>
              </a:pPr>
              <a:t>‹#›</a:t>
            </a:fld>
            <a:endParaRPr lang="en-US"/>
          </a:p>
        </p:txBody>
      </p:sp>
    </p:spTree>
    <p:extLst>
      <p:ext uri="{BB962C8B-B14F-4D97-AF65-F5344CB8AC3E}">
        <p14:creationId xmlns:p14="http://schemas.microsoft.com/office/powerpoint/2010/main" val="233523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0"/>
            <a:ext cx="533400" cy="6858000"/>
          </a:xfrm>
          <a:prstGeom prst="rect">
            <a:avLst/>
          </a:prstGeom>
          <a:solidFill>
            <a:srgbClr val="464847"/>
          </a:solidFill>
          <a:ln w="9525">
            <a:noFill/>
            <a:miter lim="800000"/>
            <a:headEnd/>
            <a:tailEnd/>
          </a:ln>
        </p:spPr>
        <p:txBody>
          <a:bodyPr wrap="none" anchor="ctr"/>
          <a:lstStyle/>
          <a:p>
            <a:pPr>
              <a:defRPr/>
            </a:pPr>
            <a:endParaRPr lang="en-US"/>
          </a:p>
        </p:txBody>
      </p:sp>
      <p:sp>
        <p:nvSpPr>
          <p:cNvPr id="1032" name="Rectangle 8"/>
          <p:cNvSpPr>
            <a:spLocks noChangeArrowheads="1"/>
          </p:cNvSpPr>
          <p:nvPr/>
        </p:nvSpPr>
        <p:spPr bwMode="auto">
          <a:xfrm>
            <a:off x="8915400" y="0"/>
            <a:ext cx="228600" cy="6858000"/>
          </a:xfrm>
          <a:prstGeom prst="rect">
            <a:avLst/>
          </a:prstGeom>
          <a:solidFill>
            <a:srgbClr val="F4D66C"/>
          </a:solidFill>
          <a:ln w="9525">
            <a:noFill/>
            <a:miter lim="800000"/>
            <a:headEnd/>
            <a:tailEnd/>
          </a:ln>
        </p:spPr>
        <p:txBody>
          <a:bodyPr wrap="none" anchor="ctr"/>
          <a:lstStyle/>
          <a:p>
            <a:pPr>
              <a:defRPr/>
            </a:pPr>
            <a:endParaRPr lang="en-US"/>
          </a:p>
        </p:txBody>
      </p:sp>
      <p:pic>
        <p:nvPicPr>
          <p:cNvPr id="1029" name="Picture 10" descr="logo-horizontal-one_color_wh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3988" y="677863"/>
            <a:ext cx="26987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2"/>
          <p:cNvSpPr>
            <a:spLocks noGrp="1" noChangeArrowheads="1"/>
          </p:cNvSpPr>
          <p:nvPr>
            <p:ph type="title"/>
          </p:nvPr>
        </p:nvSpPr>
        <p:spPr bwMode="auto">
          <a:xfrm>
            <a:off x="1066800" y="2286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 name="Rectangle 3"/>
          <p:cNvSpPr>
            <a:spLocks noGrp="1" noChangeArrowheads="1"/>
          </p:cNvSpPr>
          <p:nvPr>
            <p:ph type="body" idx="1"/>
          </p:nvPr>
        </p:nvSpPr>
        <p:spPr bwMode="auto">
          <a:xfrm>
            <a:off x="1066800" y="990600"/>
            <a:ext cx="7391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rot="16200000">
            <a:off x="-220211" y="3077711"/>
            <a:ext cx="9906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solidFill>
                  <a:schemeClr val="accent4">
                    <a:lumMod val="50000"/>
                    <a:lumOff val="50000"/>
                  </a:schemeClr>
                </a:solidFill>
                <a:latin typeface="+mn-lt"/>
              </a:defRPr>
            </a:lvl1pPr>
          </a:lstStyle>
          <a:p>
            <a:pPr>
              <a:defRPr/>
            </a:pPr>
            <a:fld id="{49FD5091-3879-4B8A-9286-EC97859C5EA4}" type="datetime1">
              <a:rPr lang="en-US" smtClean="0"/>
              <a:pPr>
                <a:defRPr/>
              </a:pPr>
              <a:t>6/4/2015</a:t>
            </a:fld>
            <a:endParaRPr lang="en-US"/>
          </a:p>
        </p:txBody>
      </p:sp>
      <p:sp>
        <p:nvSpPr>
          <p:cNvPr id="3" name="Rectangle 5"/>
          <p:cNvSpPr>
            <a:spLocks noGrp="1" noChangeArrowheads="1"/>
          </p:cNvSpPr>
          <p:nvPr>
            <p:ph type="ftr" sz="quarter" idx="3"/>
          </p:nvPr>
        </p:nvSpPr>
        <p:spPr bwMode="auto">
          <a:xfrm rot="16200000">
            <a:off x="-908953" y="4914900"/>
            <a:ext cx="23622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dirty="0" smtClean="0">
                <a:solidFill>
                  <a:schemeClr val="accent4">
                    <a:lumMod val="50000"/>
                    <a:lumOff val="50000"/>
                  </a:schemeClr>
                </a:solidFill>
                <a:latin typeface="+mn-lt"/>
              </a:defRPr>
            </a:lvl1pPr>
          </a:lstStyle>
          <a:p>
            <a:pPr>
              <a:defRPr/>
            </a:pPr>
            <a:r>
              <a:rPr lang="en-US" smtClean="0"/>
              <a:t>Soar Technology, Inc. Proprietary</a:t>
            </a:r>
            <a:endParaRPr lang="en-US"/>
          </a:p>
        </p:txBody>
      </p:sp>
      <p:sp>
        <p:nvSpPr>
          <p:cNvPr id="4" name="Rectangle 6"/>
          <p:cNvSpPr>
            <a:spLocks noGrp="1" noChangeArrowheads="1"/>
          </p:cNvSpPr>
          <p:nvPr>
            <p:ph type="sldNum" sz="quarter" idx="4"/>
          </p:nvPr>
        </p:nvSpPr>
        <p:spPr bwMode="auto">
          <a:xfrm>
            <a:off x="0" y="6324600"/>
            <a:ext cx="533400" cy="304800"/>
          </a:xfrm>
          <a:prstGeom prst="rect">
            <a:avLst/>
          </a:prstGeom>
          <a:noFill/>
          <a:ln w="9525">
            <a:noFill/>
            <a:miter lim="800000"/>
            <a:headEnd/>
            <a:tailEnd/>
          </a:ln>
        </p:spPr>
        <p:txBody>
          <a:bodyPr vert="horz" wrap="square" lIns="91440" tIns="45720" rIns="91440" bIns="45720" numCol="1" anchor="t" anchorCtr="1" compatLnSpc="1">
            <a:prstTxWarp prst="textNoShape">
              <a:avLst/>
            </a:prstTxWarp>
          </a:bodyPr>
          <a:lstStyle>
            <a:lvl1pPr algn="r">
              <a:defRPr sz="1200" smtClean="0">
                <a:solidFill>
                  <a:schemeClr val="bg1"/>
                </a:solidFill>
                <a:latin typeface="+mn-lt"/>
              </a:defRPr>
            </a:lvl1pPr>
          </a:lstStyle>
          <a:p>
            <a:pPr>
              <a:defRPr/>
            </a:pPr>
            <a:fld id="{2AE021B1-9AC3-4825-ACAA-19E0AF5BADB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69" r:id="rId5"/>
    <p:sldLayoutId id="2147483675" r:id="rId6"/>
    <p:sldLayoutId id="2147483676" r:id="rId7"/>
    <p:sldLayoutId id="2147483670" r:id="rId8"/>
    <p:sldLayoutId id="2147483677" r:id="rId9"/>
    <p:sldLayoutId id="2147483678" r:id="rId10"/>
    <p:sldLayoutId id="2147483679" r:id="rId11"/>
  </p:sldLayoutIdLst>
  <p:hf hdr="0"/>
  <p:txStyles>
    <p:titleStyle>
      <a:lvl1pPr algn="l" rtl="0" eaLnBrk="1" fontAlgn="base" hangingPunct="1">
        <a:spcBef>
          <a:spcPct val="0"/>
        </a:spcBef>
        <a:spcAft>
          <a:spcPct val="0"/>
        </a:spcAft>
        <a:defRPr sz="2800" b="1">
          <a:solidFill>
            <a:srgbClr val="0091B5"/>
          </a:solidFill>
          <a:latin typeface="+mj-lt"/>
          <a:ea typeface="+mj-ea"/>
          <a:cs typeface="+mj-cs"/>
        </a:defRPr>
      </a:lvl1pPr>
      <a:lvl2pPr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2pPr>
      <a:lvl3pPr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3pPr>
      <a:lvl4pPr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4pPr>
      <a:lvl5pPr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5pPr>
      <a:lvl6pPr marL="457200"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6pPr>
      <a:lvl7pPr marL="914400"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7pPr>
      <a:lvl8pPr marL="1371600"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8pPr>
      <a:lvl9pPr marL="1828800"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9pPr>
    </p:titleStyle>
    <p:bodyStyle>
      <a:lvl1pPr marL="169863" indent="-169863" algn="l" rtl="0" eaLnBrk="1" fontAlgn="base" hangingPunct="1">
        <a:spcBef>
          <a:spcPct val="20000"/>
        </a:spcBef>
        <a:spcAft>
          <a:spcPct val="0"/>
        </a:spcAft>
        <a:buClr>
          <a:srgbClr val="0091B5"/>
        </a:buClr>
        <a:buFont typeface="Times" pitchFamily="28" charset="0"/>
        <a:buChar char="•"/>
        <a:defRPr>
          <a:solidFill>
            <a:schemeClr val="tx1"/>
          </a:solidFill>
          <a:latin typeface="+mn-lt"/>
          <a:ea typeface="+mn-ea"/>
          <a:cs typeface="+mn-cs"/>
        </a:defRPr>
      </a:lvl1pPr>
      <a:lvl2pPr marL="460375" indent="-176213" algn="l" rtl="0" eaLnBrk="1" fontAlgn="base" hangingPunct="1">
        <a:spcBef>
          <a:spcPct val="20000"/>
        </a:spcBef>
        <a:spcAft>
          <a:spcPct val="0"/>
        </a:spcAft>
        <a:buClr>
          <a:srgbClr val="0091B5"/>
        </a:buClr>
        <a:buFont typeface="Times" pitchFamily="28" charset="0"/>
        <a:buChar char="•"/>
        <a:defRPr sz="1600">
          <a:solidFill>
            <a:srgbClr val="646464"/>
          </a:solidFill>
          <a:latin typeface="+mn-lt"/>
          <a:ea typeface="+mn-ea"/>
        </a:defRPr>
      </a:lvl2pPr>
      <a:lvl3pPr marL="741363" indent="-166688" algn="l" rtl="0" eaLnBrk="1" fontAlgn="base" hangingPunct="1">
        <a:spcBef>
          <a:spcPct val="20000"/>
        </a:spcBef>
        <a:spcAft>
          <a:spcPct val="0"/>
        </a:spcAft>
        <a:buClr>
          <a:srgbClr val="0091B5"/>
        </a:buClr>
        <a:buFont typeface="Times" pitchFamily="28" charset="0"/>
        <a:buChar char="•"/>
        <a:defRPr sz="1400">
          <a:solidFill>
            <a:srgbClr val="646464"/>
          </a:solidFill>
          <a:latin typeface="+mn-lt"/>
          <a:ea typeface="+mn-ea"/>
        </a:defRPr>
      </a:lvl3pPr>
      <a:lvl4pPr marL="1082675" indent="-171450" algn="l" rtl="0" eaLnBrk="1" fontAlgn="base" hangingPunct="1">
        <a:spcBef>
          <a:spcPct val="20000"/>
        </a:spcBef>
        <a:spcAft>
          <a:spcPct val="0"/>
        </a:spcAft>
        <a:buClr>
          <a:srgbClr val="0091B5"/>
        </a:buClr>
        <a:buFont typeface="Times" pitchFamily="28" charset="0"/>
        <a:buChar char="•"/>
        <a:defRPr sz="1200">
          <a:solidFill>
            <a:srgbClr val="646464"/>
          </a:solidFill>
          <a:latin typeface="+mn-lt"/>
          <a:ea typeface="+mn-ea"/>
        </a:defRPr>
      </a:lvl4pPr>
      <a:lvl5pPr marL="1371600" indent="-174625" algn="l" rtl="0" eaLnBrk="1" fontAlgn="base" hangingPunct="1">
        <a:spcBef>
          <a:spcPct val="20000"/>
        </a:spcBef>
        <a:spcAft>
          <a:spcPct val="0"/>
        </a:spcAft>
        <a:buClr>
          <a:srgbClr val="0091B5"/>
        </a:buClr>
        <a:buFont typeface="Times" pitchFamily="28" charset="0"/>
        <a:buChar char="•"/>
        <a:defRPr sz="1100">
          <a:solidFill>
            <a:srgbClr val="646464"/>
          </a:solidFill>
          <a:latin typeface="+mn-lt"/>
          <a:ea typeface="+mn-ea"/>
        </a:defRPr>
      </a:lvl5pPr>
      <a:lvl6pPr marL="1828800" indent="-174625" algn="l" rtl="0" eaLnBrk="1" fontAlgn="base" hangingPunct="1">
        <a:spcBef>
          <a:spcPct val="20000"/>
        </a:spcBef>
        <a:spcAft>
          <a:spcPct val="0"/>
        </a:spcAft>
        <a:buClr>
          <a:srgbClr val="0091B5"/>
        </a:buClr>
        <a:buFont typeface="Times" pitchFamily="28" charset="0"/>
        <a:buChar char="•"/>
        <a:defRPr>
          <a:solidFill>
            <a:srgbClr val="646464"/>
          </a:solidFill>
          <a:latin typeface="+mn-lt"/>
          <a:ea typeface="+mn-ea"/>
        </a:defRPr>
      </a:lvl6pPr>
      <a:lvl7pPr marL="2286000" indent="-174625" algn="l" rtl="0" eaLnBrk="1" fontAlgn="base" hangingPunct="1">
        <a:spcBef>
          <a:spcPct val="20000"/>
        </a:spcBef>
        <a:spcAft>
          <a:spcPct val="0"/>
        </a:spcAft>
        <a:buClr>
          <a:srgbClr val="0091B5"/>
        </a:buClr>
        <a:buFont typeface="Times" pitchFamily="28" charset="0"/>
        <a:buChar char="•"/>
        <a:defRPr>
          <a:solidFill>
            <a:srgbClr val="646464"/>
          </a:solidFill>
          <a:latin typeface="+mn-lt"/>
          <a:ea typeface="+mn-ea"/>
        </a:defRPr>
      </a:lvl7pPr>
      <a:lvl8pPr marL="2743200" indent="-174625" algn="l" rtl="0" eaLnBrk="1" fontAlgn="base" hangingPunct="1">
        <a:spcBef>
          <a:spcPct val="20000"/>
        </a:spcBef>
        <a:spcAft>
          <a:spcPct val="0"/>
        </a:spcAft>
        <a:buClr>
          <a:srgbClr val="0091B5"/>
        </a:buClr>
        <a:buFont typeface="Times" pitchFamily="28" charset="0"/>
        <a:buChar char="•"/>
        <a:defRPr>
          <a:solidFill>
            <a:srgbClr val="646464"/>
          </a:solidFill>
          <a:latin typeface="+mn-lt"/>
          <a:ea typeface="+mn-ea"/>
        </a:defRPr>
      </a:lvl8pPr>
      <a:lvl9pPr marL="3200400" indent="-174625" algn="l" rtl="0" eaLnBrk="1" fontAlgn="base" hangingPunct="1">
        <a:spcBef>
          <a:spcPct val="20000"/>
        </a:spcBef>
        <a:spcAft>
          <a:spcPct val="0"/>
        </a:spcAft>
        <a:buClr>
          <a:srgbClr val="0091B5"/>
        </a:buClr>
        <a:buFont typeface="Times" pitchFamily="28" charset="0"/>
        <a:buChar char="•"/>
        <a:defRPr>
          <a:solidFill>
            <a:srgbClr val="646464"/>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oartech/jsoar/releas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oartech/jsoar/wiki/JSoarLogg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a:spLocks noGrp="1" noChangeArrowheads="1"/>
          </p:cNvSpPr>
          <p:nvPr>
            <p:ph type="dt" sz="quarter" idx="10"/>
          </p:nvPr>
        </p:nvSpPr>
        <p:spPr/>
        <p:txBody>
          <a:bodyPr/>
          <a:lstStyle/>
          <a:p>
            <a:pPr>
              <a:defRPr/>
            </a:pPr>
            <a:r>
              <a:rPr lang="en-US" dirty="0" smtClean="0"/>
              <a:t>Bob Marinier</a:t>
            </a:r>
          </a:p>
          <a:p>
            <a:pPr>
              <a:defRPr/>
            </a:pPr>
            <a:fld id="{DF3F7EF7-6E04-4FEC-B05F-99EA95467137}" type="datetime1">
              <a:rPr lang="en-US" smtClean="0"/>
              <a:t>6/4/2015</a:t>
            </a:fld>
            <a:endParaRPr lang="en-US" dirty="0"/>
          </a:p>
        </p:txBody>
      </p:sp>
      <p:sp>
        <p:nvSpPr>
          <p:cNvPr id="11268" name="Rectangle 2"/>
          <p:cNvSpPr>
            <a:spLocks noGrp="1" noChangeArrowheads="1"/>
          </p:cNvSpPr>
          <p:nvPr>
            <p:ph type="ctrTitle"/>
          </p:nvPr>
        </p:nvSpPr>
        <p:spPr/>
        <p:txBody>
          <a:bodyPr/>
          <a:lstStyle/>
          <a:p>
            <a:pPr eaLnBrk="1" hangingPunct="1"/>
            <a:r>
              <a:rPr lang="en-US" dirty="0" err="1" smtClean="0"/>
              <a:t>JSoar</a:t>
            </a:r>
            <a:r>
              <a:rPr lang="en-US" dirty="0" smtClean="0"/>
              <a:t> Update 2015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6633829-4D68-4A4B-9E3A-D51BA3E1A56D}" type="datetime1">
              <a:rPr lang="en-US" smtClean="0"/>
              <a:t>6/4/2015</a:t>
            </a:fld>
            <a:endParaRPr lang="en-US" dirty="0"/>
          </a:p>
        </p:txBody>
      </p:sp>
      <p:sp>
        <p:nvSpPr>
          <p:cNvPr id="6" name="Slide Number Placeholder 5"/>
          <p:cNvSpPr>
            <a:spLocks noGrp="1"/>
          </p:cNvSpPr>
          <p:nvPr>
            <p:ph type="sldNum" sz="quarter" idx="12"/>
          </p:nvPr>
        </p:nvSpPr>
        <p:spPr/>
        <p:txBody>
          <a:bodyPr/>
          <a:lstStyle/>
          <a:p>
            <a:pPr>
              <a:defRPr/>
            </a:pPr>
            <a:fld id="{3546DC88-4DFB-44EA-8B8C-1E6A9F1F734E}" type="slidenum">
              <a:rPr lang="en-US"/>
              <a:pPr>
                <a:defRPr/>
              </a:pPr>
              <a:t>2</a:t>
            </a:fld>
            <a:endParaRPr lang="en-US"/>
          </a:p>
        </p:txBody>
      </p:sp>
      <p:sp>
        <p:nvSpPr>
          <p:cNvPr id="12293" name="Rectangle 2"/>
          <p:cNvSpPr>
            <a:spLocks noGrp="1" noChangeArrowheads="1"/>
          </p:cNvSpPr>
          <p:nvPr>
            <p:ph type="title"/>
          </p:nvPr>
        </p:nvSpPr>
        <p:spPr/>
        <p:txBody>
          <a:bodyPr/>
          <a:lstStyle/>
          <a:p>
            <a:pPr eaLnBrk="1" hangingPunct="1"/>
            <a:r>
              <a:rPr lang="en-US" dirty="0" smtClean="0"/>
              <a:t>Changes since last workshop</a:t>
            </a:r>
          </a:p>
        </p:txBody>
      </p:sp>
      <p:sp>
        <p:nvSpPr>
          <p:cNvPr id="12294" name="Rectangle 3"/>
          <p:cNvSpPr>
            <a:spLocks noGrp="1" noChangeArrowheads="1"/>
          </p:cNvSpPr>
          <p:nvPr>
            <p:ph type="body" idx="1"/>
          </p:nvPr>
        </p:nvSpPr>
        <p:spPr/>
        <p:txBody>
          <a:bodyPr/>
          <a:lstStyle/>
          <a:p>
            <a:pPr eaLnBrk="1" hangingPunct="1"/>
            <a:r>
              <a:rPr lang="en-US" sz="2000" dirty="0" smtClean="0"/>
              <a:t>Changes</a:t>
            </a:r>
          </a:p>
          <a:p>
            <a:pPr lvl="1"/>
            <a:r>
              <a:rPr lang="en-US" sz="1800" dirty="0" smtClean="0"/>
              <a:t>New </a:t>
            </a:r>
            <a:r>
              <a:rPr lang="en-US" sz="1800" dirty="0"/>
              <a:t>helper classes for simple output handling (see </a:t>
            </a:r>
            <a:r>
              <a:rPr lang="en-US" sz="1800" dirty="0" err="1"/>
              <a:t>OutputCommandManager</a:t>
            </a:r>
            <a:r>
              <a:rPr lang="en-US" sz="1800" dirty="0" smtClean="0"/>
              <a:t>)</a:t>
            </a:r>
          </a:p>
          <a:p>
            <a:pPr lvl="1"/>
            <a:r>
              <a:rPr lang="en-US" sz="1800" dirty="0"/>
              <a:t>Log command/RHS function </a:t>
            </a:r>
            <a:r>
              <a:rPr lang="en-US" sz="1800" dirty="0" smtClean="0"/>
              <a:t>improvements</a:t>
            </a:r>
          </a:p>
          <a:p>
            <a:pPr lvl="1"/>
            <a:r>
              <a:rPr lang="en-US" sz="1800" dirty="0" smtClean="0"/>
              <a:t>Bug fixes (some ported from </a:t>
            </a:r>
            <a:r>
              <a:rPr lang="en-US" sz="1800" dirty="0" err="1" smtClean="0"/>
              <a:t>CSoar</a:t>
            </a:r>
            <a:r>
              <a:rPr lang="en-US" sz="1800" dirty="0" smtClean="0"/>
              <a:t>)</a:t>
            </a:r>
          </a:p>
          <a:p>
            <a:pPr lvl="1"/>
            <a:r>
              <a:rPr lang="en-US" sz="1800" dirty="0" smtClean="0"/>
              <a:t>Memory improvements</a:t>
            </a:r>
          </a:p>
          <a:p>
            <a:pPr lvl="1"/>
            <a:r>
              <a:rPr lang="en-US" sz="1800" dirty="0" smtClean="0"/>
              <a:t>Now require Java 7 (next release will probably require Java 8)</a:t>
            </a:r>
          </a:p>
          <a:p>
            <a:pPr eaLnBrk="1" hangingPunct="1"/>
            <a:endParaRPr lang="en-US" sz="2000" dirty="0"/>
          </a:p>
          <a:p>
            <a:pPr eaLnBrk="1" hangingPunct="1"/>
            <a:r>
              <a:rPr lang="en-US" sz="2000" dirty="0" smtClean="0"/>
              <a:t>Versions</a:t>
            </a:r>
          </a:p>
          <a:p>
            <a:pPr lvl="1"/>
            <a:r>
              <a:rPr lang="en-US" sz="1800" dirty="0"/>
              <a:t>0.14.1: Aug </a:t>
            </a:r>
            <a:r>
              <a:rPr lang="en-US" sz="1800" dirty="0" smtClean="0"/>
              <a:t>2014 (internal only)</a:t>
            </a:r>
            <a:endParaRPr lang="en-US" sz="1800" dirty="0"/>
          </a:p>
          <a:p>
            <a:pPr lvl="1"/>
            <a:r>
              <a:rPr lang="en-US" sz="1800" dirty="0" smtClean="0"/>
              <a:t>0.14.2: Jan 2015 (internal only)</a:t>
            </a:r>
          </a:p>
          <a:p>
            <a:pPr lvl="1"/>
            <a:r>
              <a:rPr lang="en-US" sz="1800" dirty="0" smtClean="0"/>
              <a:t>0.14.3: May 2015 (current)</a:t>
            </a:r>
          </a:p>
          <a:p>
            <a:endParaRPr lang="en-US" sz="2000" dirty="0" smtClean="0"/>
          </a:p>
          <a:p>
            <a:r>
              <a:rPr lang="en-US" sz="2000" dirty="0" smtClean="0"/>
              <a:t>Get it here: </a:t>
            </a:r>
            <a:r>
              <a:rPr lang="en-US" sz="2000" dirty="0">
                <a:hlinkClick r:id="rId3"/>
              </a:rPr>
              <a:t>https://</a:t>
            </a:r>
            <a:r>
              <a:rPr lang="en-US" sz="2000" dirty="0" smtClean="0">
                <a:hlinkClick r:id="rId3"/>
              </a:rPr>
              <a:t>github.com/soartech/jsoar/releases</a:t>
            </a:r>
            <a:endParaRPr lang="en-US" sz="2000" dirty="0" smtClean="0"/>
          </a:p>
          <a:p>
            <a:pPr marL="0" indent="0">
              <a:buNone/>
            </a:pPr>
            <a:endParaRPr lang="en-US"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to </a:t>
            </a:r>
            <a:r>
              <a:rPr lang="en-US" dirty="0" err="1" smtClean="0"/>
              <a:t>CSoar</a:t>
            </a:r>
            <a:endParaRPr lang="en-US" dirty="0"/>
          </a:p>
        </p:txBody>
      </p:sp>
      <p:sp>
        <p:nvSpPr>
          <p:cNvPr id="3" name="Content Placeholder 2"/>
          <p:cNvSpPr>
            <a:spLocks noGrp="1"/>
          </p:cNvSpPr>
          <p:nvPr>
            <p:ph idx="1"/>
          </p:nvPr>
        </p:nvSpPr>
        <p:spPr/>
        <p:txBody>
          <a:bodyPr/>
          <a:lstStyle/>
          <a:p>
            <a:r>
              <a:rPr lang="en-US" sz="2000" dirty="0" smtClean="0"/>
              <a:t>Intent: </a:t>
            </a:r>
            <a:r>
              <a:rPr lang="en-US" sz="2000" dirty="0" err="1" smtClean="0"/>
              <a:t>JSoar</a:t>
            </a:r>
            <a:r>
              <a:rPr lang="en-US" sz="2000" dirty="0" smtClean="0"/>
              <a:t> and </a:t>
            </a:r>
            <a:r>
              <a:rPr lang="en-US" sz="2000" dirty="0" err="1" smtClean="0"/>
              <a:t>CSoar</a:t>
            </a:r>
            <a:r>
              <a:rPr lang="en-US" sz="2000" dirty="0" smtClean="0"/>
              <a:t> remain synchronized, with changes in one being ported to other where possible</a:t>
            </a:r>
          </a:p>
          <a:p>
            <a:r>
              <a:rPr lang="en-US" sz="2000" dirty="0" smtClean="0"/>
              <a:t>Actual:</a:t>
            </a:r>
          </a:p>
          <a:p>
            <a:pPr lvl="1"/>
            <a:r>
              <a:rPr lang="en-US" sz="1800" dirty="0" err="1" smtClean="0"/>
              <a:t>JSoar</a:t>
            </a:r>
            <a:r>
              <a:rPr lang="en-US" sz="1800" dirty="0" smtClean="0"/>
              <a:t> is significantly refactored from </a:t>
            </a:r>
            <a:r>
              <a:rPr lang="en-US" sz="1800" dirty="0" err="1" smtClean="0"/>
              <a:t>CSoar</a:t>
            </a:r>
            <a:r>
              <a:rPr lang="en-US" sz="1800" dirty="0" smtClean="0"/>
              <a:t> in terms of structure, but the code is nearly identical</a:t>
            </a:r>
          </a:p>
          <a:p>
            <a:pPr lvl="1"/>
            <a:r>
              <a:rPr lang="en-US" sz="1800" dirty="0" err="1" smtClean="0"/>
              <a:t>JSoar</a:t>
            </a:r>
            <a:r>
              <a:rPr lang="en-US" sz="1800" dirty="0" smtClean="0"/>
              <a:t> has introduced new capabilities, most of which have not been backported (e.g., different I/O interfaces, </a:t>
            </a:r>
            <a:r>
              <a:rPr lang="en-US" sz="1800" dirty="0" err="1" smtClean="0"/>
              <a:t>epmem</a:t>
            </a:r>
            <a:r>
              <a:rPr lang="en-US" sz="1800" dirty="0" smtClean="0"/>
              <a:t> extensions, log command, etc.)</a:t>
            </a:r>
          </a:p>
          <a:p>
            <a:pPr lvl="1"/>
            <a:r>
              <a:rPr lang="en-US" sz="1800" dirty="0" err="1" smtClean="0"/>
              <a:t>CSoar</a:t>
            </a:r>
            <a:r>
              <a:rPr lang="en-US" sz="1800" dirty="0" smtClean="0"/>
              <a:t> introduces new features faster than they can be incorporated in </a:t>
            </a:r>
            <a:r>
              <a:rPr lang="en-US" sz="1800" dirty="0" err="1" smtClean="0"/>
              <a:t>JSoar</a:t>
            </a:r>
            <a:r>
              <a:rPr lang="en-US" sz="1800" dirty="0" smtClean="0"/>
              <a:t> (e.g., SVS has not yet been ported)</a:t>
            </a:r>
          </a:p>
          <a:p>
            <a:pPr lvl="1"/>
            <a:r>
              <a:rPr lang="en-US" sz="1800" dirty="0" err="1" smtClean="0"/>
              <a:t>CSoar</a:t>
            </a:r>
            <a:r>
              <a:rPr lang="en-US" sz="1800" dirty="0" smtClean="0"/>
              <a:t> has recently begun undergoing significant </a:t>
            </a:r>
            <a:r>
              <a:rPr lang="en-US" sz="1800" dirty="0" err="1" smtClean="0"/>
              <a:t>refactorings</a:t>
            </a:r>
            <a:r>
              <a:rPr lang="en-US" sz="1800" dirty="0" smtClean="0"/>
              <a:t> in some parts (symbols, chunking, parser), but these do not seem to adhere very closely to the </a:t>
            </a:r>
            <a:r>
              <a:rPr lang="en-US" sz="1800" dirty="0" err="1" smtClean="0"/>
              <a:t>JSoar</a:t>
            </a:r>
            <a:r>
              <a:rPr lang="en-US" sz="1800" dirty="0" smtClean="0"/>
              <a:t> </a:t>
            </a:r>
            <a:r>
              <a:rPr lang="en-US" sz="1800" dirty="0" err="1" smtClean="0"/>
              <a:t>refactorings</a:t>
            </a:r>
            <a:endParaRPr lang="en-US" sz="1800" dirty="0" smtClean="0"/>
          </a:p>
          <a:p>
            <a:pPr lvl="2"/>
            <a:r>
              <a:rPr lang="en-US" sz="1600" dirty="0" smtClean="0"/>
              <a:t>Whitespace changes in particular make it virtually impossible to tell what has changed</a:t>
            </a:r>
          </a:p>
          <a:p>
            <a:pPr marL="284162" lvl="1" indent="0">
              <a:buNone/>
            </a:pPr>
            <a:endParaRPr lang="en-US" sz="1800" dirty="0"/>
          </a:p>
          <a:p>
            <a:pPr marL="284162" lvl="1" indent="0" algn="ctr">
              <a:buNone/>
            </a:pPr>
            <a:r>
              <a:rPr lang="en-US" sz="2000" b="1" dirty="0" smtClean="0"/>
              <a:t>Without closer coordination between UM and </a:t>
            </a:r>
            <a:r>
              <a:rPr lang="en-US" sz="2000" b="1" dirty="0" err="1" smtClean="0"/>
              <a:t>SoarTech</a:t>
            </a:r>
            <a:r>
              <a:rPr lang="en-US" sz="2000" b="1" dirty="0" smtClean="0"/>
              <a:t> on code structure, </a:t>
            </a:r>
            <a:r>
              <a:rPr lang="en-US" sz="2000" b="1" dirty="0" err="1" smtClean="0"/>
              <a:t>CSoar</a:t>
            </a:r>
            <a:r>
              <a:rPr lang="en-US" sz="2000" b="1" dirty="0" smtClean="0"/>
              <a:t> and </a:t>
            </a:r>
            <a:r>
              <a:rPr lang="en-US" sz="2000" b="1" dirty="0" err="1" smtClean="0"/>
              <a:t>JSoar</a:t>
            </a:r>
            <a:r>
              <a:rPr lang="en-US" sz="2000" b="1" dirty="0" smtClean="0"/>
              <a:t> will drift too far apart for </a:t>
            </a:r>
            <a:r>
              <a:rPr lang="en-US" sz="2000" b="1" dirty="0" err="1" smtClean="0"/>
              <a:t>JSoar</a:t>
            </a:r>
            <a:r>
              <a:rPr lang="en-US" sz="2000" b="1" dirty="0" smtClean="0"/>
              <a:t> to be maintained close to </a:t>
            </a:r>
            <a:r>
              <a:rPr lang="en-US" sz="2000" b="1" dirty="0" err="1" smtClean="0"/>
              <a:t>CSoar</a:t>
            </a:r>
            <a:endParaRPr lang="en-US" sz="2000" b="1" dirty="0" smtClean="0"/>
          </a:p>
          <a:p>
            <a:pPr marL="284162" lvl="1" indent="0">
              <a:buNone/>
            </a:pPr>
            <a:endParaRPr lang="en-US" sz="1800" dirty="0"/>
          </a:p>
        </p:txBody>
      </p:sp>
      <p:sp>
        <p:nvSpPr>
          <p:cNvPr id="4" name="Date Placeholder 3"/>
          <p:cNvSpPr>
            <a:spLocks noGrp="1"/>
          </p:cNvSpPr>
          <p:nvPr>
            <p:ph type="dt" sz="half" idx="10"/>
          </p:nvPr>
        </p:nvSpPr>
        <p:spPr/>
        <p:txBody>
          <a:bodyPr/>
          <a:lstStyle/>
          <a:p>
            <a:pPr>
              <a:defRPr/>
            </a:pPr>
            <a:fld id="{318F7017-575C-4DB5-BE4B-70D03A3ACDBC}" type="datetime1">
              <a:rPr lang="en-US" smtClean="0"/>
              <a:pPr>
                <a:defRPr/>
              </a:pPr>
              <a:t>6/4/2015</a:t>
            </a:fld>
            <a:endParaRPr lang="en-US"/>
          </a:p>
        </p:txBody>
      </p:sp>
      <p:sp>
        <p:nvSpPr>
          <p:cNvPr id="5" name="Footer Placeholder 4"/>
          <p:cNvSpPr>
            <a:spLocks noGrp="1"/>
          </p:cNvSpPr>
          <p:nvPr>
            <p:ph type="ftr" sz="quarter" idx="11"/>
          </p:nvPr>
        </p:nvSpPr>
        <p:spPr/>
        <p:txBody>
          <a:bodyPr/>
          <a:lstStyle/>
          <a:p>
            <a:pPr>
              <a:defRPr/>
            </a:pPr>
            <a:r>
              <a:rPr lang="en-US" smtClean="0"/>
              <a:t>Soar Technology, Inc. Proprietary</a:t>
            </a:r>
            <a:endParaRPr lang="en-US"/>
          </a:p>
        </p:txBody>
      </p:sp>
      <p:sp>
        <p:nvSpPr>
          <p:cNvPr id="6" name="Slide Number Placeholder 5"/>
          <p:cNvSpPr>
            <a:spLocks noGrp="1"/>
          </p:cNvSpPr>
          <p:nvPr>
            <p:ph type="sldNum" sz="quarter" idx="12"/>
          </p:nvPr>
        </p:nvSpPr>
        <p:spPr/>
        <p:txBody>
          <a:bodyPr/>
          <a:lstStyle/>
          <a:p>
            <a:pPr>
              <a:defRPr/>
            </a:pPr>
            <a:fld id="{004CB47F-FEA4-42D7-8009-D5875E6D382F}" type="slidenum">
              <a:rPr lang="en-US" smtClean="0"/>
              <a:pPr>
                <a:defRPr/>
              </a:pPr>
              <a:t>3</a:t>
            </a:fld>
            <a:endParaRPr lang="en-US"/>
          </a:p>
        </p:txBody>
      </p:sp>
    </p:spTree>
    <p:extLst>
      <p:ext uri="{BB962C8B-B14F-4D97-AF65-F5344CB8AC3E}">
        <p14:creationId xmlns:p14="http://schemas.microsoft.com/office/powerpoint/2010/main" val="110202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Epmem</a:t>
            </a:r>
            <a:r>
              <a:rPr lang="en-US" dirty="0" smtClean="0"/>
              <a:t> changes</a:t>
            </a:r>
            <a:endParaRPr lang="en-US" dirty="0"/>
          </a:p>
        </p:txBody>
      </p:sp>
      <p:sp>
        <p:nvSpPr>
          <p:cNvPr id="3" name="Content Placeholder 2"/>
          <p:cNvSpPr>
            <a:spLocks noGrp="1"/>
          </p:cNvSpPr>
          <p:nvPr>
            <p:ph idx="1"/>
          </p:nvPr>
        </p:nvSpPr>
        <p:spPr/>
        <p:txBody>
          <a:bodyPr/>
          <a:lstStyle/>
          <a:p>
            <a:r>
              <a:rPr lang="en-US" sz="2000" dirty="0" smtClean="0"/>
              <a:t>New in </a:t>
            </a:r>
            <a:r>
              <a:rPr lang="en-US" sz="2000" dirty="0" err="1" smtClean="0"/>
              <a:t>JSoar</a:t>
            </a:r>
            <a:r>
              <a:rPr lang="en-US" sz="2000" dirty="0" smtClean="0"/>
              <a:t> (doesn’t exist in </a:t>
            </a:r>
            <a:r>
              <a:rPr lang="en-US" sz="2000" dirty="0" err="1" smtClean="0"/>
              <a:t>CSoar</a:t>
            </a:r>
            <a:r>
              <a:rPr lang="en-US" sz="2000" dirty="0" smtClean="0"/>
              <a:t> yet):</a:t>
            </a:r>
          </a:p>
          <a:p>
            <a:pPr lvl="1"/>
            <a:r>
              <a:rPr lang="en-US" sz="1800" dirty="0" err="1" smtClean="0"/>
              <a:t>epmem</a:t>
            </a:r>
            <a:r>
              <a:rPr lang="en-US" sz="1800" dirty="0" smtClean="0"/>
              <a:t> --add command</a:t>
            </a:r>
          </a:p>
          <a:p>
            <a:pPr lvl="1"/>
            <a:r>
              <a:rPr lang="en-US" sz="1800" dirty="0" smtClean="0"/>
              <a:t>Deliberate storage command: put on </a:t>
            </a:r>
            <a:r>
              <a:rPr lang="en-US" sz="1800" dirty="0" err="1" smtClean="0"/>
              <a:t>epmem</a:t>
            </a:r>
            <a:r>
              <a:rPr lang="en-US" sz="1800" dirty="0" smtClean="0"/>
              <a:t> link to trigger storage</a:t>
            </a:r>
          </a:p>
          <a:p>
            <a:pPr lvl="1"/>
            <a:r>
              <a:rPr lang="en-US" sz="1800" dirty="0" smtClean="0"/>
              <a:t>Inclusion lists: complements exclusion lists</a:t>
            </a:r>
          </a:p>
          <a:p>
            <a:pPr lvl="1"/>
            <a:r>
              <a:rPr lang="en-US" sz="1800" dirty="0" smtClean="0"/>
              <a:t>Filtered reconstruction</a:t>
            </a:r>
          </a:p>
          <a:p>
            <a:pPr lvl="2"/>
            <a:r>
              <a:rPr lang="en-US" sz="1600" dirty="0" smtClean="0"/>
              <a:t>Specify which parts of the episode you want to reconstruct</a:t>
            </a:r>
          </a:p>
          <a:p>
            <a:pPr lvl="2"/>
            <a:r>
              <a:rPr lang="en-US" sz="1600" dirty="0" smtClean="0"/>
              <a:t>Does not have to overlap with the query</a:t>
            </a:r>
          </a:p>
          <a:p>
            <a:r>
              <a:rPr lang="en-US" sz="2000" dirty="0" smtClean="0"/>
              <a:t>Ongoing work</a:t>
            </a:r>
          </a:p>
          <a:p>
            <a:pPr lvl="1"/>
            <a:r>
              <a:rPr lang="en-US" sz="1800" dirty="0" smtClean="0"/>
              <a:t>Exact queries: specify that an episode must (or must not) contain the specified structures</a:t>
            </a:r>
          </a:p>
          <a:p>
            <a:pPr lvl="1"/>
            <a:r>
              <a:rPr lang="en-US" sz="1800" dirty="0" smtClean="0"/>
              <a:t>Refactoring: Reduce monolithic structure so modifications are easier to make, algorithm is separated from low-level details like database interface</a:t>
            </a:r>
          </a:p>
          <a:p>
            <a:r>
              <a:rPr lang="en-US" sz="2000" dirty="0" smtClean="0"/>
              <a:t>Someday would be nice</a:t>
            </a:r>
          </a:p>
          <a:p>
            <a:pPr lvl="1"/>
            <a:r>
              <a:rPr lang="en-US" sz="1800" dirty="0" smtClean="0"/>
              <a:t>Numeric matching: Working with UM, we came up with a reasonable approach, but it would require significant changes to </a:t>
            </a:r>
            <a:r>
              <a:rPr lang="en-US" sz="1800" dirty="0" err="1" smtClean="0"/>
              <a:t>epmem</a:t>
            </a:r>
            <a:endParaRPr lang="en-US" sz="1800" dirty="0" smtClean="0"/>
          </a:p>
          <a:p>
            <a:pPr lvl="1"/>
            <a:endParaRPr lang="en-US" sz="1800" dirty="0"/>
          </a:p>
        </p:txBody>
      </p:sp>
      <p:sp>
        <p:nvSpPr>
          <p:cNvPr id="4" name="Date Placeholder 3"/>
          <p:cNvSpPr>
            <a:spLocks noGrp="1"/>
          </p:cNvSpPr>
          <p:nvPr>
            <p:ph type="dt" sz="half" idx="10"/>
          </p:nvPr>
        </p:nvSpPr>
        <p:spPr/>
        <p:txBody>
          <a:bodyPr/>
          <a:lstStyle/>
          <a:p>
            <a:pPr>
              <a:defRPr/>
            </a:pPr>
            <a:fld id="{318F7017-575C-4DB5-BE4B-70D03A3ACDBC}" type="datetime1">
              <a:rPr lang="en-US" smtClean="0"/>
              <a:pPr>
                <a:defRPr/>
              </a:pPr>
              <a:t>6/4/2015</a:t>
            </a:fld>
            <a:endParaRPr lang="en-US"/>
          </a:p>
        </p:txBody>
      </p:sp>
      <p:sp>
        <p:nvSpPr>
          <p:cNvPr id="5" name="Footer Placeholder 4"/>
          <p:cNvSpPr>
            <a:spLocks noGrp="1"/>
          </p:cNvSpPr>
          <p:nvPr>
            <p:ph type="ftr" sz="quarter" idx="11"/>
          </p:nvPr>
        </p:nvSpPr>
        <p:spPr/>
        <p:txBody>
          <a:bodyPr/>
          <a:lstStyle/>
          <a:p>
            <a:pPr>
              <a:defRPr/>
            </a:pPr>
            <a:r>
              <a:rPr lang="en-US" smtClean="0"/>
              <a:t>Soar Technology, Inc. Proprietary</a:t>
            </a:r>
            <a:endParaRPr lang="en-US"/>
          </a:p>
        </p:txBody>
      </p:sp>
      <p:sp>
        <p:nvSpPr>
          <p:cNvPr id="6" name="Slide Number Placeholder 5"/>
          <p:cNvSpPr>
            <a:spLocks noGrp="1"/>
          </p:cNvSpPr>
          <p:nvPr>
            <p:ph type="sldNum" sz="quarter" idx="12"/>
          </p:nvPr>
        </p:nvSpPr>
        <p:spPr/>
        <p:txBody>
          <a:bodyPr/>
          <a:lstStyle/>
          <a:p>
            <a:pPr>
              <a:defRPr/>
            </a:pPr>
            <a:fld id="{004CB47F-FEA4-42D7-8009-D5875E6D382F}" type="slidenum">
              <a:rPr lang="en-US" smtClean="0"/>
              <a:pPr>
                <a:defRPr/>
              </a:pPr>
              <a:t>4</a:t>
            </a:fld>
            <a:endParaRPr lang="en-US"/>
          </a:p>
        </p:txBody>
      </p:sp>
    </p:spTree>
    <p:extLst>
      <p:ext uri="{BB962C8B-B14F-4D97-AF65-F5344CB8AC3E}">
        <p14:creationId xmlns:p14="http://schemas.microsoft.com/office/powerpoint/2010/main" val="271061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command / RHS function</a:t>
            </a:r>
            <a:endParaRPr lang="en-US" dirty="0"/>
          </a:p>
        </p:txBody>
      </p:sp>
      <p:sp>
        <p:nvSpPr>
          <p:cNvPr id="3" name="Content Placeholder 2"/>
          <p:cNvSpPr>
            <a:spLocks noGrp="1"/>
          </p:cNvSpPr>
          <p:nvPr>
            <p:ph idx="1"/>
          </p:nvPr>
        </p:nvSpPr>
        <p:spPr>
          <a:xfrm>
            <a:off x="533400" y="990600"/>
            <a:ext cx="8610600" cy="5105400"/>
          </a:xfrm>
        </p:spPr>
        <p:txBody>
          <a:bodyPr/>
          <a:lstStyle/>
          <a:p>
            <a:r>
              <a:rPr lang="en-US" sz="2000" dirty="0" smtClean="0"/>
              <a:t>A replacement for RHS write and echo commands</a:t>
            </a:r>
          </a:p>
          <a:p>
            <a:r>
              <a:rPr lang="en-US" sz="2000" dirty="0" smtClean="0"/>
              <a:t>Supports component and severity filtering </a:t>
            </a:r>
            <a:endParaRPr lang="en-US" sz="2000" dirty="0" smtClean="0"/>
          </a:p>
          <a:p>
            <a:pPr lvl="1"/>
            <a:r>
              <a:rPr lang="en-US" dirty="0" smtClean="0"/>
              <a:t>E.g</a:t>
            </a:r>
            <a:r>
              <a:rPr lang="en-US" dirty="0" smtClean="0"/>
              <a:t>., only log errors from the foo </a:t>
            </a:r>
            <a:r>
              <a:rPr lang="en-US" dirty="0" err="1" smtClean="0"/>
              <a:t>subgoal</a:t>
            </a:r>
            <a:endParaRPr lang="en-US" dirty="0" smtClean="0"/>
          </a:p>
          <a:p>
            <a:r>
              <a:rPr lang="en-US" sz="2000" dirty="0" smtClean="0"/>
              <a:t>Optionally integrates with underlying logging systems (e.g., slf4j, </a:t>
            </a:r>
            <a:r>
              <a:rPr lang="en-US" sz="2000" dirty="0" err="1" smtClean="0"/>
              <a:t>logback</a:t>
            </a:r>
            <a:r>
              <a:rPr lang="en-US" sz="2000" dirty="0" smtClean="0"/>
              <a:t>, etc.)</a:t>
            </a:r>
          </a:p>
          <a:p>
            <a:r>
              <a:rPr lang="en-US" sz="2000" dirty="0"/>
              <a:t>See: </a:t>
            </a:r>
            <a:r>
              <a:rPr lang="en-US" sz="2000" dirty="0">
                <a:hlinkClick r:id="rId2"/>
              </a:rPr>
              <a:t>https://</a:t>
            </a:r>
            <a:r>
              <a:rPr lang="en-US" sz="2000" dirty="0" smtClean="0">
                <a:hlinkClick r:id="rId2"/>
              </a:rPr>
              <a:t>github.com/soartech/jsoar/wiki/JSoarLogging</a:t>
            </a:r>
            <a:endParaRPr lang="en-US" sz="2000" dirty="0" smtClean="0"/>
          </a:p>
          <a:p>
            <a:endParaRPr lang="en-US" dirty="0"/>
          </a:p>
          <a:p>
            <a:pPr marL="0" indent="0">
              <a:buNone/>
            </a:pPr>
            <a:r>
              <a:rPr lang="en-US" sz="1600" dirty="0" smtClean="0">
                <a:latin typeface="Courier New" panose="02070309020205020404" pitchFamily="49" charset="0"/>
                <a:cs typeface="Courier New" panose="02070309020205020404" pitchFamily="49" charset="0"/>
              </a:rPr>
              <a:t>log --enable my-goal –level trace</a:t>
            </a:r>
          </a:p>
          <a:p>
            <a:pPr marL="0" indent="0">
              <a:buNone/>
            </a:pPr>
            <a:r>
              <a:rPr lang="en-US" sz="1600" dirty="0" smtClean="0">
                <a:latin typeface="Courier New" panose="02070309020205020404" pitchFamily="49" charset="0"/>
                <a:cs typeface="Courier New" panose="02070309020205020404" pitchFamily="49" charset="0"/>
              </a:rPr>
              <a:t>log startup </a:t>
            </a:r>
            <a:r>
              <a:rPr lang="en-US" sz="1600" dirty="0">
                <a:latin typeface="Courier New" panose="02070309020205020404" pitchFamily="49" charset="0"/>
                <a:cs typeface="Courier New" panose="02070309020205020404" pitchFamily="49" charset="0"/>
              </a:rPr>
              <a:t>info "sourcing rules"</a:t>
            </a:r>
            <a:endParaRPr lang="en-US" sz="1600" dirty="0" smtClean="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smtClean="0">
                <a:latin typeface="Courier New" panose="02070309020205020404" pitchFamily="49" charset="0"/>
                <a:cs typeface="Courier New" panose="02070309020205020404" pitchFamily="49" charset="0"/>
              </a:rPr>
              <a:t>sp</a:t>
            </a:r>
            <a:r>
              <a:rPr lang="en-US" sz="1600" dirty="0">
                <a:latin typeface="Courier New" panose="02070309020205020404" pitchFamily="49" charset="0"/>
                <a:cs typeface="Courier New" panose="02070309020205020404" pitchFamily="49" charset="0"/>
              </a:rPr>
              <a:t> "my-goal*propose*my-op</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(state &lt;s&gt; ^name my-goal)</a:t>
            </a:r>
          </a:p>
          <a:p>
            <a:pPr marL="0" indent="0">
              <a:buNone/>
            </a:pPr>
            <a:r>
              <a:rPr lang="en-US" sz="1600" dirty="0" smtClean="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(&lt;s&gt; ^operator &lt;o&gt;)</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(&lt;o&gt; ^name my-op)</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(log trace |Proposing operator |&lt;o&gt;| in state |&lt;s&gt;)</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(log trace |Proposing operator {} in state {}| &lt;o&gt; &lt;s&gt;)</a:t>
            </a:r>
          </a:p>
          <a:p>
            <a:pPr marL="0" indent="0">
              <a:buNone/>
            </a:pPr>
            <a:r>
              <a:rPr lang="en-US" sz="1600" dirty="0" smtClean="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[TRACE 2014-05-21 09:48:35.139] </a:t>
            </a:r>
            <a:r>
              <a:rPr lang="en-US" sz="1600" dirty="0" smtClean="0">
                <a:latin typeface="Courier New" panose="02070309020205020404" pitchFamily="49" charset="0"/>
                <a:cs typeface="Courier New" panose="02070309020205020404" pitchFamily="49" charset="0"/>
              </a:rPr>
              <a:t>my-goal: Proposing </a:t>
            </a:r>
            <a:r>
              <a:rPr lang="en-US" sz="1600" dirty="0">
                <a:latin typeface="Courier New" panose="02070309020205020404" pitchFamily="49" charset="0"/>
                <a:cs typeface="Courier New" panose="02070309020205020404" pitchFamily="49" charset="0"/>
              </a:rPr>
              <a:t>operator </a:t>
            </a:r>
            <a:r>
              <a:rPr lang="en-US" sz="1600" dirty="0" smtClean="0">
                <a:latin typeface="Courier New" panose="02070309020205020404" pitchFamily="49" charset="0"/>
                <a:cs typeface="Courier New" panose="02070309020205020404" pitchFamily="49" charset="0"/>
              </a:rPr>
              <a:t>O1 in </a:t>
            </a:r>
            <a:r>
              <a:rPr lang="en-US" sz="1600" dirty="0">
                <a:latin typeface="Courier New" panose="02070309020205020404" pitchFamily="49" charset="0"/>
                <a:cs typeface="Courier New" panose="02070309020205020404" pitchFamily="49" charset="0"/>
              </a:rPr>
              <a:t>state S1</a:t>
            </a:r>
            <a:endParaRPr lang="en-US" sz="1600" dirty="0" smtClean="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pPr>
              <a:defRPr/>
            </a:pPr>
            <a:fld id="{318F7017-575C-4DB5-BE4B-70D03A3ACDBC}" type="datetime1">
              <a:rPr lang="en-US" smtClean="0"/>
              <a:pPr>
                <a:defRPr/>
              </a:pPr>
              <a:t>6/4/2015</a:t>
            </a:fld>
            <a:endParaRPr lang="en-US"/>
          </a:p>
        </p:txBody>
      </p:sp>
      <p:sp>
        <p:nvSpPr>
          <p:cNvPr id="5" name="Footer Placeholder 4"/>
          <p:cNvSpPr>
            <a:spLocks noGrp="1"/>
          </p:cNvSpPr>
          <p:nvPr>
            <p:ph type="ftr" sz="quarter" idx="11"/>
          </p:nvPr>
        </p:nvSpPr>
        <p:spPr/>
        <p:txBody>
          <a:bodyPr/>
          <a:lstStyle/>
          <a:p>
            <a:pPr>
              <a:defRPr/>
            </a:pPr>
            <a:r>
              <a:rPr lang="en-US" smtClean="0"/>
              <a:t>Soar Technology, Inc. Proprietary</a:t>
            </a:r>
            <a:endParaRPr lang="en-US"/>
          </a:p>
        </p:txBody>
      </p:sp>
      <p:sp>
        <p:nvSpPr>
          <p:cNvPr id="6" name="Slide Number Placeholder 5"/>
          <p:cNvSpPr>
            <a:spLocks noGrp="1"/>
          </p:cNvSpPr>
          <p:nvPr>
            <p:ph type="sldNum" sz="quarter" idx="12"/>
          </p:nvPr>
        </p:nvSpPr>
        <p:spPr/>
        <p:txBody>
          <a:bodyPr/>
          <a:lstStyle/>
          <a:p>
            <a:pPr>
              <a:defRPr/>
            </a:pPr>
            <a:fld id="{004CB47F-FEA4-42D7-8009-D5875E6D382F}" type="slidenum">
              <a:rPr lang="en-US" smtClean="0"/>
              <a:pPr>
                <a:defRPr/>
              </a:pPr>
              <a:t>5</a:t>
            </a:fld>
            <a:endParaRPr lang="en-US"/>
          </a:p>
        </p:txBody>
      </p:sp>
    </p:spTree>
    <p:extLst>
      <p:ext uri="{BB962C8B-B14F-4D97-AF65-F5344CB8AC3E}">
        <p14:creationId xmlns:p14="http://schemas.microsoft.com/office/powerpoint/2010/main" val="184837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Wishlist</a:t>
            </a:r>
            <a:endParaRPr lang="en-US" dirty="0"/>
          </a:p>
        </p:txBody>
      </p:sp>
      <p:sp>
        <p:nvSpPr>
          <p:cNvPr id="3" name="Content Placeholder 2"/>
          <p:cNvSpPr>
            <a:spLocks noGrp="1"/>
          </p:cNvSpPr>
          <p:nvPr>
            <p:ph idx="1"/>
          </p:nvPr>
        </p:nvSpPr>
        <p:spPr/>
        <p:txBody>
          <a:bodyPr/>
          <a:lstStyle/>
          <a:p>
            <a:r>
              <a:rPr lang="en-US" sz="2400" dirty="0" smtClean="0"/>
              <a:t>Make useful progress on </a:t>
            </a:r>
            <a:r>
              <a:rPr lang="en-US" sz="2400" dirty="0" err="1" smtClean="0"/>
              <a:t>epmem</a:t>
            </a:r>
            <a:r>
              <a:rPr lang="en-US" sz="2400" dirty="0" smtClean="0"/>
              <a:t> refactoring</a:t>
            </a:r>
          </a:p>
          <a:p>
            <a:pPr lvl="1"/>
            <a:r>
              <a:rPr lang="en-US" sz="2000" dirty="0" smtClean="0"/>
              <a:t>Don’t have budget to finish it this year, but hoping we get to intermediate state that’s better than the current state</a:t>
            </a:r>
          </a:p>
          <a:p>
            <a:r>
              <a:rPr lang="en-US" sz="2400" dirty="0" smtClean="0"/>
              <a:t>Port SVS</a:t>
            </a:r>
          </a:p>
          <a:p>
            <a:pPr lvl="1"/>
            <a:r>
              <a:rPr lang="en-US" sz="2000" dirty="0" smtClean="0"/>
              <a:t>Not going to happen this year unless someone volunteers</a:t>
            </a:r>
          </a:p>
          <a:p>
            <a:r>
              <a:rPr lang="en-US" sz="2400" dirty="0" smtClean="0"/>
              <a:t>Port chunking changes</a:t>
            </a:r>
          </a:p>
          <a:p>
            <a:pPr lvl="1"/>
            <a:r>
              <a:rPr lang="en-US" sz="2000" dirty="0" smtClean="0"/>
              <a:t>Changes are extensive and difficult to tease out due to refactoring and whitespace changes, so don’t expect this to happen anytime soon</a:t>
            </a:r>
          </a:p>
          <a:p>
            <a:r>
              <a:rPr lang="en-US" sz="2200" dirty="0" smtClean="0"/>
              <a:t>Backport </a:t>
            </a:r>
            <a:r>
              <a:rPr lang="en-US" sz="2200" dirty="0" err="1" smtClean="0"/>
              <a:t>JSoar</a:t>
            </a:r>
            <a:r>
              <a:rPr lang="en-US" sz="2200" dirty="0" smtClean="0"/>
              <a:t> </a:t>
            </a:r>
            <a:r>
              <a:rPr lang="en-US" sz="2200" dirty="0" err="1" smtClean="0"/>
              <a:t>epmem</a:t>
            </a:r>
            <a:r>
              <a:rPr lang="en-US" sz="2200" dirty="0" smtClean="0"/>
              <a:t> </a:t>
            </a:r>
            <a:r>
              <a:rPr lang="en-US" sz="2200" dirty="0" smtClean="0"/>
              <a:t>changes to </a:t>
            </a:r>
            <a:r>
              <a:rPr lang="en-US" sz="2200" dirty="0" err="1" smtClean="0"/>
              <a:t>CSoar</a:t>
            </a:r>
            <a:endParaRPr lang="en-US" sz="2200" dirty="0" smtClean="0"/>
          </a:p>
        </p:txBody>
      </p:sp>
      <p:sp>
        <p:nvSpPr>
          <p:cNvPr id="4" name="Date Placeholder 3"/>
          <p:cNvSpPr>
            <a:spLocks noGrp="1"/>
          </p:cNvSpPr>
          <p:nvPr>
            <p:ph type="dt" sz="half" idx="10"/>
          </p:nvPr>
        </p:nvSpPr>
        <p:spPr/>
        <p:txBody>
          <a:bodyPr/>
          <a:lstStyle/>
          <a:p>
            <a:pPr>
              <a:defRPr/>
            </a:pPr>
            <a:fld id="{318F7017-575C-4DB5-BE4B-70D03A3ACDBC}" type="datetime1">
              <a:rPr lang="en-US" smtClean="0"/>
              <a:pPr>
                <a:defRPr/>
              </a:pPr>
              <a:t>6/4/2015</a:t>
            </a:fld>
            <a:endParaRPr lang="en-US"/>
          </a:p>
        </p:txBody>
      </p:sp>
      <p:sp>
        <p:nvSpPr>
          <p:cNvPr id="5" name="Footer Placeholder 4"/>
          <p:cNvSpPr>
            <a:spLocks noGrp="1"/>
          </p:cNvSpPr>
          <p:nvPr>
            <p:ph type="ftr" sz="quarter" idx="11"/>
          </p:nvPr>
        </p:nvSpPr>
        <p:spPr/>
        <p:txBody>
          <a:bodyPr/>
          <a:lstStyle/>
          <a:p>
            <a:pPr>
              <a:defRPr/>
            </a:pPr>
            <a:r>
              <a:rPr lang="en-US" smtClean="0"/>
              <a:t>Soar Technology, Inc. Proprietary</a:t>
            </a:r>
            <a:endParaRPr lang="en-US"/>
          </a:p>
        </p:txBody>
      </p:sp>
      <p:sp>
        <p:nvSpPr>
          <p:cNvPr id="6" name="Slide Number Placeholder 5"/>
          <p:cNvSpPr>
            <a:spLocks noGrp="1"/>
          </p:cNvSpPr>
          <p:nvPr>
            <p:ph type="sldNum" sz="quarter" idx="12"/>
          </p:nvPr>
        </p:nvSpPr>
        <p:spPr/>
        <p:txBody>
          <a:bodyPr/>
          <a:lstStyle/>
          <a:p>
            <a:pPr>
              <a:defRPr/>
            </a:pPr>
            <a:fld id="{004CB47F-FEA4-42D7-8009-D5875E6D382F}" type="slidenum">
              <a:rPr lang="en-US" smtClean="0"/>
              <a:pPr>
                <a:defRPr/>
              </a:pPr>
              <a:t>6</a:t>
            </a:fld>
            <a:endParaRPr lang="en-US"/>
          </a:p>
        </p:txBody>
      </p:sp>
    </p:spTree>
    <p:extLst>
      <p:ext uri="{BB962C8B-B14F-4D97-AF65-F5344CB8AC3E}">
        <p14:creationId xmlns:p14="http://schemas.microsoft.com/office/powerpoint/2010/main" val="1146384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Nuggets                                 Coal</a:t>
            </a:r>
            <a:endParaRPr lang="en-US" dirty="0"/>
          </a:p>
        </p:txBody>
      </p:sp>
      <p:sp>
        <p:nvSpPr>
          <p:cNvPr id="13" name="Content Placeholder 12"/>
          <p:cNvSpPr>
            <a:spLocks noGrp="1"/>
          </p:cNvSpPr>
          <p:nvPr>
            <p:ph sz="half" idx="1"/>
          </p:nvPr>
        </p:nvSpPr>
        <p:spPr/>
        <p:txBody>
          <a:bodyPr/>
          <a:lstStyle/>
          <a:p>
            <a:r>
              <a:rPr lang="en-US" dirty="0" err="1" smtClean="0"/>
              <a:t>JSoar</a:t>
            </a:r>
            <a:r>
              <a:rPr lang="en-US" dirty="0" smtClean="0"/>
              <a:t> still </a:t>
            </a:r>
            <a:r>
              <a:rPr lang="en-US" dirty="0" smtClean="0"/>
              <a:t>preferred over </a:t>
            </a:r>
            <a:r>
              <a:rPr lang="en-US" dirty="0" err="1" smtClean="0"/>
              <a:t>CSoar</a:t>
            </a:r>
            <a:r>
              <a:rPr lang="en-US" dirty="0" smtClean="0"/>
              <a:t> at </a:t>
            </a:r>
            <a:r>
              <a:rPr lang="en-US" dirty="0" err="1" smtClean="0"/>
              <a:t>SoarTech</a:t>
            </a:r>
            <a:r>
              <a:rPr lang="en-US" dirty="0" smtClean="0"/>
              <a:t> and elsewhere</a:t>
            </a:r>
          </a:p>
          <a:p>
            <a:r>
              <a:rPr lang="en-US" dirty="0" smtClean="0"/>
              <a:t>Not too far behind on major features</a:t>
            </a:r>
          </a:p>
        </p:txBody>
      </p:sp>
      <p:sp>
        <p:nvSpPr>
          <p:cNvPr id="14" name="Content Placeholder 13"/>
          <p:cNvSpPr>
            <a:spLocks noGrp="1"/>
          </p:cNvSpPr>
          <p:nvPr>
            <p:ph sz="half" idx="2"/>
          </p:nvPr>
        </p:nvSpPr>
        <p:spPr/>
        <p:txBody>
          <a:bodyPr/>
          <a:lstStyle/>
          <a:p>
            <a:r>
              <a:rPr lang="en-US" dirty="0" smtClean="0"/>
              <a:t>Keeping up with:</a:t>
            </a:r>
          </a:p>
          <a:p>
            <a:pPr lvl="1"/>
            <a:r>
              <a:rPr lang="en-US" dirty="0" err="1" smtClean="0"/>
              <a:t>CSoar</a:t>
            </a:r>
            <a:r>
              <a:rPr lang="en-US" dirty="0" smtClean="0"/>
              <a:t> refactors</a:t>
            </a:r>
          </a:p>
          <a:p>
            <a:pPr lvl="1"/>
            <a:r>
              <a:rPr lang="en-US" dirty="0" smtClean="0"/>
              <a:t>Chunking</a:t>
            </a:r>
          </a:p>
          <a:p>
            <a:pPr lvl="1"/>
            <a:r>
              <a:rPr lang="en-US" dirty="0" smtClean="0"/>
              <a:t>SVS</a:t>
            </a:r>
          </a:p>
          <a:p>
            <a:r>
              <a:rPr lang="en-US" dirty="0" smtClean="0"/>
              <a:t>Whitespace changes mixed with real changes</a:t>
            </a:r>
          </a:p>
          <a:p>
            <a:r>
              <a:rPr lang="en-US" dirty="0" smtClean="0"/>
              <a:t>Backporting changes from </a:t>
            </a:r>
            <a:r>
              <a:rPr lang="en-US" dirty="0" err="1" smtClean="0"/>
              <a:t>JSoar</a:t>
            </a:r>
            <a:r>
              <a:rPr lang="en-US" dirty="0" smtClean="0"/>
              <a:t> to </a:t>
            </a:r>
            <a:r>
              <a:rPr lang="en-US" dirty="0" err="1" smtClean="0"/>
              <a:t>Csoar</a:t>
            </a:r>
            <a:endParaRPr lang="en-US" dirty="0" smtClean="0"/>
          </a:p>
          <a:p>
            <a:r>
              <a:rPr lang="en-US" dirty="0" smtClean="0"/>
              <a:t>Limited resources and almost no volunteers</a:t>
            </a:r>
            <a:endParaRPr lang="en-US" dirty="0" smtClean="0"/>
          </a:p>
        </p:txBody>
      </p:sp>
      <p:sp>
        <p:nvSpPr>
          <p:cNvPr id="4" name="Date Placeholder 3"/>
          <p:cNvSpPr>
            <a:spLocks noGrp="1"/>
          </p:cNvSpPr>
          <p:nvPr>
            <p:ph type="dt" sz="half" idx="10"/>
          </p:nvPr>
        </p:nvSpPr>
        <p:spPr/>
        <p:txBody>
          <a:bodyPr/>
          <a:lstStyle/>
          <a:p>
            <a:pPr>
              <a:defRPr/>
            </a:pPr>
            <a:fld id="{318F7017-575C-4DB5-BE4B-70D03A3ACDBC}" type="datetime1">
              <a:rPr lang="en-US" smtClean="0"/>
              <a:pPr>
                <a:defRPr/>
              </a:pPr>
              <a:t>6/4/2015</a:t>
            </a:fld>
            <a:endParaRPr lang="en-US"/>
          </a:p>
        </p:txBody>
      </p:sp>
      <p:sp>
        <p:nvSpPr>
          <p:cNvPr id="5" name="Footer Placeholder 4"/>
          <p:cNvSpPr>
            <a:spLocks noGrp="1"/>
          </p:cNvSpPr>
          <p:nvPr>
            <p:ph type="ftr" sz="quarter" idx="11"/>
          </p:nvPr>
        </p:nvSpPr>
        <p:spPr/>
        <p:txBody>
          <a:bodyPr/>
          <a:lstStyle/>
          <a:p>
            <a:pPr>
              <a:defRPr/>
            </a:pPr>
            <a:r>
              <a:rPr lang="en-US" smtClean="0"/>
              <a:t>Soar Technology, Inc. Proprietary</a:t>
            </a:r>
            <a:endParaRPr lang="en-US"/>
          </a:p>
        </p:txBody>
      </p:sp>
      <p:sp>
        <p:nvSpPr>
          <p:cNvPr id="6" name="Slide Number Placeholder 5"/>
          <p:cNvSpPr>
            <a:spLocks noGrp="1"/>
          </p:cNvSpPr>
          <p:nvPr>
            <p:ph type="sldNum" sz="quarter" idx="12"/>
          </p:nvPr>
        </p:nvSpPr>
        <p:spPr/>
        <p:txBody>
          <a:bodyPr/>
          <a:lstStyle/>
          <a:p>
            <a:pPr>
              <a:defRPr/>
            </a:pPr>
            <a:fld id="{004CB47F-FEA4-42D7-8009-D5875E6D382F}" type="slidenum">
              <a:rPr lang="en-US" smtClean="0"/>
              <a:pPr>
                <a:defRPr/>
              </a:pPr>
              <a:t>7</a:t>
            </a:fld>
            <a:endParaRPr lang="en-US"/>
          </a:p>
        </p:txBody>
      </p:sp>
    </p:spTree>
    <p:extLst>
      <p:ext uri="{BB962C8B-B14F-4D97-AF65-F5344CB8AC3E}">
        <p14:creationId xmlns:p14="http://schemas.microsoft.com/office/powerpoint/2010/main" val="538680904"/>
      </p:ext>
    </p:extLst>
  </p:cSld>
  <p:clrMapOvr>
    <a:masterClrMapping/>
  </p:clrMapOvr>
</p:sld>
</file>

<file path=ppt/theme/theme1.xml><?xml version="1.0" encoding="utf-8"?>
<a:theme xmlns:a="http://schemas.openxmlformats.org/drawingml/2006/main" name="SoarTech PowerPoint Template 2012">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Calibri"/>
        <a:ea typeface="ヒラギノ角ゴ Pro W3"/>
        <a:cs typeface=""/>
      </a:majorFont>
      <a:minorFont>
        <a:latin typeface="Calibri"/>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2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SoarTech PowerPoint Template 2013</Template>
  <TotalTime>75</TotalTime>
  <Words>859</Words>
  <Application>Microsoft Office PowerPoint</Application>
  <PresentationFormat>On-screen Show (4:3)</PresentationFormat>
  <Paragraphs>100</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Courier New</vt:lpstr>
      <vt:lpstr>Times</vt:lpstr>
      <vt:lpstr>ヒラギノ角ゴ Pro W3</vt:lpstr>
      <vt:lpstr>SoarTech PowerPoint Template 2012</vt:lpstr>
      <vt:lpstr>JSoar Update 2015</vt:lpstr>
      <vt:lpstr>Changes since last workshop</vt:lpstr>
      <vt:lpstr>Relationship to CSoar</vt:lpstr>
      <vt:lpstr>Epmem changes</vt:lpstr>
      <vt:lpstr>Log command / RHS function</vt:lpstr>
      <vt:lpstr>Wishlist</vt:lpstr>
      <vt:lpstr>Nuggets                                 Coal</vt:lpstr>
    </vt:vector>
  </TitlesOfParts>
  <Company>Soar Technology,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JSoar Update</dc:title>
  <dc:creator>Bob Marinier</dc:creator>
  <cp:lastModifiedBy>Bob Marinier</cp:lastModifiedBy>
  <cp:revision>18</cp:revision>
  <dcterms:created xsi:type="dcterms:W3CDTF">2015-04-10T18:55:22Z</dcterms:created>
  <dcterms:modified xsi:type="dcterms:W3CDTF">2015-06-04T19:32:53Z</dcterms:modified>
</cp:coreProperties>
</file>