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4"/>
  </p:sldMasterIdLst>
  <p:notesMasterIdLst>
    <p:notesMasterId r:id="rId12"/>
  </p:notesMasterIdLst>
  <p:sldIdLst>
    <p:sldId id="256" r:id="rId5"/>
    <p:sldId id="257" r:id="rId6"/>
    <p:sldId id="261" r:id="rId7"/>
    <p:sldId id="258" r:id="rId8"/>
    <p:sldId id="263" r:id="rId9"/>
    <p:sldId id="274" r:id="rId10"/>
    <p:sldId id="27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CE39"/>
    <a:srgbClr val="FEE599"/>
    <a:srgbClr val="D7E3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42" autoAdjust="0"/>
    <p:restoredTop sz="94660"/>
  </p:normalViewPr>
  <p:slideViewPr>
    <p:cSldViewPr snapToGrid="0">
      <p:cViewPr varScale="1">
        <p:scale>
          <a:sx n="94" d="100"/>
          <a:sy n="94" d="100"/>
        </p:scale>
        <p:origin x="-1008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7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1E92F8-483D-4D84-9732-1D01CF054029}" type="datetimeFigureOut">
              <a:rPr lang="en-US" smtClean="0"/>
              <a:t>6/7/15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F43817-F1E3-4AE5-B62B-54958D6A7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865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F43817-F1E3-4AE5-B62B-54958D6A75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92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F43817-F1E3-4AE5-B62B-54958D6A75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73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F43817-F1E3-4AE5-B62B-54958D6A75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337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F43817-F1E3-4AE5-B62B-54958D6A75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950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607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382000" cy="5486400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2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itle Placeholder 9"/>
          <p:cNvSpPr>
            <a:spLocks noGrp="1"/>
          </p:cNvSpPr>
          <p:nvPr>
            <p:ph type="title"/>
          </p:nvPr>
        </p:nvSpPr>
        <p:spPr>
          <a:xfrm>
            <a:off x="381000" y="2498"/>
            <a:ext cx="7239000" cy="609600"/>
          </a:xfrm>
          <a:prstGeom prst="rect">
            <a:avLst/>
          </a:prstGeom>
        </p:spPr>
        <p:txBody>
          <a:bodyPr rtlCol="0">
            <a:normAutofit/>
          </a:bodyPr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642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3729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9" y="1871132"/>
            <a:ext cx="5111752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9" y="3657597"/>
            <a:ext cx="5111752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87425" y="5037663"/>
            <a:ext cx="673100" cy="279400"/>
          </a:xfrm>
          <a:prstGeom prst="rect">
            <a:avLst/>
          </a:prstGeom>
        </p:spPr>
        <p:txBody>
          <a:bodyPr/>
          <a:lstStyle/>
          <a:p>
            <a:fld id="{9CE0AAD3-BA9B-4373-9A0F-D9649B818413}" type="datetimeFigureOut">
              <a:rPr lang="en-US" smtClean="0"/>
              <a:t>6/7/15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9298" y="5037663"/>
            <a:ext cx="3910976" cy="2794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7676" y="5037663"/>
            <a:ext cx="413375" cy="279400"/>
          </a:xfrm>
          <a:prstGeom prst="rect">
            <a:avLst/>
          </a:prstGeom>
        </p:spPr>
        <p:txBody>
          <a:bodyPr/>
          <a:lstStyle/>
          <a:p>
            <a:fld id="{2702767E-0752-4D85-B739-917FF91B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89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3836" y="2560320"/>
            <a:ext cx="3538728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008" y="2560320"/>
            <a:ext cx="3538728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08126" y="5969000"/>
            <a:ext cx="1200150" cy="279400"/>
          </a:xfrm>
          <a:prstGeom prst="rect">
            <a:avLst/>
          </a:prstGeom>
        </p:spPr>
        <p:txBody>
          <a:bodyPr/>
          <a:lstStyle/>
          <a:p>
            <a:fld id="{9CE0AAD3-BA9B-4373-9A0F-D9649B818413}" type="datetimeFigureOut">
              <a:rPr lang="en-US" smtClean="0"/>
              <a:t>6/7/15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71551" y="5969000"/>
            <a:ext cx="5479425" cy="2794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5426" y="5969000"/>
            <a:ext cx="407023" cy="279400"/>
          </a:xfrm>
          <a:prstGeom prst="rect">
            <a:avLst/>
          </a:prstGeom>
        </p:spPr>
        <p:txBody>
          <a:bodyPr/>
          <a:lstStyle/>
          <a:p>
            <a:fld id="{2702767E-0752-4D85-B739-917FF91B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94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1" y="685800"/>
            <a:ext cx="9140825" cy="76200"/>
          </a:xfrm>
          <a:prstGeom prst="rect">
            <a:avLst/>
          </a:prstGeom>
          <a:gradFill rotWithShape="1">
            <a:gsLst>
              <a:gs pos="0">
                <a:srgbClr val="000066"/>
              </a:gs>
              <a:gs pos="100000">
                <a:srgbClr val="E6E6E8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defRPr/>
            </a:pPr>
            <a:endParaRPr lang="en-US" sz="140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7162799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 flipH="1">
            <a:off x="1" y="6477000"/>
            <a:ext cx="9140825" cy="76200"/>
          </a:xfrm>
          <a:prstGeom prst="rect">
            <a:avLst/>
          </a:prstGeom>
          <a:gradFill rotWithShape="1">
            <a:gsLst>
              <a:gs pos="0">
                <a:srgbClr val="000066"/>
              </a:gs>
              <a:gs pos="100000">
                <a:srgbClr val="E6E6E8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defRPr/>
            </a:pPr>
            <a:endParaRPr lang="en-US" sz="140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2" name="Footer Placeholder 3"/>
          <p:cNvSpPr txBox="1">
            <a:spLocks/>
          </p:cNvSpPr>
          <p:nvPr/>
        </p:nvSpPr>
        <p:spPr>
          <a:xfrm>
            <a:off x="457200" y="6557354"/>
            <a:ext cx="822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>
              <a:defRPr sz="1100">
                <a:solidFill>
                  <a:srgbClr val="002060"/>
                </a:solidFill>
              </a:defRPr>
            </a:lvl1pPr>
          </a:lstStyle>
          <a:p>
            <a:pPr lvl="0"/>
            <a:r>
              <a:rPr lang="en-US" sz="1100" dirty="0" smtClean="0"/>
              <a:t>Distribution</a:t>
            </a:r>
            <a:r>
              <a:rPr lang="en-US" sz="1100" baseline="0" dirty="0" smtClean="0"/>
              <a:t> Statement A – Approved for Public Release, Distribution Unlimited</a:t>
            </a:r>
            <a:endParaRPr lang="en-US" sz="1100" dirty="0"/>
          </a:p>
        </p:txBody>
      </p:sp>
      <p:sp>
        <p:nvSpPr>
          <p:cNvPr id="13" name="Date Placeholder 3"/>
          <p:cNvSpPr txBox="1">
            <a:spLocks/>
          </p:cNvSpPr>
          <p:nvPr/>
        </p:nvSpPr>
        <p:spPr>
          <a:xfrm>
            <a:off x="196360" y="651510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002060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fld id="{4A4ED382-0F2A-4C46-8655-AC5DADB6AB39}" type="datetime1">
              <a:rPr lang="en-US" sz="1100" smtClean="0"/>
              <a:pPr/>
              <a:t>6/7/15</a:t>
            </a:fld>
            <a:endParaRPr lang="en-US" sz="1100" dirty="0"/>
          </a:p>
        </p:txBody>
      </p:sp>
      <p:sp>
        <p:nvSpPr>
          <p:cNvPr id="14" name="Slide Number Placeholder 5"/>
          <p:cNvSpPr txBox="1">
            <a:spLocks/>
          </p:cNvSpPr>
          <p:nvPr/>
        </p:nvSpPr>
        <p:spPr>
          <a:xfrm>
            <a:off x="6705600" y="655149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002060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fld id="{ABABD96D-F7C3-4104-A547-584690BA1101}" type="slidenum">
              <a:rPr lang="en-US" sz="1100" smtClean="0"/>
              <a:pPr/>
              <a:t>‹#›</a:t>
            </a:fld>
            <a:endParaRPr lang="en-US" sz="11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9" y="20761"/>
            <a:ext cx="1500831" cy="648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66CC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0789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2800" b="1" i="1" kern="1200" baseline="0">
          <a:solidFill>
            <a:srgbClr val="00206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Lucida Sans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Non-linear Decision Making for Role Based Autonomy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800" dirty="0" smtClean="0"/>
              <a:t>Ucheoma Ukah</a:t>
            </a:r>
          </a:p>
          <a:p>
            <a:r>
              <a:rPr lang="en-US" sz="1800" dirty="0" smtClean="0"/>
              <a:t>Penn State University Applied Research </a:t>
            </a:r>
          </a:p>
          <a:p>
            <a:r>
              <a:rPr lang="en-US" sz="1800" dirty="0" smtClean="0"/>
              <a:t>Laboratory</a:t>
            </a:r>
          </a:p>
          <a:p>
            <a:r>
              <a:rPr lang="en-US" sz="1800" dirty="0" smtClean="0"/>
              <a:t>uiu5002@psu.edu</a:t>
            </a:r>
          </a:p>
          <a:p>
            <a:r>
              <a:rPr lang="en-US" sz="1800" dirty="0" smtClean="0"/>
              <a:t>June 5, 2015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35307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>
          <a:xfrm>
            <a:off x="106850" y="1073665"/>
            <a:ext cx="2965597" cy="4968147"/>
          </a:xfrm>
        </p:spPr>
        <p:txBody>
          <a:bodyPr>
            <a:normAutofit/>
          </a:bodyPr>
          <a:lstStyle/>
          <a:p>
            <a:r>
              <a:rPr lang="en-US" dirty="0" smtClean="0"/>
              <a:t>Planning a trip to Acapulco, Mexico</a:t>
            </a:r>
          </a:p>
          <a:p>
            <a:pPr lvl="1"/>
            <a:r>
              <a:rPr lang="en-US" dirty="0" smtClean="0"/>
              <a:t>Constraints</a:t>
            </a:r>
          </a:p>
          <a:p>
            <a:pPr lvl="2"/>
            <a:r>
              <a:rPr lang="en-US" dirty="0" smtClean="0"/>
              <a:t>Must get there within a month</a:t>
            </a:r>
          </a:p>
          <a:p>
            <a:pPr lvl="2"/>
            <a:r>
              <a:rPr lang="en-US" dirty="0" smtClean="0"/>
              <a:t>You can not travel outside of the western hemisphere</a:t>
            </a:r>
          </a:p>
          <a:p>
            <a:pPr lvl="1"/>
            <a:r>
              <a:rPr lang="en-US" dirty="0" smtClean="0"/>
              <a:t>Tools</a:t>
            </a:r>
          </a:p>
          <a:p>
            <a:pPr lvl="2"/>
            <a:r>
              <a:rPr lang="en-US" dirty="0" smtClean="0"/>
              <a:t>Expedia.com</a:t>
            </a:r>
          </a:p>
          <a:p>
            <a:pPr lvl="2"/>
            <a:r>
              <a:rPr lang="en-US" dirty="0" smtClean="0"/>
              <a:t>Google Maps</a:t>
            </a:r>
          </a:p>
          <a:p>
            <a:pPr lvl="2"/>
            <a:r>
              <a:rPr lang="en-US" dirty="0" smtClean="0"/>
              <a:t>List of known routes</a:t>
            </a:r>
          </a:p>
          <a:p>
            <a:pPr lvl="2"/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447" y="1073665"/>
            <a:ext cx="6096398" cy="4968147"/>
          </a:xfrm>
        </p:spPr>
      </p:pic>
    </p:spTree>
    <p:extLst>
      <p:ext uri="{BB962C8B-B14F-4D97-AF65-F5344CB8AC3E}">
        <p14:creationId xmlns:p14="http://schemas.microsoft.com/office/powerpoint/2010/main" val="711997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people do…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204" y="1992376"/>
            <a:ext cx="3538728" cy="331012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Using the constraints given to us, our own constraints and our tool set, we construct a list of routes and filter until we find an efficient solution</a:t>
            </a:r>
          </a:p>
          <a:p>
            <a:r>
              <a:rPr lang="en-US" dirty="0" smtClean="0"/>
              <a:t>Example: Although we have a month to get to Mexico we would rather get there in a few hours so we must fly by plane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932" y="2167467"/>
            <a:ext cx="5538217" cy="2959946"/>
          </a:xfrm>
        </p:spPr>
      </p:pic>
    </p:spTree>
    <p:extLst>
      <p:ext uri="{BB962C8B-B14F-4D97-AF65-F5344CB8AC3E}">
        <p14:creationId xmlns:p14="http://schemas.microsoft.com/office/powerpoint/2010/main" val="2365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hybrid system to handle the decision making process on different levels</a:t>
            </a:r>
          </a:p>
          <a:p>
            <a:pPr lvl="1"/>
            <a:r>
              <a:rPr lang="en-US" dirty="0" smtClean="0"/>
              <a:t>Soar</a:t>
            </a:r>
            <a:endParaRPr lang="en-US" dirty="0"/>
          </a:p>
          <a:p>
            <a:pPr lvl="1"/>
            <a:r>
              <a:rPr lang="en-US" dirty="0" smtClean="0"/>
              <a:t>Workstation</a:t>
            </a:r>
          </a:p>
          <a:p>
            <a:r>
              <a:rPr lang="en-US" dirty="0" smtClean="0"/>
              <a:t>Create a Navigator agent</a:t>
            </a:r>
          </a:p>
          <a:p>
            <a:pPr lvl="1"/>
            <a:r>
              <a:rPr lang="en-US" dirty="0" smtClean="0"/>
              <a:t>Generates plans using traditional planning algorithms as decision aids</a:t>
            </a:r>
          </a:p>
          <a:p>
            <a:pPr lvl="1"/>
            <a:r>
              <a:rPr lang="en-US" dirty="0" smtClean="0"/>
              <a:t>Reasons about feasibility of generated plans using Soar cognitive architecture</a:t>
            </a:r>
          </a:p>
          <a:p>
            <a:pPr lvl="1"/>
            <a:r>
              <a:rPr lang="en-US" dirty="0" smtClean="0"/>
              <a:t>Interact with other agents using natural language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465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1709843" y="786660"/>
            <a:ext cx="5835650" cy="552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073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4968559" y="1115449"/>
            <a:ext cx="4043388" cy="5156067"/>
          </a:xfrm>
          <a:prstGeom prst="roundRect">
            <a:avLst/>
          </a:prstGeom>
          <a:solidFill>
            <a:schemeClr val="bg1">
              <a:lumMod val="85000"/>
              <a:alpha val="9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ular Callout 15"/>
          <p:cNvSpPr/>
          <p:nvPr/>
        </p:nvSpPr>
        <p:spPr>
          <a:xfrm flipH="1">
            <a:off x="1938912" y="3070428"/>
            <a:ext cx="2591997" cy="593642"/>
          </a:xfrm>
          <a:prstGeom prst="wedgeRectCallout">
            <a:avLst>
              <a:gd name="adj1" fmla="val -40163"/>
              <a:gd name="adj2" fmla="val 94601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Captain, navigation plan ready for your approval</a:t>
            </a:r>
            <a:endParaRPr lang="en-US" sz="1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94101" y="1743271"/>
            <a:ext cx="3409454" cy="1625521"/>
          </a:xfrm>
          <a:prstGeom prst="rect">
            <a:avLst/>
          </a:prstGeom>
          <a:solidFill>
            <a:srgbClr val="FEE5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Soar</a:t>
            </a:r>
            <a:endParaRPr 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94101" y="3368792"/>
            <a:ext cx="3409454" cy="2117607"/>
          </a:xfrm>
          <a:prstGeom prst="rect">
            <a:avLst/>
          </a:prstGeom>
          <a:solidFill>
            <a:srgbClr val="D7E3B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C++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‘Agent Workstation’</a:t>
            </a:r>
          </a:p>
        </p:txBody>
      </p:sp>
      <p:sp>
        <p:nvSpPr>
          <p:cNvPr id="7" name="Left-Up Arrow 6"/>
          <p:cNvSpPr/>
          <p:nvPr/>
        </p:nvSpPr>
        <p:spPr>
          <a:xfrm>
            <a:off x="4935845" y="2985995"/>
            <a:ext cx="2125619" cy="1086076"/>
          </a:xfrm>
          <a:prstGeom prst="leftUpArrow">
            <a:avLst>
              <a:gd name="adj1" fmla="val 37121"/>
              <a:gd name="adj2" fmla="val 25000"/>
              <a:gd name="adj3" fmla="val 25000"/>
            </a:avLst>
          </a:prstGeom>
          <a:gradFill flip="none" rotWithShape="1">
            <a:gsLst>
              <a:gs pos="0">
                <a:schemeClr val="accent4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Natural Language</a:t>
            </a:r>
            <a:endParaRPr lang="en-US" sz="1200" dirty="0"/>
          </a:p>
        </p:txBody>
      </p:sp>
      <p:sp>
        <p:nvSpPr>
          <p:cNvPr id="8" name="Rectangular Callout 7"/>
          <p:cNvSpPr/>
          <p:nvPr/>
        </p:nvSpPr>
        <p:spPr>
          <a:xfrm>
            <a:off x="381000" y="945494"/>
            <a:ext cx="2591997" cy="1409924"/>
          </a:xfrm>
          <a:prstGeom prst="wedgeRectCallout">
            <a:avLst>
              <a:gd name="adj1" fmla="val -43857"/>
              <a:gd name="adj2" fmla="val 74440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Navigator, plot course for waypoint tango-3-8. Arrive no later than 00:00UTC 27-June-2015. Maintain 7 nm distance from areas with water depths less than 100ft. Minimize crossing shipping lanes. Avoid active fishing areas.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794715" y="2250095"/>
            <a:ext cx="411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CO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47228" y="3539595"/>
            <a:ext cx="565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NAV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Rectangular Callout 13"/>
          <p:cNvSpPr/>
          <p:nvPr/>
        </p:nvSpPr>
        <p:spPr>
          <a:xfrm>
            <a:off x="381000" y="4446690"/>
            <a:ext cx="2591997" cy="232903"/>
          </a:xfrm>
          <a:prstGeom prst="wedgeRectCallout">
            <a:avLst>
              <a:gd name="adj1" fmla="val -44226"/>
              <a:gd name="adj2" fmla="val 195717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Navigator, </a:t>
            </a:r>
            <a:r>
              <a:rPr lang="en-US" sz="1200" dirty="0" err="1" smtClean="0"/>
              <a:t>nav</a:t>
            </a:r>
            <a:r>
              <a:rPr lang="en-US" sz="1200" dirty="0" smtClean="0"/>
              <a:t> plan approved as noted.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763997" y="4599244"/>
            <a:ext cx="411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CO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7" name="Rectangular Callout 16"/>
          <p:cNvSpPr/>
          <p:nvPr/>
        </p:nvSpPr>
        <p:spPr>
          <a:xfrm>
            <a:off x="381000" y="3771089"/>
            <a:ext cx="2591997" cy="232903"/>
          </a:xfrm>
          <a:prstGeom prst="wedgeRectCallout">
            <a:avLst>
              <a:gd name="adj1" fmla="val -44226"/>
              <a:gd name="adj2" fmla="val 195717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Navigator, very well.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763997" y="3923643"/>
            <a:ext cx="411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CO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9" name="Rectangular Callout 18"/>
          <p:cNvSpPr/>
          <p:nvPr/>
        </p:nvSpPr>
        <p:spPr>
          <a:xfrm flipH="1">
            <a:off x="1938911" y="2462425"/>
            <a:ext cx="2591997" cy="241739"/>
          </a:xfrm>
          <a:prstGeom prst="wedgeRectCallout">
            <a:avLst>
              <a:gd name="adj1" fmla="val -39424"/>
              <a:gd name="adj2" fmla="val 165896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Captain, aye.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3647228" y="2605353"/>
            <a:ext cx="565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NAV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1" name="Rectangular Callout 20"/>
          <p:cNvSpPr/>
          <p:nvPr/>
        </p:nvSpPr>
        <p:spPr>
          <a:xfrm flipH="1">
            <a:off x="1938911" y="4793427"/>
            <a:ext cx="2591997" cy="241739"/>
          </a:xfrm>
          <a:prstGeom prst="wedgeRectCallout">
            <a:avLst>
              <a:gd name="adj1" fmla="val -39424"/>
              <a:gd name="adj2" fmla="val 165896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Captain, aye.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3647228" y="4936355"/>
            <a:ext cx="565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NAV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3" name="Rectangular Callout 22"/>
          <p:cNvSpPr/>
          <p:nvPr/>
        </p:nvSpPr>
        <p:spPr>
          <a:xfrm flipH="1">
            <a:off x="1938910" y="5389937"/>
            <a:ext cx="2591997" cy="419013"/>
          </a:xfrm>
          <a:prstGeom prst="wedgeRectCallout">
            <a:avLst>
              <a:gd name="adj1" fmla="val -40902"/>
              <a:gd name="adj2" fmla="val 114481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Officer of the deck, approved navigation plan ready.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3647228" y="5690850"/>
            <a:ext cx="565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NAV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5" name="Rectangular Callout 24"/>
          <p:cNvSpPr/>
          <p:nvPr/>
        </p:nvSpPr>
        <p:spPr>
          <a:xfrm>
            <a:off x="381000" y="5882175"/>
            <a:ext cx="2591997" cy="232903"/>
          </a:xfrm>
          <a:prstGeom prst="wedgeRectCallout">
            <a:avLst>
              <a:gd name="adj1" fmla="val -44226"/>
              <a:gd name="adj2" fmla="val 19571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Navigator, very well.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718114" y="6034729"/>
            <a:ext cx="622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OOD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7" name="Right Brace 26"/>
          <p:cNvSpPr/>
          <p:nvPr/>
        </p:nvSpPr>
        <p:spPr>
          <a:xfrm>
            <a:off x="4318266" y="852163"/>
            <a:ext cx="675028" cy="5490343"/>
          </a:xfrm>
          <a:prstGeom prst="rightBrace">
            <a:avLst>
              <a:gd name="adj1" fmla="val 8333"/>
              <a:gd name="adj2" fmla="val 537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950781" y="1263883"/>
            <a:ext cx="257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Navigator Agent</a:t>
            </a:r>
            <a:endParaRPr lang="en-US" dirty="0"/>
          </a:p>
        </p:txBody>
      </p:sp>
      <p:sp>
        <p:nvSpPr>
          <p:cNvPr id="30" name="Flowchart: Magnetic Disk 29"/>
          <p:cNvSpPr/>
          <p:nvPr/>
        </p:nvSpPr>
        <p:spPr>
          <a:xfrm>
            <a:off x="7620000" y="4907021"/>
            <a:ext cx="1155368" cy="1091606"/>
          </a:xfrm>
          <a:prstGeom prst="flowChartMagneticDisk">
            <a:avLst/>
          </a:prstGeom>
          <a:solidFill>
            <a:schemeClr val="accent3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NavPlan</a:t>
            </a:r>
            <a:endParaRPr lang="en-US" dirty="0" smtClean="0"/>
          </a:p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360506" y="5035166"/>
            <a:ext cx="1259495" cy="847009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Path Planning Tools</a:t>
            </a:r>
            <a:endParaRPr lang="en-US" sz="1400" dirty="0"/>
          </a:p>
        </p:txBody>
      </p:sp>
      <p:sp>
        <p:nvSpPr>
          <p:cNvPr id="32" name="Flowchart: Magnetic Disk 31"/>
          <p:cNvSpPr/>
          <p:nvPr/>
        </p:nvSpPr>
        <p:spPr>
          <a:xfrm>
            <a:off x="5205138" y="4914296"/>
            <a:ext cx="1155368" cy="1091606"/>
          </a:xfrm>
          <a:prstGeom prst="flowChartMagneticDisk">
            <a:avLst/>
          </a:prstGeom>
          <a:solidFill>
            <a:schemeClr val="accent3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Charts &amp;</a:t>
            </a:r>
          </a:p>
          <a:p>
            <a:pPr algn="ctr"/>
            <a:r>
              <a:rPr lang="en-US" sz="1400" dirty="0" smtClean="0"/>
              <a:t>Environment DBs</a:t>
            </a:r>
            <a:endParaRPr lang="en-US" sz="1400" dirty="0"/>
          </a:p>
        </p:txBody>
      </p:sp>
      <p:sp>
        <p:nvSpPr>
          <p:cNvPr id="33" name="Rectangle 32"/>
          <p:cNvSpPr/>
          <p:nvPr/>
        </p:nvSpPr>
        <p:spPr>
          <a:xfrm>
            <a:off x="6401795" y="5683577"/>
            <a:ext cx="1181501" cy="435031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Cost Functions</a:t>
            </a:r>
            <a:endParaRPr lang="en-US" sz="1400" dirty="0"/>
          </a:p>
        </p:txBody>
      </p:sp>
      <p:sp>
        <p:nvSpPr>
          <p:cNvPr id="34" name="Flowchart: Magnetic Disk 33"/>
          <p:cNvSpPr/>
          <p:nvPr/>
        </p:nvSpPr>
        <p:spPr>
          <a:xfrm>
            <a:off x="5170431" y="1628775"/>
            <a:ext cx="1155368" cy="1091606"/>
          </a:xfrm>
          <a:prstGeom prst="flowChartMagneticDisk">
            <a:avLst/>
          </a:prstGeom>
          <a:solidFill>
            <a:srgbClr val="FDCE3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Semantic Memory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Flowchart: Magnetic Disk 34"/>
          <p:cNvSpPr/>
          <p:nvPr/>
        </p:nvSpPr>
        <p:spPr>
          <a:xfrm>
            <a:off x="7648722" y="1628775"/>
            <a:ext cx="1155368" cy="1091606"/>
          </a:xfrm>
          <a:prstGeom prst="flowChartMagneticDisk">
            <a:avLst/>
          </a:prstGeom>
          <a:solidFill>
            <a:srgbClr val="FDCE3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Episodic Memory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" name="Line Callout 1 35"/>
          <p:cNvSpPr/>
          <p:nvPr/>
        </p:nvSpPr>
        <p:spPr>
          <a:xfrm>
            <a:off x="5383869" y="2913130"/>
            <a:ext cx="3238299" cy="1487234"/>
          </a:xfrm>
          <a:prstGeom prst="borderCallout1">
            <a:avLst>
              <a:gd name="adj1" fmla="val 146223"/>
              <a:gd name="adj2" fmla="val 4677"/>
              <a:gd name="adj3" fmla="val 145656"/>
              <a:gd name="adj4" fmla="val 91764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91440" bIns="0" rtlCol="0" anchor="ctr"/>
          <a:lstStyle/>
          <a:p>
            <a:pPr algn="ctr"/>
            <a:r>
              <a:rPr lang="en-US" dirty="0" smtClean="0"/>
              <a:t>Soar decides which planning tools, cost functions, data, </a:t>
            </a:r>
            <a:r>
              <a:rPr lang="en-US" smtClean="0"/>
              <a:t>etc </a:t>
            </a:r>
            <a:r>
              <a:rPr lang="en-US" dirty="0" smtClean="0"/>
              <a:t>to use to find satisficed navigation solution in time available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704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Nuggets</a:t>
            </a:r>
          </a:p>
          <a:p>
            <a:pPr lvl="1"/>
            <a:r>
              <a:rPr lang="en-US" dirty="0" smtClean="0"/>
              <a:t>Exciting project </a:t>
            </a:r>
          </a:p>
          <a:p>
            <a:pPr lvl="1"/>
            <a:r>
              <a:rPr lang="en-US" dirty="0" smtClean="0"/>
              <a:t>Using Soar we hope to achieve autonomous navigation planning</a:t>
            </a:r>
          </a:p>
          <a:p>
            <a:pPr lvl="1"/>
            <a:r>
              <a:rPr lang="en-US" dirty="0" smtClean="0"/>
              <a:t>Expecting basic Soar-based navigator to be working early July</a:t>
            </a:r>
          </a:p>
          <a:p>
            <a:r>
              <a:rPr lang="en-US" dirty="0" smtClean="0"/>
              <a:t>Coal</a:t>
            </a:r>
          </a:p>
          <a:p>
            <a:pPr lvl="1"/>
            <a:r>
              <a:rPr lang="en-US" dirty="0" smtClean="0"/>
              <a:t>Has not been implemented </a:t>
            </a:r>
          </a:p>
          <a:p>
            <a:pPr marL="457200" lvl="1" indent="0">
              <a:buNone/>
            </a:pPr>
            <a:r>
              <a:rPr lang="en-US" dirty="0" smtClean="0"/>
              <a:t>		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134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PCILab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PCILab Theme" id="{0633C954-BF3D-4048-9F67-60E94E49CC3C}" vid="{615C27D1-4CF5-4888-90FF-484D3E1A2C1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137FC3812950D4C9895235A0CE188DF" ma:contentTypeVersion="0" ma:contentTypeDescription="Create a new document." ma:contentTypeScope="" ma:versionID="5f30f503595df8ef57130ef1572879b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F40C823-EA11-4C03-A909-B1F91843A5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3526EC5-C453-444D-8F78-354FACC2BC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08AF30-1C60-4DAF-BDC2-D91CDF90E7A3}">
  <ds:schemaRefs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dcmitype/"/>
    <ds:schemaRef ds:uri="http://purl.org/dc/terms/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CPCILab Theme</Template>
  <TotalTime>13834</TotalTime>
  <Words>345</Words>
  <Application>Microsoft Macintosh PowerPoint</Application>
  <PresentationFormat>On-screen Show (4:3)</PresentationFormat>
  <Paragraphs>69</Paragraphs>
  <Slides>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CPCILab Theme</vt:lpstr>
      <vt:lpstr>Non-linear Decision Making for Role Based Autonomy</vt:lpstr>
      <vt:lpstr>Introduction</vt:lpstr>
      <vt:lpstr>What people do…</vt:lpstr>
      <vt:lpstr>Our Solution</vt:lpstr>
      <vt:lpstr>PowerPoint Presentation</vt:lpstr>
      <vt:lpstr>Concept</vt:lpstr>
      <vt:lpstr>Summary</vt:lpstr>
    </vt:vector>
  </TitlesOfParts>
  <Company>Applied Research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Path Planning</dc:title>
  <dc:creator>Ucheoma N. Ukah</dc:creator>
  <cp:lastModifiedBy>Ucheoma Ukah</cp:lastModifiedBy>
  <cp:revision>59</cp:revision>
  <dcterms:created xsi:type="dcterms:W3CDTF">2015-05-19T15:41:45Z</dcterms:created>
  <dcterms:modified xsi:type="dcterms:W3CDTF">2015-06-07T12:36:09Z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0x010100B137FC3812950D4C9895235A0CE188DF</vt:lpwstr>
  </property>
</Properties>
</file>