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2CB"/>
    <a:srgbClr val="00BFF0"/>
    <a:srgbClr val="646464"/>
    <a:srgbClr val="009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0389" autoAdjust="0"/>
  </p:normalViewPr>
  <p:slideViewPr>
    <p:cSldViewPr>
      <p:cViewPr varScale="1">
        <p:scale>
          <a:sx n="82" d="100"/>
          <a:sy n="82" d="100"/>
        </p:scale>
        <p:origin x="10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1E809A7-931D-4E91-B5F9-38994025A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5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E809A7-931D-4E91-B5F9-38994025A9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6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A708D81-9956-4485-BCCF-B6C246717DCB}" type="datetime1">
              <a:rPr lang="en-US"/>
              <a:pPr>
                <a:defRPr/>
              </a:pPr>
              <a:t>5/28/2015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</p:spPr>
        <p:txBody>
          <a:bodyPr/>
          <a:lstStyle>
            <a:lvl1pPr>
              <a:defRPr dirty="0" smtClean="0">
                <a:solidFill>
                  <a:srgbClr val="4CB2CB"/>
                </a:solidFill>
              </a:defRPr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</p:spTree>
    <p:extLst>
      <p:ext uri="{BB962C8B-B14F-4D97-AF65-F5344CB8AC3E}">
        <p14:creationId xmlns:p14="http://schemas.microsoft.com/office/powerpoint/2010/main" val="34415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CD1077-4F5C-4B61-A64A-41B2521E971E}" type="datetime1">
              <a:rPr lang="en-US"/>
              <a:pPr>
                <a:defRPr/>
              </a:pPr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418671-F5BC-47F3-A728-FCC473CF5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4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253EA3-D2F5-441F-B4E3-75CDD89E5D07}" type="datetime1">
              <a:rPr lang="en-US"/>
              <a:pPr>
                <a:defRPr/>
              </a:pPr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00734C-A608-4857-AED1-EA4D429D1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8F7017-575C-4DB5-BE4B-70D03A3ACDBC}" type="datetime1">
              <a:rPr lang="en-US"/>
              <a:pPr>
                <a:defRPr/>
              </a:pPr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4CB47F-FEA4-42D7-8009-D5875E6D3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96C361-BAC0-40EC-9209-40B1DE16E384}" type="datetime1">
              <a:rPr lang="en-US"/>
              <a:pPr>
                <a:defRPr/>
              </a:pPr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C870A7-1A3A-4679-9273-9B6331388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619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990600"/>
            <a:ext cx="3619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C71CAB-1693-4917-A2FE-65D390A507E3}" type="datetime1">
              <a:rPr lang="en-US"/>
              <a:pPr>
                <a:defRPr/>
              </a:pPr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6E0961-4BC1-4FC7-B916-3BE6C76CA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D7ED4-F0E3-4146-A7E2-93FBAFB417BC}" type="datetime1">
              <a:rPr lang="en-US"/>
              <a:pPr>
                <a:defRPr/>
              </a:pPr>
              <a:t>5/28/2015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0F34A-3AC0-466D-86EE-E7CBAB460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0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D688EF-DC97-4EE2-B48A-3EF741347024}" type="datetime1">
              <a:rPr lang="en-US"/>
              <a:pPr>
                <a:defRPr/>
              </a:pPr>
              <a:t>5/28/2015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551A0F-307B-42AB-85EC-E28CE52D3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27730-588E-4DBD-882E-A6559C0249AC}" type="datetime1">
              <a:rPr lang="en-US"/>
              <a:pPr>
                <a:defRPr/>
              </a:pPr>
              <a:t>5/28/2015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4D176B-B629-4217-80F0-3C53EFB5C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9A51F-BBC7-4504-8DEF-AB850F9FC0B4}" type="datetime1">
              <a:rPr lang="en-US"/>
              <a:pPr>
                <a:defRPr/>
              </a:pPr>
              <a:t>5/28/2015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5490F-A0A5-456D-A220-04C8694FB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E3418C-5E99-43C4-8FA9-341C2C522FE0}" type="datetime1">
              <a:rPr lang="en-US"/>
              <a:pPr>
                <a:defRPr/>
              </a:pPr>
              <a:t>5/28/2015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373F99-1DF9-43E8-AED2-2BF73552E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3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28600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391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-220211" y="3077711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9FD5091-3879-4B8A-9286-EC97859C5EA4}" type="datetime1">
              <a:rPr lang="en-US" smtClean="0"/>
              <a:pPr>
                <a:defRPr/>
              </a:pPr>
              <a:t>5/28/2015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908953" y="49149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AE021B1-9AC3-4825-ACAA-19E0AF5BA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69" r:id="rId5"/>
    <p:sldLayoutId id="2147483675" r:id="rId6"/>
    <p:sldLayoutId id="2147483676" r:id="rId7"/>
    <p:sldLayoutId id="2147483670" r:id="rId8"/>
    <p:sldLayoutId id="2147483677" r:id="rId9"/>
    <p:sldLayoutId id="2147483678" r:id="rId10"/>
    <p:sldLayoutId id="214748367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0375" indent="-17621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600">
          <a:solidFill>
            <a:srgbClr val="646464"/>
          </a:solidFill>
          <a:latin typeface="+mn-lt"/>
          <a:ea typeface="+mn-ea"/>
        </a:defRPr>
      </a:lvl2pPr>
      <a:lvl3pPr marL="741363" indent="-166688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400">
          <a:solidFill>
            <a:srgbClr val="646464"/>
          </a:solidFill>
          <a:latin typeface="+mn-lt"/>
          <a:ea typeface="+mn-ea"/>
        </a:defRPr>
      </a:lvl3pPr>
      <a:lvl4pPr marL="1082675" indent="-171450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200">
          <a:solidFill>
            <a:srgbClr val="646464"/>
          </a:solidFill>
          <a:latin typeface="+mn-lt"/>
          <a:ea typeface="+mn-ea"/>
        </a:defRPr>
      </a:lvl4pPr>
      <a:lvl5pPr marL="13716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100">
          <a:solidFill>
            <a:srgbClr val="646464"/>
          </a:solidFill>
          <a:latin typeface="+mn-lt"/>
          <a:ea typeface="+mn-ea"/>
        </a:defRPr>
      </a:lvl5pPr>
      <a:lvl6pPr marL="18288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artech.github.io/SoarProgrammersGuide/31654126.html" TargetMode="External"/><Relationship Id="rId2" Type="http://schemas.openxmlformats.org/officeDocument/2006/relationships/hyperlink" Target="https://confluence.soartech.com/display/~bob.marinier/Soar+Programmer's+Guid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soartech.github.io/SoarProgrammersGuide/callbacks_32178941.html" TargetMode="External"/><Relationship Id="rId13" Type="http://schemas.openxmlformats.org/officeDocument/2006/relationships/hyperlink" Target="http://soartech.github.io/SoarProgrammersGuide/concurrent-goals_32178987.html" TargetMode="External"/><Relationship Id="rId3" Type="http://schemas.openxmlformats.org/officeDocument/2006/relationships/hyperlink" Target="http://soartech.github.io/SoarProgrammersGuide/General-guidance_32178644.html" TargetMode="External"/><Relationship Id="rId7" Type="http://schemas.openxmlformats.org/officeDocument/2006/relationships/hyperlink" Target="http://soartech.github.io/SoarProgrammersGuide/default-values_32179160.html" TargetMode="External"/><Relationship Id="rId12" Type="http://schemas.openxmlformats.org/officeDocument/2006/relationships/hyperlink" Target="http://soartech.github.io/SoarProgrammersGuide/disappearing-input_32178945.html" TargetMode="External"/><Relationship Id="rId2" Type="http://schemas.openxmlformats.org/officeDocument/2006/relationships/hyperlink" Target="http://soartech.github.io/SoarProgrammersGuide/Background_3217900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artech.github.io/SoarProgrammersGuide/generic-processes_32178933.html" TargetMode="External"/><Relationship Id="rId11" Type="http://schemas.openxmlformats.org/officeDocument/2006/relationships/hyperlink" Target="http://soartech.github.io/SoarProgrammersGuide/aspects_31654263.html" TargetMode="External"/><Relationship Id="rId5" Type="http://schemas.openxmlformats.org/officeDocument/2006/relationships/hyperlink" Target="http://soartech.github.io/SoarProgrammersGuide/constants_32178610.html" TargetMode="External"/><Relationship Id="rId10" Type="http://schemas.openxmlformats.org/officeDocument/2006/relationships/hyperlink" Target="http://soartech.github.io/SoarProgrammersGuide/foreach_31654248.html" TargetMode="External"/><Relationship Id="rId4" Type="http://schemas.openxmlformats.org/officeDocument/2006/relationships/hyperlink" Target="http://soartech.github.io/SoarProgrammersGuide/Debugging-guidance_32179074.html" TargetMode="External"/><Relationship Id="rId9" Type="http://schemas.openxmlformats.org/officeDocument/2006/relationships/hyperlink" Target="http://soartech.github.io/SoarProgrammersGuide/binning-data_32178569.html" TargetMode="External"/><Relationship Id="rId14" Type="http://schemas.openxmlformats.org/officeDocument/2006/relationships/hyperlink" Target="http://soartech.github.io/SoarProgrammersGuide/controlling-access-to-shared-resources_32178950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3200400" y="4343400"/>
            <a:ext cx="27432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Bob Marinier</a:t>
            </a:r>
          </a:p>
          <a:p>
            <a:pPr>
              <a:defRPr/>
            </a:pPr>
            <a:r>
              <a:rPr lang="en-US" dirty="0"/>
              <a:t>b</a:t>
            </a:r>
            <a:r>
              <a:rPr lang="en-US" dirty="0" smtClean="0"/>
              <a:t>ob.marinier@soartech.com</a:t>
            </a:r>
          </a:p>
          <a:p>
            <a:pPr>
              <a:defRPr/>
            </a:pPr>
            <a:fld id="{DF3F7EF7-6E04-4FEC-B05F-99EA95467137}" type="datetime1">
              <a:rPr lang="en-US" smtClean="0"/>
              <a:t>5/28/2015</a:t>
            </a:fld>
            <a:endParaRPr lang="en-US" dirty="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Soar Programmer’s Guide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Perhaps the most common question I get from new Soar programmers is: “What is the right way to do X?”</a:t>
            </a:r>
          </a:p>
          <a:p>
            <a:pPr lvl="1"/>
            <a:r>
              <a:rPr lang="en-US" sz="1800" dirty="0" smtClean="0"/>
              <a:t>People want to avoid reinventing the wheel and making mistakes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Given the small size of the Soar community, there aren’t really well established “best practices” for most things</a:t>
            </a:r>
          </a:p>
          <a:p>
            <a:endParaRPr lang="en-US" sz="2000" dirty="0"/>
          </a:p>
          <a:p>
            <a:r>
              <a:rPr lang="en-US" sz="2000" dirty="0" smtClean="0"/>
              <a:t>Solution: Start writing a Soar Programmer’s Guide</a:t>
            </a:r>
          </a:p>
          <a:p>
            <a:pPr lvl="1"/>
            <a:r>
              <a:rPr lang="en-US" dirty="0" smtClean="0"/>
              <a:t>At </a:t>
            </a:r>
            <a:r>
              <a:rPr lang="en-US" dirty="0" err="1" smtClean="0"/>
              <a:t>SoarTech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https://confluence.soartech.com/display/~</a:t>
            </a:r>
            <a:r>
              <a:rPr lang="en-US" dirty="0" smtClean="0">
                <a:hlinkClick r:id="rId2"/>
              </a:rPr>
              <a:t>bob.marinier/Soar+Programmer%27s+Guide</a:t>
            </a:r>
            <a:endParaRPr lang="en-US" dirty="0" smtClean="0"/>
          </a:p>
          <a:p>
            <a:pPr lvl="1"/>
            <a:r>
              <a:rPr lang="en-US" dirty="0"/>
              <a:t>Public: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soartech.github.io/SoarProgrammersGuide/31654126.html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we already have guides?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Soar Tutorial does a good job of introducing concepts and syntax, but doesn’t offer much guidance on how to actually write good </a:t>
            </a:r>
            <a:r>
              <a:rPr lang="en-US" sz="2000" dirty="0" smtClean="0"/>
              <a:t>code</a:t>
            </a:r>
          </a:p>
          <a:p>
            <a:endParaRPr lang="en-US" sz="2000" dirty="0"/>
          </a:p>
          <a:p>
            <a:r>
              <a:rPr lang="en-US" sz="2000" dirty="0" smtClean="0"/>
              <a:t>Soar Design Dogma is actually quite good, but it’s short and focused on broad guidance</a:t>
            </a:r>
          </a:p>
          <a:p>
            <a:pPr lvl="1"/>
            <a:r>
              <a:rPr lang="en-US" dirty="0" smtClean="0"/>
              <a:t>Complementary to the Soar Programmer’s Guide (a link is included)</a:t>
            </a:r>
            <a:endParaRPr lang="en-US" dirty="0"/>
          </a:p>
          <a:p>
            <a:endParaRPr lang="en-US" sz="2000" dirty="0" smtClean="0"/>
          </a:p>
          <a:p>
            <a:r>
              <a:rPr lang="en-US" sz="2000" dirty="0" err="1" smtClean="0"/>
              <a:t>SoarTech</a:t>
            </a:r>
            <a:r>
              <a:rPr lang="en-US" sz="2000" dirty="0" smtClean="0"/>
              <a:t> created a behavior engineering guide many years ago, but:</a:t>
            </a:r>
          </a:p>
          <a:p>
            <a:pPr lvl="1"/>
            <a:r>
              <a:rPr lang="en-US" sz="1800" dirty="0" smtClean="0"/>
              <a:t>It’s not publically available</a:t>
            </a:r>
          </a:p>
          <a:p>
            <a:pPr lvl="1"/>
            <a:r>
              <a:rPr lang="en-US" sz="1800" dirty="0" smtClean="0"/>
              <a:t>It’s mostly not Soar specific</a:t>
            </a:r>
          </a:p>
          <a:p>
            <a:pPr lvl="1"/>
            <a:r>
              <a:rPr lang="en-US" sz="1800" dirty="0" smtClean="0"/>
              <a:t>It’s very terse with few examples</a:t>
            </a:r>
          </a:p>
          <a:p>
            <a:pPr lvl="1"/>
            <a:r>
              <a:rPr lang="en-US" sz="1800" dirty="0" smtClean="0"/>
              <a:t>It includes a lot of high-level behavior stuff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9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Cookbook style: tries to answer “how should I do X?” questions</a:t>
            </a:r>
          </a:p>
          <a:p>
            <a:endParaRPr lang="en-US" dirty="0" smtClean="0"/>
          </a:p>
          <a:p>
            <a:r>
              <a:rPr lang="en-US" dirty="0" smtClean="0"/>
              <a:t>Focus on low-level patterns</a:t>
            </a:r>
          </a:p>
          <a:p>
            <a:pPr lvl="1"/>
            <a:r>
              <a:rPr lang="en-US" dirty="0" smtClean="0"/>
              <a:t>E.g., representing constants, sharing </a:t>
            </a:r>
            <a:r>
              <a:rPr lang="en-US" dirty="0" err="1" smtClean="0"/>
              <a:t>subgoals</a:t>
            </a:r>
            <a:r>
              <a:rPr lang="en-US" dirty="0" smtClean="0"/>
              <a:t>, binning data, callbacks, etc.</a:t>
            </a:r>
          </a:p>
          <a:p>
            <a:endParaRPr lang="en-US" dirty="0" smtClean="0"/>
          </a:p>
          <a:p>
            <a:r>
              <a:rPr lang="en-US" dirty="0"/>
              <a:t>Be independent of goal system</a:t>
            </a:r>
          </a:p>
          <a:p>
            <a:pPr lvl="1"/>
            <a:r>
              <a:rPr lang="en-US" dirty="0"/>
              <a:t>Most patterns will work in either Michigan-style or NGS</a:t>
            </a:r>
          </a:p>
          <a:p>
            <a:endParaRPr lang="en-US" dirty="0" smtClean="0"/>
          </a:p>
          <a:p>
            <a:r>
              <a:rPr lang="en-US" dirty="0" smtClean="0"/>
              <a:t>Work for both </a:t>
            </a:r>
            <a:r>
              <a:rPr lang="en-US" dirty="0" err="1" smtClean="0"/>
              <a:t>JSoar</a:t>
            </a:r>
            <a:r>
              <a:rPr lang="en-US" dirty="0" smtClean="0"/>
              <a:t> and </a:t>
            </a:r>
            <a:r>
              <a:rPr lang="en-US" dirty="0" err="1" smtClean="0"/>
              <a:t>CSoar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Show many ways of doing something</a:t>
            </a:r>
          </a:p>
          <a:p>
            <a:pPr lvl="1"/>
            <a:r>
              <a:rPr lang="en-US" dirty="0" smtClean="0"/>
              <a:t>Discuss pros/cons</a:t>
            </a:r>
          </a:p>
          <a:p>
            <a:pPr lvl="1"/>
            <a:r>
              <a:rPr lang="en-US" dirty="0" smtClean="0"/>
              <a:t>Approaches shown using </a:t>
            </a:r>
            <a:r>
              <a:rPr lang="en-US" dirty="0" err="1" smtClean="0"/>
              <a:t>Tcl</a:t>
            </a:r>
            <a:r>
              <a:rPr lang="en-US" dirty="0" smtClean="0"/>
              <a:t> and pure Soar where appropriate</a:t>
            </a:r>
          </a:p>
          <a:p>
            <a:endParaRPr lang="en-US" dirty="0" smtClean="0"/>
          </a:p>
          <a:p>
            <a:r>
              <a:rPr lang="en-US" dirty="0" smtClean="0"/>
              <a:t>Give lots of examples</a:t>
            </a:r>
          </a:p>
          <a:p>
            <a:pPr lvl="1"/>
            <a:r>
              <a:rPr lang="en-US" dirty="0" smtClean="0"/>
              <a:t>The vast majority of patterns </a:t>
            </a:r>
            <a:r>
              <a:rPr lang="en-US" dirty="0" smtClean="0"/>
              <a:t>include example </a:t>
            </a:r>
            <a:r>
              <a:rPr lang="en-US" dirty="0" smtClean="0"/>
              <a:t>code snippets</a:t>
            </a:r>
          </a:p>
          <a:p>
            <a:pPr lvl="1"/>
            <a:r>
              <a:rPr lang="en-US" dirty="0" smtClean="0"/>
              <a:t>Some examples are in NGS, some Michigan-style, and some both</a:t>
            </a:r>
          </a:p>
          <a:p>
            <a:pPr lvl="1"/>
            <a:r>
              <a:rPr lang="en-US" dirty="0" smtClean="0"/>
              <a:t>Have started to add fully executable examples based on code snippets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 topics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Background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General guidance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Debugging </a:t>
            </a:r>
            <a:r>
              <a:rPr lang="en-US" dirty="0">
                <a:hlinkClick r:id="rId4"/>
              </a:rPr>
              <a:t>guidance</a:t>
            </a:r>
            <a:endParaRPr lang="en-US" dirty="0"/>
          </a:p>
          <a:p>
            <a:r>
              <a:rPr lang="en-US" dirty="0" smtClean="0">
                <a:hlinkClick r:id="rId5"/>
              </a:rPr>
              <a:t>constants</a:t>
            </a:r>
            <a:endParaRPr lang="en-US" dirty="0"/>
          </a:p>
          <a:p>
            <a:r>
              <a:rPr lang="en-US" dirty="0" smtClean="0">
                <a:hlinkClick r:id="rId6"/>
              </a:rPr>
              <a:t>generic processes</a:t>
            </a:r>
            <a:endParaRPr lang="en-US" dirty="0"/>
          </a:p>
          <a:p>
            <a:r>
              <a:rPr lang="en-US" dirty="0" smtClean="0">
                <a:hlinkClick r:id="rId7"/>
              </a:rPr>
              <a:t>default values</a:t>
            </a:r>
            <a:endParaRPr lang="en-US" dirty="0"/>
          </a:p>
          <a:p>
            <a:r>
              <a:rPr lang="en-US" dirty="0" smtClean="0">
                <a:hlinkClick r:id="rId8"/>
              </a:rPr>
              <a:t>callbacks</a:t>
            </a:r>
            <a:endParaRPr lang="en-US" dirty="0"/>
          </a:p>
          <a:p>
            <a:r>
              <a:rPr lang="en-US" dirty="0" smtClean="0">
                <a:hlinkClick r:id="rId9"/>
              </a:rPr>
              <a:t>binning data</a:t>
            </a:r>
            <a:endParaRPr lang="en-US" dirty="0"/>
          </a:p>
          <a:p>
            <a:r>
              <a:rPr lang="en-US" dirty="0" err="1" smtClean="0">
                <a:hlinkClick r:id="rId10"/>
              </a:rPr>
              <a:t>foreach</a:t>
            </a:r>
            <a:endParaRPr lang="en-US" dirty="0"/>
          </a:p>
          <a:p>
            <a:r>
              <a:rPr lang="en-US" dirty="0" smtClean="0">
                <a:hlinkClick r:id="rId11"/>
              </a:rPr>
              <a:t>aspects</a:t>
            </a:r>
            <a:endParaRPr lang="en-US" dirty="0"/>
          </a:p>
          <a:p>
            <a:r>
              <a:rPr lang="en-US" dirty="0" smtClean="0">
                <a:hlinkClick r:id="rId12"/>
              </a:rPr>
              <a:t>disappearing input</a:t>
            </a:r>
            <a:endParaRPr lang="en-US" dirty="0"/>
          </a:p>
          <a:p>
            <a:r>
              <a:rPr lang="en-US" dirty="0" smtClean="0">
                <a:hlinkClick r:id="rId13"/>
              </a:rPr>
              <a:t>concurrent goals</a:t>
            </a:r>
            <a:endParaRPr lang="en-US" dirty="0"/>
          </a:p>
          <a:p>
            <a:r>
              <a:rPr lang="en-US" dirty="0" smtClean="0">
                <a:hlinkClick r:id="rId14"/>
              </a:rPr>
              <a:t>controlling </a:t>
            </a:r>
            <a:r>
              <a:rPr lang="en-US" dirty="0">
                <a:hlinkClick r:id="rId14"/>
              </a:rPr>
              <a:t>access to shared </a:t>
            </a:r>
            <a:r>
              <a:rPr lang="en-US" dirty="0" smtClean="0">
                <a:hlinkClick r:id="rId14"/>
              </a:rPr>
              <a:t>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3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look at a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(Show in web browser)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7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Nuggets                                 Coal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Starting to fill a long-standing gap in Soar resources</a:t>
            </a:r>
          </a:p>
          <a:p>
            <a:r>
              <a:rPr lang="en-US" dirty="0" smtClean="0"/>
              <a:t>Publically available</a:t>
            </a:r>
          </a:p>
          <a:p>
            <a:r>
              <a:rPr lang="en-US" dirty="0" smtClean="0"/>
              <a:t>Positive response so far from the few people who have seen it</a:t>
            </a:r>
          </a:p>
          <a:p>
            <a:r>
              <a:rPr lang="en-US" dirty="0" smtClean="0"/>
              <a:t>It was fun to write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I’m sure there’s a lot missing</a:t>
            </a:r>
          </a:p>
          <a:p>
            <a:pPr lvl="1"/>
            <a:r>
              <a:rPr lang="en-US" dirty="0" smtClean="0"/>
              <a:t>Topics</a:t>
            </a:r>
          </a:p>
          <a:p>
            <a:pPr lvl="1"/>
            <a:r>
              <a:rPr lang="en-US" dirty="0" smtClean="0"/>
              <a:t>Approaches within topics</a:t>
            </a:r>
          </a:p>
          <a:p>
            <a:pPr lvl="1"/>
            <a:r>
              <a:rPr lang="en-US" dirty="0" smtClean="0"/>
              <a:t>Other best practices / style</a:t>
            </a:r>
          </a:p>
          <a:p>
            <a:r>
              <a:rPr lang="en-US" dirty="0" smtClean="0"/>
              <a:t>Only about ¼ has executable examples </a:t>
            </a:r>
          </a:p>
          <a:p>
            <a:r>
              <a:rPr lang="en-US" dirty="0" smtClean="0"/>
              <a:t>Don’t know when I’ll get to update it again (contributions welcome!)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5/28/2015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79069"/>
      </p:ext>
    </p:extLst>
  </p:cSld>
  <p:clrMapOvr>
    <a:masterClrMapping/>
  </p:clrMapOvr>
</p:sld>
</file>

<file path=ppt/theme/theme1.xml><?xml version="1.0" encoding="utf-8"?>
<a:theme xmlns:a="http://schemas.openxmlformats.org/drawingml/2006/main" name="SoarTech PowerPoint Template 2012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SoarTech PowerPoint Template 2013</Template>
  <TotalTime>10392</TotalTime>
  <Words>436</Words>
  <Application>Microsoft Office PowerPoint</Application>
  <PresentationFormat>On-screen Show (4:3)</PresentationFormat>
  <Paragraphs>89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</vt:lpstr>
      <vt:lpstr>ヒラギノ角ゴ Pro W3</vt:lpstr>
      <vt:lpstr>SoarTech PowerPoint Template 2012</vt:lpstr>
      <vt:lpstr>Soar Programmer’s Guide</vt:lpstr>
      <vt:lpstr>Motivation</vt:lpstr>
      <vt:lpstr>Don’t we already have guides?</vt:lpstr>
      <vt:lpstr>Guide principles</vt:lpstr>
      <vt:lpstr>Guide topics so far</vt:lpstr>
      <vt:lpstr>Let’s look at a topic</vt:lpstr>
      <vt:lpstr>Nuggets                                 Coal</vt:lpstr>
    </vt:vector>
  </TitlesOfParts>
  <Company>Soar Technology,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JSoar Update</dc:title>
  <dc:creator>Bob Marinier</dc:creator>
  <cp:lastModifiedBy>Bob Marinier</cp:lastModifiedBy>
  <cp:revision>19</cp:revision>
  <dcterms:created xsi:type="dcterms:W3CDTF">2015-04-10T18:55:22Z</dcterms:created>
  <dcterms:modified xsi:type="dcterms:W3CDTF">2015-06-04T19:24:13Z</dcterms:modified>
</cp:coreProperties>
</file>