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A0576-EB62-4075-8605-51119A233A19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6D98D-3218-4B6D-8EAF-D975A39A2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6D98D-3218-4B6D-8EAF-D975A39A27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7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436" y="6235591"/>
            <a:ext cx="10402241" cy="365124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Soar Workshop •  June 5,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7783" y="6235589"/>
            <a:ext cx="483024" cy="365126"/>
          </a:xfrm>
          <a:solidFill>
            <a:schemeClr val="accent1"/>
          </a:solidFill>
        </p:spPr>
        <p:txBody>
          <a:bodyPr/>
          <a:lstStyle>
            <a:lvl1pPr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DB81C4A-CC72-4BB5-8412-3051BB238911}" type="slidenum">
              <a:rPr lang="en-US" smtClean="0"/>
              <a:pPr/>
              <a:t>‹#›</a:t>
            </a:fld>
            <a:r>
              <a:rPr lang="en-US" dirty="0" smtClean="0"/>
              <a:t>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9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81192" y="6235591"/>
            <a:ext cx="10402241" cy="36512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Soar Workshop •  June 5, 2015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8493" y="6235589"/>
            <a:ext cx="542314" cy="365126"/>
          </a:xfrm>
          <a:solidFill>
            <a:schemeClr val="accent1"/>
          </a:solidFill>
        </p:spPr>
        <p:txBody>
          <a:bodyPr/>
          <a:lstStyle>
            <a:lvl1pPr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DB81C4A-CC72-4BB5-8412-3051BB238911}" type="slidenum">
              <a:rPr lang="en-US" smtClean="0"/>
              <a:pPr/>
              <a:t>‹#›</a:t>
            </a:fld>
            <a:r>
              <a:rPr lang="en-US" dirty="0" smtClean="0"/>
              <a:t>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3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4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Soar Workshop •  June 5,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81C4A-CC72-4BB5-8412-3051BB238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4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Top-down influence for motor 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Elizabeth </a:t>
            </a:r>
            <a:r>
              <a:rPr lang="en-US" dirty="0" err="1" smtClean="0"/>
              <a:t>Mamantov</a:t>
            </a:r>
            <a:r>
              <a:rPr lang="en-US" dirty="0" smtClean="0"/>
              <a:t> • 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mamantov@umich.edu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Knowledge is valuable for manipulation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05" y="2181225"/>
            <a:ext cx="2880589" cy="3678238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pPr/>
              <a:t>2</a:t>
            </a:fld>
            <a:r>
              <a:rPr lang="en-US" smtClean="0"/>
              <a:t>/7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67" y="2181225"/>
            <a:ext cx="2880589" cy="3678238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44" y="2181225"/>
            <a:ext cx="2880589" cy="3678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6789" y="3820289"/>
            <a:ext cx="2594344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Empty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8827" y="3820289"/>
            <a:ext cx="2594344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Water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5966" y="3820289"/>
            <a:ext cx="2594344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Juice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Planner + Soar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81192" y="2135535"/>
            <a:ext cx="5171022" cy="3709941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Low-level mathematical processing</a:t>
            </a:r>
          </a:p>
          <a:p>
            <a:pPr lvl="1"/>
            <a:r>
              <a:rPr lang="en-US" sz="1800" dirty="0" smtClean="0"/>
              <a:t>Plan grasp</a:t>
            </a:r>
          </a:p>
          <a:p>
            <a:pPr lvl="1"/>
            <a:r>
              <a:rPr lang="en-US" sz="1800" dirty="0" smtClean="0"/>
              <a:t>Search through joint space</a:t>
            </a:r>
          </a:p>
          <a:p>
            <a:pPr lvl="1"/>
            <a:r>
              <a:rPr lang="en-US" sz="1800" dirty="0" smtClean="0"/>
              <a:t>Inverse kinematics</a:t>
            </a:r>
          </a:p>
          <a:p>
            <a:pPr lvl="1"/>
            <a:r>
              <a:rPr lang="en-US" sz="1800" dirty="0" smtClean="0"/>
              <a:t>Detailed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pPr/>
              <a:t>3</a:t>
            </a:fld>
            <a:r>
              <a:rPr lang="en-US" smtClean="0"/>
              <a:t>/7</a:t>
            </a:r>
            <a:endParaRPr lang="en-US" dirty="0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6461051" y="2120802"/>
            <a:ext cx="5178109" cy="37099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High-level problem solving </a:t>
            </a:r>
          </a:p>
          <a:p>
            <a:pPr lvl="1"/>
            <a:r>
              <a:rPr lang="en-US" sz="1800" dirty="0" smtClean="0"/>
              <a:t>Choose an object to pick up</a:t>
            </a:r>
          </a:p>
          <a:p>
            <a:pPr lvl="1"/>
            <a:r>
              <a:rPr lang="en-US" sz="1800" dirty="0" smtClean="0"/>
              <a:t>Decide where to place it</a:t>
            </a:r>
          </a:p>
          <a:p>
            <a:pPr lvl="1"/>
            <a:r>
              <a:rPr lang="en-US" sz="1800" dirty="0" smtClean="0"/>
              <a:t>Retain object knowledge</a:t>
            </a:r>
          </a:p>
          <a:p>
            <a:pPr lvl="1"/>
            <a:r>
              <a:rPr lang="en-US" sz="1800" dirty="0" smtClean="0"/>
              <a:t>Task learning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81192" y="2120802"/>
            <a:ext cx="5171021" cy="749989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Search- or Sampling-Based Planner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1050" y="2120802"/>
            <a:ext cx="5149757" cy="749989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Soar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572001" y="4948240"/>
            <a:ext cx="248093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Dictate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>
            <a:off x="4394790" y="4964187"/>
            <a:ext cx="3040912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Negotiate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Search-based planning for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524044" cy="37307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Rosie tabletop arm</a:t>
            </a:r>
          </a:p>
          <a:p>
            <a:r>
              <a:rPr lang="en-US" sz="2000" dirty="0" smtClean="0"/>
              <a:t>Search-based planning algorithm [</a:t>
            </a:r>
            <a:r>
              <a:rPr lang="en-US" sz="2000" dirty="0" smtClean="0"/>
              <a:t>Cohen et al, </a:t>
            </a:r>
            <a:r>
              <a:rPr lang="en-US" sz="2000" dirty="0" smtClean="0"/>
              <a:t>2014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Processing time </a:t>
            </a:r>
            <a:r>
              <a:rPr lang="en-US" sz="2000" dirty="0" err="1" smtClean="0"/>
              <a:t>vs</a:t>
            </a:r>
            <a:r>
              <a:rPr lang="en-US" sz="2000" dirty="0" smtClean="0"/>
              <a:t> solution quality tradeoff because search algorithm is </a:t>
            </a:r>
            <a:r>
              <a:rPr lang="en-US" sz="2000" dirty="0" smtClean="0">
                <a:solidFill>
                  <a:schemeClr val="accent6"/>
                </a:solidFill>
              </a:rPr>
              <a:t>anytime</a:t>
            </a:r>
          </a:p>
          <a:p>
            <a:r>
              <a:rPr lang="en-US" sz="2000" dirty="0" smtClean="0"/>
              <a:t>Processing time </a:t>
            </a:r>
            <a:r>
              <a:rPr lang="en-US" sz="2000" dirty="0" err="1" smtClean="0"/>
              <a:t>vs</a:t>
            </a:r>
            <a:r>
              <a:rPr lang="en-US" sz="2000" dirty="0" smtClean="0"/>
              <a:t> search granularity tradeoff via control of search </a:t>
            </a:r>
            <a:r>
              <a:rPr lang="en-US" sz="2000" dirty="0" smtClean="0">
                <a:solidFill>
                  <a:schemeClr val="accent6"/>
                </a:solidFill>
              </a:rPr>
              <a:t>lattice graph</a:t>
            </a:r>
          </a:p>
          <a:p>
            <a:r>
              <a:rPr lang="en-US" sz="2000" dirty="0"/>
              <a:t>Typically &lt;1s planning time for 5DOF </a:t>
            </a:r>
            <a:r>
              <a:rPr lang="en-US" sz="2000" dirty="0" smtClean="0"/>
              <a:t>arm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pPr/>
              <a:t>4</a:t>
            </a:fld>
            <a:r>
              <a:rPr lang="en-US" smtClean="0"/>
              <a:t>/7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r="19032" b="8218"/>
          <a:stretch/>
        </p:blipFill>
        <p:spPr>
          <a:xfrm>
            <a:off x="6613934" y="2061280"/>
            <a:ext cx="4996873" cy="39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between Levels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81192" y="2135535"/>
            <a:ext cx="5171022" cy="3709941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Can provide to Soar:</a:t>
            </a:r>
          </a:p>
          <a:p>
            <a:pPr lvl="1"/>
            <a:r>
              <a:rPr lang="en-US" sz="1800" dirty="0" smtClean="0"/>
              <a:t>Existence of plan</a:t>
            </a:r>
          </a:p>
          <a:p>
            <a:pPr lvl="1"/>
            <a:r>
              <a:rPr lang="en-US" sz="1800" dirty="0" smtClean="0"/>
              <a:t>Obstacle clearances</a:t>
            </a:r>
          </a:p>
          <a:p>
            <a:pPr lvl="1"/>
            <a:r>
              <a:rPr lang="en-US" sz="1800" dirty="0" smtClean="0"/>
              <a:t>Cost or length of plan</a:t>
            </a:r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pPr/>
              <a:t>5</a:t>
            </a:fld>
            <a:r>
              <a:rPr lang="en-US" smtClean="0"/>
              <a:t>/7</a:t>
            </a:r>
            <a:endParaRPr lang="en-US" dirty="0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6461051" y="2120802"/>
            <a:ext cx="5178109" cy="37099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Can provide to the planner:</a:t>
            </a:r>
          </a:p>
          <a:p>
            <a:pPr lvl="1"/>
            <a:r>
              <a:rPr lang="en-US" sz="1800" dirty="0" smtClean="0"/>
              <a:t>Granularity of search</a:t>
            </a:r>
          </a:p>
          <a:p>
            <a:pPr lvl="1"/>
            <a:r>
              <a:rPr lang="en-US" sz="1800" dirty="0" smtClean="0"/>
              <a:t>Limit on processing time</a:t>
            </a:r>
          </a:p>
          <a:p>
            <a:pPr lvl="1"/>
            <a:r>
              <a:rPr lang="en-US" sz="1800" dirty="0" smtClean="0"/>
              <a:t>Regions to avoid or move through slowly</a:t>
            </a:r>
          </a:p>
          <a:p>
            <a:pPr lvl="1"/>
            <a:r>
              <a:rPr lang="en-US" sz="1800" dirty="0" smtClean="0"/>
              <a:t>When to give up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81192" y="2120802"/>
            <a:ext cx="5171021" cy="749989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Search-Based Planner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1050" y="2120802"/>
            <a:ext cx="5149757" cy="749989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Soar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6419972" cy="36107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Soar decides to pick up the cup and requests a coarse-grained motion plan to assess feasibility.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Planner performs search over sparse lattice and finds a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Soar uses knowledge of the cup to set a caution region around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Planner updates plan in that region.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Improved plan can be smoothed and executed.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pPr/>
              <a:t>6</a:t>
            </a:fld>
            <a:r>
              <a:rPr lang="en-US" smtClean="0"/>
              <a:t>/7</a:t>
            </a:r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44" y="2112963"/>
            <a:ext cx="2880589" cy="3678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45966" y="3752027"/>
            <a:ext cx="2594344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Water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Cohen, Benjamin, </a:t>
            </a:r>
            <a:r>
              <a:rPr lang="en-US" dirty="0" err="1"/>
              <a:t>Sachin</a:t>
            </a:r>
            <a:r>
              <a:rPr lang="en-US" dirty="0"/>
              <a:t> </a:t>
            </a:r>
            <a:r>
              <a:rPr lang="en-US" dirty="0" err="1"/>
              <a:t>Chitta</a:t>
            </a:r>
            <a:r>
              <a:rPr lang="en-US" dirty="0"/>
              <a:t>, and Maxim </a:t>
            </a:r>
            <a:r>
              <a:rPr lang="en-US" dirty="0" err="1"/>
              <a:t>Likhachev</a:t>
            </a:r>
            <a:r>
              <a:rPr lang="en-US" dirty="0"/>
              <a:t>. "Single-and dual-arm motion planning with heuristic search." </a:t>
            </a:r>
            <a:r>
              <a:rPr lang="en-US" i="1" dirty="0"/>
              <a:t>The International Journal of Robotics Research</a:t>
            </a:r>
            <a:r>
              <a:rPr lang="en-US" dirty="0"/>
              <a:t> 33.2 (2014): 305-320.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Soar Workshop •  June 5,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C4A-CC72-4BB5-8412-3051BB238911}" type="slidenum">
              <a:rPr lang="en-US" smtClean="0"/>
              <a:pPr/>
              <a:t>7</a:t>
            </a:fld>
            <a:r>
              <a:rPr lang="en-US" smtClean="0"/>
              <a:t>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229</TotalTime>
  <Words>286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Courier New</vt:lpstr>
      <vt:lpstr>Gill Sans MT</vt:lpstr>
      <vt:lpstr>Wingdings 2</vt:lpstr>
      <vt:lpstr>Dividend</vt:lpstr>
      <vt:lpstr>Top-down influence for motor behavior</vt:lpstr>
      <vt:lpstr>Object Knowledge is valuable for manipulation</vt:lpstr>
      <vt:lpstr>Motion Planner + Soar</vt:lpstr>
      <vt:lpstr>Search-based planning for Manipulation</vt:lpstr>
      <vt:lpstr>Interaction between Levels</vt:lpstr>
      <vt:lpstr>Ongoing Work: Example</vt:lpstr>
      <vt:lpstr>Questions/Comments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ecat</dc:creator>
  <cp:lastModifiedBy>ecat</cp:lastModifiedBy>
  <cp:revision>17</cp:revision>
  <dcterms:created xsi:type="dcterms:W3CDTF">2015-05-31T17:16:35Z</dcterms:created>
  <dcterms:modified xsi:type="dcterms:W3CDTF">2015-06-05T03:31:28Z</dcterms:modified>
</cp:coreProperties>
</file>