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8" r:id="rId2"/>
    <p:sldId id="514" r:id="rId3"/>
    <p:sldId id="516" r:id="rId4"/>
    <p:sldId id="518" r:id="rId5"/>
    <p:sldId id="560" r:id="rId6"/>
    <p:sldId id="561" r:id="rId7"/>
    <p:sldId id="569" r:id="rId8"/>
    <p:sldId id="562" r:id="rId9"/>
    <p:sldId id="563" r:id="rId10"/>
    <p:sldId id="568" r:id="rId11"/>
    <p:sldId id="564" r:id="rId12"/>
    <p:sldId id="566" r:id="rId13"/>
    <p:sldId id="556" r:id="rId14"/>
    <p:sldId id="570" r:id="rId15"/>
    <p:sldId id="559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5B5B5B"/>
    <a:srgbClr val="FF6699"/>
    <a:srgbClr val="C8D2AA"/>
    <a:srgbClr val="76FF76"/>
    <a:srgbClr val="800000"/>
    <a:srgbClr val="CC66FF"/>
    <a:srgbClr val="00FF00"/>
    <a:srgbClr val="804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88445" autoAdjust="0"/>
  </p:normalViewPr>
  <p:slideViewPr>
    <p:cSldViewPr snapToGrid="0">
      <p:cViewPr varScale="1">
        <p:scale>
          <a:sx n="63" d="100"/>
          <a:sy n="63" d="100"/>
        </p:scale>
        <p:origin x="653" y="62"/>
      </p:cViewPr>
      <p:guideLst/>
    </p:cSldViewPr>
  </p:slideViewPr>
  <p:outlineViewPr>
    <p:cViewPr>
      <p:scale>
        <a:sx n="33" d="100"/>
        <a:sy n="33" d="100"/>
      </p:scale>
      <p:origin x="0" y="5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4678" y="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4678" y="9129010"/>
            <a:ext cx="3180522" cy="4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4C5BA879-1FF8-45B4-B431-34BD1DEE8E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8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CC058A6C-072F-451F-BD08-F6F79DE239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18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BCC57-5795-4220-91E9-0514BFD71D9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4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are you trying to do?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>
                <a:solidFill>
                  <a:srgbClr val="FF0000"/>
                </a:solidFill>
              </a:rPr>
              <a:t>Who cares? What difference will it make?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0CA83-CADD-416D-8988-969676A40A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9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0CA83-CADD-416D-8988-969676A40A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7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058A6C-072F-451F-BD08-F6F79DE239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6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FD856-361E-6B4C-9EB9-D3500DD165F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5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98B26-53A6-4B5F-ABB9-D71CBF7141F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5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043109-54ED-482F-A814-833866FC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914400"/>
            <a:ext cx="18478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914400"/>
            <a:ext cx="53911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EDAB22-7A2A-4E5C-96AC-5E0F4E9C4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54100" y="6337300"/>
            <a:ext cx="7391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EF799-B8CA-4E79-B0DC-F16142644D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9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388"/>
            <a:ext cx="7886700" cy="93863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" y="2362192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09600" y="1062025"/>
            <a:ext cx="8229600" cy="5550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28" y="167951"/>
            <a:ext cx="8098970" cy="72778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787" y="1035698"/>
            <a:ext cx="8126963" cy="5150498"/>
          </a:xfrm>
        </p:spPr>
        <p:txBody>
          <a:bodyPr/>
          <a:lstStyle>
            <a:lvl2pPr>
              <a:buFont typeface="Calibri" pitchFamily="34" charset="0"/>
              <a:buChar char="–"/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F09E83-B64A-4499-A703-0CBA1293B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94EF42-94E0-4F6D-A2D9-6957FDBDBC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BC7C32-9F58-4CA3-9DF7-264397F005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C60AEA-8700-4B16-B01C-2283BA95B6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FDDE9D-E877-4E10-9ED2-B4B30F7E30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711AFF-0D50-42C5-A7BF-EFAC5CAE2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B1EBFC-8899-48A7-8A30-5987401E85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6DCF90-F85C-4B30-A4BD-A0FE60F4E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-1"/>
            <a:ext cx="533400" cy="6858002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ヒラギノ角ゴ Pro W3" charset="-128"/>
              <a:cs typeface="+mn-cs"/>
            </a:endParaRPr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ヒラギノ角ゴ Pro W3" charset="-128"/>
              <a:cs typeface="+mn-cs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9144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28800"/>
            <a:ext cx="739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568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aseline="0" smtClean="0">
                <a:solidFill>
                  <a:schemeClr val="bg1"/>
                </a:solidFill>
                <a:latin typeface="Calibri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CBF79351-32EB-4CAE-B3BC-89487F90E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6" name="Picture 15" descr="logo-horizontal-one_color_whit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6" r:id="rId11"/>
    <p:sldLayoutId id="214748393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+mj-lt"/>
          <a:ea typeface="+mj-ea"/>
          <a:cs typeface="ヒラギノ角ゴ Pro W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000000"/>
          </a:solidFill>
          <a:latin typeface="+mn-lt"/>
          <a:ea typeface="+mn-ea"/>
          <a:cs typeface="ヒラギノ角ゴ Pro W3" charset="-128"/>
        </a:defRPr>
      </a:lvl1pPr>
      <a:lvl2pPr marL="454025" indent="-168275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 charset="-128"/>
        </a:defRPr>
      </a:lvl2pPr>
      <a:lvl3pPr marL="741363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 charset="-128"/>
        </a:defRPr>
      </a:lvl3pPr>
      <a:lvl4pPr marL="1027113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 charset="-128"/>
        </a:defRPr>
      </a:lvl4pPr>
      <a:lvl5pPr marL="1312863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 charset="-128"/>
        </a:defRPr>
      </a:lvl5pPr>
      <a:lvl6pPr marL="17700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6pPr>
      <a:lvl7pPr marL="22272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7pPr>
      <a:lvl8pPr marL="26844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8pPr>
      <a:lvl9pPr marL="31416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156258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6300220" cy="701425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63" name="Picture 15" descr="soartech_logo_stack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</p:spPr>
      </p:pic>
      <p:pic>
        <p:nvPicPr>
          <p:cNvPr id="2064" name="Picture 16" descr="patte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</p:spPr>
      </p:pic>
      <p:sp>
        <p:nvSpPr>
          <p:cNvPr id="2065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-21944" y="2924041"/>
            <a:ext cx="6300219" cy="2088799"/>
          </a:xfrm>
          <a:ln/>
        </p:spPr>
        <p:txBody>
          <a:bodyPr anchor="ctr"/>
          <a:lstStyle/>
          <a:p>
            <a:pPr indent="2803525" algn="ctr"/>
            <a:r>
              <a:rPr lang="en-US" dirty="0" smtClean="0">
                <a:solidFill>
                  <a:schemeClr val="bg1"/>
                </a:solidFill>
              </a:rPr>
              <a:t>Use of Soar for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	   Modeling Cyber  		     Operations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36</a:t>
            </a:r>
            <a:r>
              <a:rPr lang="en-US" sz="1600" baseline="30000" dirty="0" smtClean="0">
                <a:solidFill>
                  <a:schemeClr val="bg1"/>
                </a:solidFill>
              </a:rPr>
              <a:t>th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Soar Workshop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Ann Arbor, Michigan</a:t>
            </a:r>
            <a:r>
              <a:rPr lang="nl-NL" sz="1600" dirty="0" smtClean="0">
                <a:solidFill>
                  <a:schemeClr val="bg1"/>
                </a:solidFill>
              </a:rPr>
              <a:t> </a:t>
            </a:r>
            <a:br>
              <a:rPr lang="nl-NL" sz="1600" dirty="0" smtClean="0">
                <a:solidFill>
                  <a:schemeClr val="bg1"/>
                </a:solidFill>
              </a:rPr>
            </a:br>
            <a:r>
              <a:rPr lang="nl-NL" sz="1600" dirty="0" smtClean="0">
                <a:solidFill>
                  <a:schemeClr val="bg1"/>
                </a:solidFill>
              </a:rPr>
              <a:t/>
            </a:r>
            <a:br>
              <a:rPr lang="nl-NL" sz="1600" dirty="0" smtClean="0">
                <a:solidFill>
                  <a:schemeClr val="bg1"/>
                </a:solidFill>
              </a:rPr>
            </a:br>
            <a:r>
              <a:rPr lang="nl-NL" sz="1600" dirty="0" smtClean="0">
                <a:solidFill>
                  <a:schemeClr val="bg1"/>
                </a:solidFill>
              </a:rPr>
              <a:t/>
            </a:r>
            <a:br>
              <a:rPr lang="nl-NL" sz="1600" dirty="0" smtClean="0">
                <a:solidFill>
                  <a:schemeClr val="bg1"/>
                </a:solidFill>
              </a:rPr>
            </a:br>
            <a:r>
              <a:rPr lang="nl-NL" sz="1600" dirty="0" smtClean="0">
                <a:solidFill>
                  <a:schemeClr val="bg1"/>
                </a:solidFill>
              </a:rPr>
              <a:t>Denise Nicholson, Ph.D., Director of X</a:t>
            </a:r>
            <a:br>
              <a:rPr lang="nl-NL" sz="1600" dirty="0" smtClean="0">
                <a:solidFill>
                  <a:schemeClr val="bg1"/>
                </a:solidFill>
              </a:rPr>
            </a:br>
            <a:r>
              <a:rPr lang="nl-NL" sz="1600" dirty="0" smtClean="0">
                <a:solidFill>
                  <a:schemeClr val="bg1"/>
                </a:solidFill>
              </a:rPr>
              <a:t>Ryan O’Grady, </a:t>
            </a:r>
            <a:r>
              <a:rPr lang="en-US" sz="1600" dirty="0" smtClean="0">
                <a:solidFill>
                  <a:schemeClr val="bg1"/>
                </a:solidFill>
              </a:rPr>
              <a:t>Software Engineer</a:t>
            </a:r>
            <a:r>
              <a:rPr lang="nl-NL" sz="1600" dirty="0" smtClean="0">
                <a:solidFill>
                  <a:schemeClr val="bg1"/>
                </a:solidFill>
              </a:rPr>
              <a:t/>
            </a:r>
            <a:br>
              <a:rPr lang="nl-NL" sz="1600" dirty="0" smtClean="0">
                <a:solidFill>
                  <a:schemeClr val="bg1"/>
                </a:solidFill>
              </a:rPr>
            </a:br>
            <a:r>
              <a:rPr lang="nl-NL" sz="1600" dirty="0" smtClean="0">
                <a:solidFill>
                  <a:schemeClr val="bg1"/>
                </a:solidFill>
              </a:rPr>
              <a:t/>
            </a:r>
            <a:br>
              <a:rPr lang="nl-NL" sz="1600" dirty="0" smtClean="0">
                <a:solidFill>
                  <a:schemeClr val="bg1"/>
                </a:solidFill>
              </a:rPr>
            </a:br>
            <a:r>
              <a:rPr lang="nl-NL" sz="1600" dirty="0" smtClean="0">
                <a:solidFill>
                  <a:schemeClr val="bg1"/>
                </a:solidFill>
              </a:rPr>
              <a:t/>
            </a:r>
            <a:br>
              <a:rPr lang="nl-NL" sz="1600" dirty="0" smtClean="0">
                <a:solidFill>
                  <a:schemeClr val="bg1"/>
                </a:solidFill>
              </a:rPr>
            </a:br>
            <a:r>
              <a:rPr lang="nl-NL" sz="1600" dirty="0" smtClean="0">
                <a:solidFill>
                  <a:schemeClr val="bg1"/>
                </a:solidFill>
              </a:rPr>
              <a:t>                                                                    </a:t>
            </a:r>
            <a:r>
              <a:rPr lang="nl-NL" sz="1600" b="0" i="1" u="sng" dirty="0" smtClean="0">
                <a:solidFill>
                  <a:schemeClr val="bg1"/>
                </a:solidFill>
              </a:rPr>
              <a:t>denise.nicholson@soartech.com</a:t>
            </a:r>
            <a:r>
              <a:rPr lang="nl-NL" sz="1600" b="0" i="1" dirty="0" smtClean="0">
                <a:solidFill>
                  <a:schemeClr val="bg1"/>
                </a:solidFill>
              </a:rPr>
              <a:t/>
            </a:r>
            <a:br>
              <a:rPr lang="nl-NL" sz="1600" b="0" i="1" dirty="0" smtClean="0">
                <a:solidFill>
                  <a:schemeClr val="bg1"/>
                </a:solidFill>
              </a:rPr>
            </a:br>
            <a:r>
              <a:rPr lang="nl-NL" sz="1600" b="0" i="1" dirty="0" smtClean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nl-NL" sz="1600" b="0" i="1" u="sng" dirty="0" smtClean="0">
                <a:solidFill>
                  <a:schemeClr val="bg1"/>
                </a:solidFill>
              </a:rPr>
              <a:t>ryan.ogrady@soartech.com</a:t>
            </a:r>
            <a:r>
              <a:rPr lang="nl-NL" sz="1600" i="1" dirty="0" smtClean="0">
                <a:solidFill>
                  <a:schemeClr val="bg1"/>
                </a:solidFill>
              </a:rPr>
              <a:t> </a:t>
            </a:r>
            <a:r>
              <a:rPr lang="nl-NL" sz="1600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bg1"/>
                </a:solidFill>
              </a:rPr>
              <a:t/>
            </a:r>
            <a:br>
              <a:rPr lang="nl-NL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2396" y="190486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aseline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1" y="573362"/>
            <a:ext cx="2065747" cy="2438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Generated/Composed Attack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61" y="1676400"/>
            <a:ext cx="774647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– Interaction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739"/>
            <a:ext cx="7924800" cy="519537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Design objectives: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Use existing, standard cyber operations tools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Support realistic attack Tactics, Techniques, and Procedures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Support future adaptation and extension as toolkits increase in sophistication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Generalize agent-tool interactions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Allow reuse of agent reasoning to heterogeneous tools that perform similar functions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Decouple decision making from details of attack execution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Support </a:t>
            </a:r>
            <a:r>
              <a:rPr lang="en-US" sz="2400" dirty="0">
                <a:solidFill>
                  <a:schemeClr val="tx1"/>
                </a:solidFill>
              </a:rPr>
              <a:t>easy integration of new tools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Keep toolkit up to date with state of the art at low cost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Keep toolkit additions decoupled from agent knowledge </a:t>
            </a:r>
            <a:r>
              <a:rPr lang="en-US" sz="2000" dirty="0" smtClean="0">
                <a:solidFill>
                  <a:schemeClr val="tx1"/>
                </a:solidFill>
              </a:rPr>
              <a:t>enhancements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533400" cy="304800"/>
          </a:xfrm>
          <a:prstGeom prst="rect">
            <a:avLst/>
          </a:prstGeom>
        </p:spPr>
        <p:txBody>
          <a:bodyPr/>
          <a:lstStyle/>
          <a:p>
            <a:fld id="{4C223517-B402-4BE4-824A-67F204C7FEFD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14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HackerToolkit Middleware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3325B59C-30C2-4C67-9A38-05AFA830AC06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64593"/>
            <a:ext cx="7315200" cy="50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Crawl, Walk, Run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73E13A-EC44-BE47-8939-F5556B499E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02" y="779645"/>
            <a:ext cx="7911966" cy="37346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6016" y="4514248"/>
            <a:ext cx="822959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eaLnBrk="1" fontAlgn="auto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Initial demonstration at </a:t>
            </a:r>
            <a:r>
              <a:rPr lang="en-US" sz="1600" baseline="0" dirty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the end of the </a:t>
            </a:r>
            <a:r>
              <a:rPr lang="en-US" sz="1600" baseline="0" dirty="0" smtClean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Phase </a:t>
            </a:r>
            <a:r>
              <a:rPr lang="en-US" sz="1600" baseline="0" dirty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1 Option in 3 vignettes with IHMC’s KAoS network </a:t>
            </a:r>
            <a:r>
              <a:rPr lang="en-US" sz="1600" baseline="0" dirty="0" smtClean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simulation.</a:t>
            </a:r>
          </a:p>
          <a:p>
            <a:pPr marL="285750" indent="-285750" defTabSz="457200" eaLnBrk="1" fontAlgn="auto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Demonstrated interoperability </a:t>
            </a:r>
            <a:r>
              <a:rPr lang="en-US" sz="1600" baseline="0" dirty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with the Michigan Cyber </a:t>
            </a:r>
            <a:r>
              <a:rPr lang="en-US" sz="1600" baseline="0" dirty="0" smtClean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Range (MCR) </a:t>
            </a:r>
            <a:r>
              <a:rPr lang="en-US" sz="1600" baseline="0" dirty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Alphaville virtualized network. </a:t>
            </a:r>
            <a:endParaRPr lang="en-US" sz="1600" baseline="0" dirty="0" smtClean="0">
              <a:solidFill>
                <a:srgbClr val="000000"/>
              </a:solidFill>
              <a:ea typeface="MS Mincho" panose="02020609040205080304" pitchFamily="49" charset="-128"/>
              <a:cs typeface="+mn-cs"/>
            </a:endParaRPr>
          </a:p>
          <a:p>
            <a:pPr marL="285750" indent="-285750" defTabSz="457200" eaLnBrk="1" fontAlgn="auto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aseline="0" dirty="0" smtClean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Current Phase </a:t>
            </a:r>
            <a:r>
              <a:rPr lang="en-US" sz="1600" baseline="0" dirty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II efforts </a:t>
            </a:r>
            <a:r>
              <a:rPr lang="en-US" sz="1600" baseline="0" dirty="0" smtClean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expanded cognitive </a:t>
            </a:r>
            <a:r>
              <a:rPr lang="en-US" sz="1600" baseline="0" dirty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agent </a:t>
            </a:r>
            <a:r>
              <a:rPr lang="en-US" sz="1600" baseline="0" dirty="0" smtClean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capabilities </a:t>
            </a:r>
            <a:r>
              <a:rPr lang="en-US" sz="1600" baseline="0" dirty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in situations relevant to transition customer’s </a:t>
            </a:r>
            <a:r>
              <a:rPr lang="en-US" sz="1600" baseline="0" dirty="0" smtClean="0">
                <a:solidFill>
                  <a:srgbClr val="000000"/>
                </a:solidFill>
                <a:ea typeface="MS Mincho" panose="02020609040205080304" pitchFamily="49" charset="-128"/>
                <a:cs typeface="+mn-cs"/>
              </a:rPr>
              <a:t>scenarios – i.e. capability or tool for a Cyber Exercise</a:t>
            </a:r>
            <a:endParaRPr lang="en-US" baseline="0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F09E83-B64A-4499-A703-0CBA1293BE9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Moving Goal Hierarchy and Attack-Defense Trees to Semantic Memory</a:t>
            </a:r>
          </a:p>
          <a:p>
            <a:r>
              <a:rPr lang="en-US" sz="2400" dirty="0" smtClean="0"/>
              <a:t>Plan Recognition to predict adversary actions</a:t>
            </a:r>
          </a:p>
          <a:p>
            <a:r>
              <a:rPr lang="en-US" sz="2400" dirty="0" smtClean="0"/>
              <a:t>Explore how Episodic Memory could be used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498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28" y="119183"/>
            <a:ext cx="8098970" cy="727788"/>
          </a:xfrm>
        </p:spPr>
        <p:txBody>
          <a:bodyPr/>
          <a:lstStyle/>
          <a:p>
            <a:r>
              <a:rPr lang="en-US" cap="small" dirty="0"/>
              <a:t>Nuggets &amp; </a:t>
            </a:r>
            <a:r>
              <a:rPr lang="en-US" cap="small" dirty="0" smtClean="0"/>
              <a:t>Coal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6182" y="0"/>
            <a:ext cx="8103834" cy="43578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790"/>
                </a:solidFill>
                <a:latin typeface="Calibri" pitchFamily="28" charset="0"/>
                <a:ea typeface="ヒラギノ角ゴ Pro W3" pitchFamily="28" charset="-128"/>
              </a:defRPr>
            </a:lvl9pPr>
          </a:lstStyle>
          <a:p>
            <a:endParaRPr lang="en-US" kern="0" baseline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37409"/>
              </p:ext>
            </p:extLst>
          </p:nvPr>
        </p:nvGraphicFramePr>
        <p:xfrm>
          <a:off x="676182" y="1100328"/>
          <a:ext cx="810383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818"/>
                <a:gridCol w="42080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Nuggets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 “wicked problem”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explore learning mechanisms </a:t>
                      </a:r>
                    </a:p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intensive knowledge acquisition and representation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Explanation of agent’s decisions is valuable 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 to demonstrate autonomous vs automated for such complex domain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5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5334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4D176B-B629-4217-80F0-3C53EFB5CC0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762000"/>
            <a:ext cx="8409709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460" y="89269"/>
            <a:ext cx="6109850" cy="592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Arial" charset="0"/>
              </a:rPr>
              <a:t>SC2RAM </a:t>
            </a:r>
          </a:p>
          <a:p>
            <a:pPr algn="l" defTabSz="914400" eaLnBrk="0" fontAlgn="base" hangingPunct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Simulated Cognitive Cyber Red-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team Attacker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Model</a:t>
            </a:r>
            <a:endParaRPr 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91" y="70215"/>
            <a:ext cx="1431856" cy="6443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79309" y="66561"/>
            <a:ext cx="2725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Phase II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SBIR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1125" indent="-111125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ONR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topic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N132-132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L="111125" indent="-111125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POP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FY15-17</a:t>
            </a:r>
          </a:p>
        </p:txBody>
      </p:sp>
    </p:spTree>
    <p:extLst>
      <p:ext uri="{BB962C8B-B14F-4D97-AF65-F5344CB8AC3E}">
        <p14:creationId xmlns:p14="http://schemas.microsoft.com/office/powerpoint/2010/main" val="11810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5334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4D176B-B629-4217-80F0-3C53EFB5CC0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460" y="89269"/>
            <a:ext cx="610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b="1" dirty="0">
                <a:solidFill>
                  <a:srgbClr val="000000"/>
                </a:solidFill>
                <a:latin typeface="Arial" charset="0"/>
              </a:rPr>
              <a:t>CYSTINE </a:t>
            </a:r>
            <a:endParaRPr lang="fr-FR" sz="2000" b="1" dirty="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</a:rPr>
              <a:t>CYber SecuriTy INstruction Environment) </a:t>
            </a:r>
            <a:endParaRPr 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9309" y="66561"/>
            <a:ext cx="2725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Phase II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SBIR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1125" indent="-111125" algn="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AFRL topic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AF141-031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L="111125" indent="-111125"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POP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FY15-17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5091" y="0"/>
            <a:ext cx="849153" cy="78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7" y="762000"/>
            <a:ext cx="837814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Soar </a:t>
            </a:r>
            <a:r>
              <a:rPr lang="en-US" dirty="0" smtClean="0"/>
              <a:t>links Cyberspace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25" y="978028"/>
            <a:ext cx="8156625" cy="1186802"/>
          </a:xfrm>
        </p:spPr>
        <p:txBody>
          <a:bodyPr/>
          <a:lstStyle/>
          <a:p>
            <a:r>
              <a:rPr lang="en-US" dirty="0" smtClean="0"/>
              <a:t>Potential to represent Doctrinal Templates (Ontologies) of adversary / defense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 not exist/are rudimentary for cyberspace operations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Useful </a:t>
            </a:r>
            <a:r>
              <a:rPr lang="en-US" dirty="0"/>
              <a:t>for action-&gt;counter-action </a:t>
            </a:r>
            <a:r>
              <a:rPr lang="en-US" dirty="0" smtClean="0"/>
              <a:t>(i.e. maneuver), </a:t>
            </a:r>
            <a:r>
              <a:rPr lang="en-US" dirty="0"/>
              <a:t>attribution, and deterrence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Must address cyberspace layers</a:t>
            </a:r>
          </a:p>
          <a:p>
            <a:pPr lvl="1">
              <a:buFont typeface="Wingdings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F09E83-B64A-4499-A703-0CBA1293BE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8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063193"/>
              </p:ext>
            </p:extLst>
          </p:nvPr>
        </p:nvGraphicFramePr>
        <p:xfrm>
          <a:off x="816687" y="2677621"/>
          <a:ext cx="531954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5613"/>
                <a:gridCol w="1723736"/>
                <a:gridCol w="1174173"/>
                <a:gridCol w="13460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Cyberspace Layer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Indicators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Relative Detection</a:t>
                      </a:r>
                      <a:r>
                        <a:rPr lang="en-US" sz="1200" baseline="0" dirty="0" smtClean="0"/>
                        <a:t> Difficulty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Adversary Cost to change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Cognitive/ Social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Intent/Goals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TTPs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Social Presence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Medium (harder after foothold is gained)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Logical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Malware</a:t>
                      </a:r>
                      <a:r>
                        <a:rPr lang="en-US" sz="1200" baseline="0" dirty="0" smtClean="0"/>
                        <a:t> variants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IP</a:t>
                      </a:r>
                      <a:r>
                        <a:rPr lang="en-US" sz="1200" baseline="0" dirty="0" smtClean="0"/>
                        <a:t> addresses/TCP Ports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Configurations/Logs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Low-&gt;Medium</a:t>
                      </a:r>
                      <a:r>
                        <a:rPr lang="en-US" sz="1200" baseline="0" dirty="0" smtClean="0"/>
                        <a:t> (depending on adversary sophistication)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Low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Physical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Infrastructure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Computing</a:t>
                      </a:r>
                      <a:r>
                        <a:rPr lang="en-US" sz="1200" baseline="0" dirty="0" smtClean="0"/>
                        <a:t> devices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Spectrum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200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Medium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High (lower after</a:t>
                      </a:r>
                      <a:r>
                        <a:rPr lang="en-US" sz="1200" baseline="0" dirty="0" smtClean="0"/>
                        <a:t> foothold is gained)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040579" y="3211057"/>
            <a:ext cx="2133601" cy="419100"/>
            <a:chOff x="6337299" y="2959100"/>
            <a:chExt cx="2133601" cy="419100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6477000" y="2959100"/>
              <a:ext cx="1689100" cy="4191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37299" y="3014761"/>
              <a:ext cx="213360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aseline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SoarTech expertise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36233" y="4122102"/>
            <a:ext cx="2718517" cy="419100"/>
            <a:chOff x="6136233" y="3648399"/>
            <a:chExt cx="2718517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36233" y="3648399"/>
              <a:ext cx="2535731" cy="4191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36233" y="3704060"/>
              <a:ext cx="2718517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aseline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</a:rPr>
                <a:t>Where most resources are spent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4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SC2RAM Agent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F09E83-B64A-4499-A703-0CBA1293BE9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712"/>
            <a:ext cx="9144000" cy="544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SC2RAM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F09E83-B64A-4499-A703-0CBA1293BE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7956" y="895739"/>
            <a:ext cx="6901314" cy="4973764"/>
          </a:xfrm>
        </p:spPr>
      </p:pic>
    </p:spTree>
    <p:extLst>
      <p:ext uri="{BB962C8B-B14F-4D97-AF65-F5344CB8AC3E}">
        <p14:creationId xmlns:p14="http://schemas.microsoft.com/office/powerpoint/2010/main" val="22355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Agent in Brief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F09E83-B64A-4499-A703-0CBA1293BE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Built using “Forest of Goals” approach, variation of NGS</a:t>
            </a:r>
          </a:p>
          <a:p>
            <a:r>
              <a:rPr lang="en-US" sz="2400" dirty="0" smtClean="0"/>
              <a:t>Goal Hierarchy read into WM from XML files</a:t>
            </a:r>
          </a:p>
          <a:p>
            <a:r>
              <a:rPr lang="en-US" sz="2400" dirty="0" smtClean="0"/>
              <a:t>Attack-Defense Trees read into WM from XML files</a:t>
            </a:r>
          </a:p>
          <a:p>
            <a:r>
              <a:rPr lang="en-US" sz="2400" dirty="0" smtClean="0"/>
              <a:t>General tasks and parameters to output link, translated into network commands via HackerToolkit</a:t>
            </a:r>
          </a:p>
          <a:p>
            <a:r>
              <a:rPr lang="en-US" sz="2400" dirty="0" smtClean="0"/>
              <a:t>Results of network commands translated via HackerToolkit and written to input link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264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08258"/>
            <a:ext cx="8274698" cy="5616342"/>
          </a:xfrm>
        </p:spPr>
        <p:txBody>
          <a:bodyPr/>
          <a:lstStyle/>
          <a:p>
            <a:r>
              <a:rPr lang="en-US" sz="2400" dirty="0"/>
              <a:t>The agent’s top-level goal is to access and explore the file system of a particular network space</a:t>
            </a:r>
          </a:p>
          <a:p>
            <a:r>
              <a:rPr lang="en-US" sz="2400" dirty="0"/>
              <a:t>Because the </a:t>
            </a:r>
            <a:r>
              <a:rPr lang="en-US" sz="2400" dirty="0" smtClean="0"/>
              <a:t>target information is </a:t>
            </a:r>
            <a:r>
              <a:rPr lang="en-US" sz="2400" dirty="0"/>
              <a:t>on a file system, the agent decides it needs access to the file system</a:t>
            </a:r>
          </a:p>
          <a:p>
            <a:r>
              <a:rPr lang="en-US" sz="2400" dirty="0"/>
              <a:t>The agent decides to try to achieve access by mining user credentials for the system</a:t>
            </a:r>
          </a:p>
          <a:p>
            <a:r>
              <a:rPr lang="en-US" sz="2400" dirty="0"/>
              <a:t>This leads to recursive subgoals to locate an information source that may contain credentials, </a:t>
            </a:r>
            <a:r>
              <a:rPr lang="en-US" sz="2400" dirty="0" smtClean="0"/>
              <a:t>search </a:t>
            </a:r>
            <a:r>
              <a:rPr lang="en-US" sz="2400" dirty="0"/>
              <a:t>the exfiltrated information for credentials, and then (if found) use those credentials to access the </a:t>
            </a:r>
            <a:r>
              <a:rPr lang="en-US" sz="2400" dirty="0" smtClean="0"/>
              <a:t>system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533400" cy="304800"/>
          </a:xfrm>
          <a:prstGeom prst="rect">
            <a:avLst/>
          </a:prstGeom>
        </p:spPr>
        <p:txBody>
          <a:bodyPr/>
          <a:lstStyle/>
          <a:p>
            <a:fld id="{4C223517-B402-4BE4-824A-67F204C7FEFD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2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– Agent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95738"/>
            <a:ext cx="8206339" cy="542886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agent’s knowledge is structured as a set of modular goals that can interleave in multiple ways to support different </a:t>
            </a:r>
            <a:r>
              <a:rPr lang="en-US" sz="2000" dirty="0" smtClean="0">
                <a:solidFill>
                  <a:schemeClr val="tx1"/>
                </a:solidFill>
              </a:rPr>
              <a:t>situations. Example: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“Possess information” goal is required to possess files on the target file-system.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There are many possibly ways to “Possess information”, based on the information location, type, medium, etc.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One way to gain access to files on a file system is to exfiltrate (again with various potential methods) some user credentials for the system.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This in turn generates a different “Possess information” goal, which can again be achieved  in multiple possible ways.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threading and interleaving of goals for a particular attack generates an “Attack tree” structure, but the underlying goals are more of a graph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specific demo generates a single “Attack tree” trajectory, but the underlying knowledge representation has numerous placeholders ready to be populated with additional choices, representing a variety of Tactics, Techniques, and </a:t>
            </a:r>
            <a:r>
              <a:rPr lang="en-US" sz="2000" dirty="0" smtClean="0">
                <a:solidFill>
                  <a:schemeClr val="tx1"/>
                </a:solidFill>
              </a:rPr>
              <a:t>Procedures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533400" cy="304800"/>
          </a:xfrm>
          <a:prstGeom prst="rect">
            <a:avLst/>
          </a:prstGeom>
        </p:spPr>
        <p:txBody>
          <a:bodyPr/>
          <a:lstStyle/>
          <a:p>
            <a:fld id="{4C223517-B402-4BE4-824A-67F204C7FEFD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40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baseline="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12308</TotalTime>
  <Words>728</Words>
  <Application>Microsoft Office PowerPoint</Application>
  <PresentationFormat>On-screen Show (4:3)</PresentationFormat>
  <Paragraphs>112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Mincho</vt:lpstr>
      <vt:lpstr>Arial</vt:lpstr>
      <vt:lpstr>Calibri</vt:lpstr>
      <vt:lpstr>Times</vt:lpstr>
      <vt:lpstr>Times New Roman</vt:lpstr>
      <vt:lpstr>Wingdings</vt:lpstr>
      <vt:lpstr>ヒラギノ角ゴ Pro W3</vt:lpstr>
      <vt:lpstr>Blank Presentation</vt:lpstr>
      <vt:lpstr>Use of Soar for       Modeling Cyber         Operations   36th Soar Workshop Ann Arbor, Michigan    Denise Nicholson, Ph.D., Director of X Ryan O’Grady, Software Engineer                                                                       denise.nicholson@soartech.com                                                                            ryan.ogrady@soartech.com   </vt:lpstr>
      <vt:lpstr>PowerPoint Presentation</vt:lpstr>
      <vt:lpstr>PowerPoint Presentation</vt:lpstr>
      <vt:lpstr>How Soar links Cyberspace</vt:lpstr>
      <vt:lpstr>SC2RAM Agent Demonstration</vt:lpstr>
      <vt:lpstr>SC2RAM Architecture</vt:lpstr>
      <vt:lpstr>Soar Agent in Brief</vt:lpstr>
      <vt:lpstr>Overview of Behavior</vt:lpstr>
      <vt:lpstr>Under The Hood – Agent Knowledge</vt:lpstr>
      <vt:lpstr>Generated/Composed Attack Tree</vt:lpstr>
      <vt:lpstr>Under The Hood – Interaction Middleware</vt:lpstr>
      <vt:lpstr>HackerToolkit Middleware Architecture</vt:lpstr>
      <vt:lpstr>Crawl, Walk, Run</vt:lpstr>
      <vt:lpstr>What Comes Next</vt:lpstr>
      <vt:lpstr>Nuggets &amp; Coal</vt:lpstr>
    </vt:vector>
  </TitlesOfParts>
  <Company>PHIRE Branding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</dc:creator>
  <cp:lastModifiedBy>Denise Nicholson</cp:lastModifiedBy>
  <cp:revision>843</cp:revision>
  <cp:lastPrinted>2016-04-24T18:21:18Z</cp:lastPrinted>
  <dcterms:created xsi:type="dcterms:W3CDTF">2010-05-26T20:52:23Z</dcterms:created>
  <dcterms:modified xsi:type="dcterms:W3CDTF">2016-06-10T02:30:13Z</dcterms:modified>
</cp:coreProperties>
</file>