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1" r:id="rId4"/>
    <p:sldId id="257" r:id="rId5"/>
    <p:sldId id="266" r:id="rId6"/>
    <p:sldId id="265" r:id="rId7"/>
    <p:sldId id="258" r:id="rId8"/>
    <p:sldId id="259" r:id="rId9"/>
    <p:sldId id="260" r:id="rId10"/>
    <p:sldId id="264" r:id="rId11"/>
    <p:sldId id="263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76" d="100"/>
          <a:sy n="76" d="100"/>
        </p:scale>
        <p:origin x="1500" y="96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28600" y="317144"/>
            <a:ext cx="7467600" cy="71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6400800" cy="1524000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Soar to Build Agents for Military Simulations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/>
              <a:t>(Research Initiative / Project Description)</a:t>
            </a:r>
            <a:endParaRPr lang="en-US" sz="32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897467" y="3657600"/>
            <a:ext cx="3352800" cy="99906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Lt Danny “</a:t>
            </a:r>
            <a:r>
              <a:rPr lang="en-US" sz="2000" dirty="0" err="1"/>
              <a:t>Hocka</a:t>
            </a:r>
            <a:r>
              <a:rPr lang="en-US" sz="2000" dirty="0"/>
              <a:t>” Lugo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Master’s Student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daniel.lugo@afit.edu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6800" y="3505200"/>
            <a:ext cx="31242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24400" y="3657600"/>
            <a:ext cx="3352800" cy="122766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j-lt"/>
                <a:ea typeface="+mj-ea"/>
                <a:cs typeface="+mj-cs"/>
              </a:rPr>
              <a:t>Research Advisor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douglas.hodson@afit.edu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</a:p>
        </p:txBody>
      </p:sp>
    </p:spTree>
    <p:extLst>
      <p:ext uri="{BB962C8B-B14F-4D97-AF65-F5344CB8AC3E}">
        <p14:creationId xmlns:p14="http://schemas.microsoft.com/office/powerpoint/2010/main" val="181757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692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High-Level Simulation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1295400"/>
            <a:ext cx="23622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Question?</a:t>
            </a:r>
          </a:p>
          <a:p>
            <a:pPr algn="ctr"/>
            <a:r>
              <a:rPr lang="en-US" sz="1400" dirty="0"/>
              <a:t>(Problem Situation)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413575"/>
            <a:ext cx="23622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Design</a:t>
            </a:r>
          </a:p>
          <a:p>
            <a:pPr algn="ctr"/>
            <a:r>
              <a:rPr lang="en-US" sz="1400" dirty="0"/>
              <a:t>(Measures, Cause/Effect, etc)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632775"/>
            <a:ext cx="23622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Representation</a:t>
            </a:r>
          </a:p>
          <a:p>
            <a:pPr algn="ctr"/>
            <a:r>
              <a:rPr lang="en-US" sz="1400" dirty="0"/>
              <a:t>(System Under Study)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4800600"/>
            <a:ext cx="23622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Simulation Application</a:t>
            </a:r>
          </a:p>
          <a:p>
            <a:pPr algn="ctr"/>
            <a:r>
              <a:rPr lang="en-US" sz="1400" dirty="0"/>
              <a:t>(Software – Ad Hoc)</a:t>
            </a:r>
          </a:p>
        </p:txBody>
      </p:sp>
      <p:sp>
        <p:nvSpPr>
          <p:cNvPr id="8" name="Down Arrow 7"/>
          <p:cNvSpPr/>
          <p:nvPr/>
        </p:nvSpPr>
        <p:spPr>
          <a:xfrm>
            <a:off x="3352800" y="203257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5968425"/>
            <a:ext cx="57150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Simulation Framework</a:t>
            </a:r>
          </a:p>
          <a:p>
            <a:pPr algn="ctr"/>
            <a:r>
              <a:rPr lang="en-US" sz="1400" dirty="0"/>
              <a:t>(Software Architecture/Infrastructure/Abstract Models)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0" y="4825425"/>
            <a:ext cx="2362200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Concrete Models</a:t>
            </a:r>
          </a:p>
          <a:p>
            <a:pPr algn="ctr"/>
            <a:r>
              <a:rPr lang="en-US" sz="1400" dirty="0"/>
              <a:t>(Specific Fidelity)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029200" y="4977825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6705600" y="5536050"/>
            <a:ext cx="304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352800" y="317557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81000" y="3962400"/>
            <a:ext cx="1828800" cy="1143000"/>
            <a:chOff x="228600" y="4191000"/>
            <a:chExt cx="1828800" cy="1143000"/>
          </a:xfrm>
        </p:grpSpPr>
        <p:sp>
          <p:nvSpPr>
            <p:cNvPr id="23" name="Curved Right Arrow 22"/>
            <p:cNvSpPr/>
            <p:nvPr/>
          </p:nvSpPr>
          <p:spPr>
            <a:xfrm rot="10800000" flipH="1">
              <a:off x="1524000" y="4191000"/>
              <a:ext cx="533400" cy="11430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" y="44196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Execution</a:t>
              </a:r>
            </a:p>
            <a:p>
              <a:pPr algn="ctr"/>
              <a:r>
                <a:rPr lang="en-US" sz="1400" b="1" dirty="0"/>
                <a:t>of System Dynamics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1000" y="2743200"/>
            <a:ext cx="1828800" cy="1143000"/>
            <a:chOff x="228600" y="2971800"/>
            <a:chExt cx="1828800" cy="1143000"/>
          </a:xfrm>
        </p:grpSpPr>
        <p:sp>
          <p:nvSpPr>
            <p:cNvPr id="26" name="Curved Right Arrow 25"/>
            <p:cNvSpPr/>
            <p:nvPr/>
          </p:nvSpPr>
          <p:spPr>
            <a:xfrm rot="10800000" flipH="1">
              <a:off x="1524000" y="2971800"/>
              <a:ext cx="533400" cy="11430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" y="34290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Data/Analysis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8600" y="1524000"/>
            <a:ext cx="1981200" cy="1143000"/>
            <a:chOff x="228600" y="1524000"/>
            <a:chExt cx="1981200" cy="1143000"/>
          </a:xfrm>
        </p:grpSpPr>
        <p:sp>
          <p:nvSpPr>
            <p:cNvPr id="27" name="Curved Right Arrow 26"/>
            <p:cNvSpPr/>
            <p:nvPr/>
          </p:nvSpPr>
          <p:spPr>
            <a:xfrm rot="10800000" flipH="1">
              <a:off x="1676400" y="1524000"/>
              <a:ext cx="533400" cy="11430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00" y="19050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Solutions</a:t>
              </a:r>
            </a:p>
            <a:p>
              <a:pPr algn="ctr"/>
              <a:r>
                <a:rPr lang="en-US" sz="1400" b="1" dirty="0"/>
                <a:t>(Understanding)</a:t>
              </a:r>
            </a:p>
          </p:txBody>
        </p:sp>
      </p:grpSp>
      <p:sp>
        <p:nvSpPr>
          <p:cNvPr id="34" name="Up Arrow 33"/>
          <p:cNvSpPr/>
          <p:nvPr/>
        </p:nvSpPr>
        <p:spPr>
          <a:xfrm>
            <a:off x="3352800" y="5511225"/>
            <a:ext cx="304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3352800" y="4368225"/>
            <a:ext cx="304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834890" y="3066365"/>
            <a:ext cx="2785110" cy="794355"/>
            <a:chOff x="4834890" y="3066365"/>
            <a:chExt cx="2785110" cy="794355"/>
          </a:xfrm>
        </p:grpSpPr>
        <p:sp>
          <p:nvSpPr>
            <p:cNvPr id="25" name="TextBox 24"/>
            <p:cNvSpPr txBox="1"/>
            <p:nvPr/>
          </p:nvSpPr>
          <p:spPr>
            <a:xfrm>
              <a:off x="5219700" y="3066365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Matching of conceptual model with implementation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 flipH="1">
              <a:off x="4834890" y="3508177"/>
              <a:ext cx="499110" cy="35254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228599" y="6100585"/>
            <a:ext cx="1933576" cy="523220"/>
            <a:chOff x="228599" y="6100585"/>
            <a:chExt cx="1933576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228599" y="6100585"/>
              <a:ext cx="1447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Strong Reuse Component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1644015" y="6257984"/>
              <a:ext cx="51816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6499860" y="3982960"/>
            <a:ext cx="1478280" cy="817640"/>
            <a:chOff x="6499860" y="3982960"/>
            <a:chExt cx="1478280" cy="817640"/>
          </a:xfrm>
        </p:grpSpPr>
        <p:sp>
          <p:nvSpPr>
            <p:cNvPr id="39" name="TextBox 38"/>
            <p:cNvSpPr txBox="1"/>
            <p:nvPr/>
          </p:nvSpPr>
          <p:spPr>
            <a:xfrm>
              <a:off x="6499860" y="3982960"/>
              <a:ext cx="1478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Strong Reuse Component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7249886" y="4495800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8600" y="5249615"/>
            <a:ext cx="1901190" cy="523220"/>
            <a:chOff x="228600" y="5249615"/>
            <a:chExt cx="1901190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228600" y="5249615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Some Reuse, but often tailored</a:t>
              </a:r>
            </a:p>
          </p:txBody>
        </p:sp>
        <p:cxnSp>
          <p:nvCxnSpPr>
            <p:cNvPr id="42" name="Straight Arrow Connector 41"/>
            <p:cNvCxnSpPr>
              <a:stCxn id="41" idx="3"/>
            </p:cNvCxnSpPr>
            <p:nvPr/>
          </p:nvCxnSpPr>
          <p:spPr bwMode="auto">
            <a:xfrm flipV="1">
              <a:off x="1676400" y="5297985"/>
              <a:ext cx="453390" cy="21324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55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OE Simulation Design Pattern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7841" y="20574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0" y="3276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6172200" y="3657600"/>
            <a:ext cx="914400" cy="4572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905000" y="3810000"/>
            <a:ext cx="609600" cy="2286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5800" y="3352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View(s)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5029200" y="1828800"/>
            <a:ext cx="533400" cy="533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334000" y="1371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1543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Player Pattern</a:t>
            </a:r>
          </a:p>
        </p:txBody>
      </p:sp>
      <p:sp>
        <p:nvSpPr>
          <p:cNvPr id="39939" name="AutoShape 6"/>
          <p:cNvSpPr>
            <a:spLocks noChangeArrowheads="1"/>
          </p:cNvSpPr>
          <p:nvPr/>
        </p:nvSpPr>
        <p:spPr bwMode="auto">
          <a:xfrm>
            <a:off x="4191000" y="3276600"/>
            <a:ext cx="762000" cy="381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95600"/>
            <a:ext cx="1885696" cy="1219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994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524000"/>
            <a:ext cx="3124200" cy="41072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5720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Hierarchical System Model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057400" y="3962400"/>
            <a:ext cx="533400" cy="5334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7458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4953000"/>
          </a:xfrm>
        </p:spPr>
        <p:txBody>
          <a:bodyPr/>
          <a:lstStyle/>
          <a:p>
            <a:r>
              <a:rPr lang="en-US" sz="2000" dirty="0"/>
              <a:t>Desire: configurable simulations and agent infrastructure to build what you need for the purpose intended</a:t>
            </a:r>
          </a:p>
          <a:p>
            <a:endParaRPr lang="en-US" sz="2000" dirty="0"/>
          </a:p>
          <a:p>
            <a:r>
              <a:rPr lang="en-US" sz="2000" dirty="0"/>
              <a:t>Typical software strategy employed is the development of a common simulation framework</a:t>
            </a:r>
          </a:p>
          <a:p>
            <a:endParaRPr lang="en-US" sz="2000" dirty="0"/>
          </a:p>
          <a:p>
            <a:r>
              <a:rPr lang="en-US" sz="2000" dirty="0"/>
              <a:t>Selected frameworks/architectures</a:t>
            </a:r>
          </a:p>
          <a:p>
            <a:pPr lvl="1"/>
            <a:r>
              <a:rPr lang="en-US" sz="1800" dirty="0"/>
              <a:t>Simulation: </a:t>
            </a:r>
            <a:r>
              <a:rPr lang="en-US" sz="1800" dirty="0" err="1"/>
              <a:t>OpenEaagles</a:t>
            </a:r>
            <a:r>
              <a:rPr lang="en-US" sz="1800" dirty="0"/>
              <a:t> (OE)</a:t>
            </a:r>
          </a:p>
          <a:p>
            <a:pPr lvl="1"/>
            <a:r>
              <a:rPr lang="en-US" sz="1800" dirty="0"/>
              <a:t>Cognitive: Soar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90441"/>
            <a:ext cx="3708400" cy="186922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964" y="4936066"/>
            <a:ext cx="1693333" cy="16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ent Arrow 5"/>
          <p:cNvSpPr/>
          <p:nvPr/>
        </p:nvSpPr>
        <p:spPr>
          <a:xfrm rot="10800000" flipH="1">
            <a:off x="359831" y="3529279"/>
            <a:ext cx="685800" cy="609600"/>
          </a:xfrm>
          <a:prstGeom prst="bentArrow">
            <a:avLst/>
          </a:prstGeom>
          <a:solidFill>
            <a:srgbClr val="FFC000">
              <a:alpha val="30000"/>
            </a:srgb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3438435"/>
            <a:ext cx="2739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Input: conceptual model</a:t>
            </a:r>
          </a:p>
          <a:p>
            <a:r>
              <a:rPr lang="en-US" sz="1600" dirty="0"/>
              <a:t>Outputs: fidelity of models (including agent decision making capabilities)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4724400"/>
            <a:ext cx="3962400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199" y="5244123"/>
            <a:ext cx="2472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Given a common base (software framework), lots of uniquely focused products can be generated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6321340"/>
            <a:ext cx="113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 source</a:t>
            </a:r>
          </a:p>
        </p:txBody>
      </p:sp>
      <p:pic>
        <p:nvPicPr>
          <p:cNvPr id="2051" name="Picture 3" descr="C:\Users\me\AppData\Local\Microsoft\Windows\Temporary Internet Files\Content.IE5\4705D4ZM\Green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631281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895096" y="5244123"/>
            <a:ext cx="3272433" cy="809627"/>
            <a:chOff x="4754011" y="5251313"/>
            <a:chExt cx="3272433" cy="80962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5251313"/>
              <a:ext cx="787444" cy="809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011" y="5251315"/>
              <a:ext cx="1828800" cy="809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6738836" y="5512702"/>
              <a:ext cx="347764" cy="296334"/>
              <a:chOff x="6738836" y="5512702"/>
              <a:chExt cx="347764" cy="296334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6738836" y="5512702"/>
                <a:ext cx="347764" cy="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738836" y="5809034"/>
                <a:ext cx="347764" cy="2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160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for Purpose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Decision making characteristics</a:t>
            </a:r>
          </a:p>
          <a:p>
            <a:pPr lvl="1"/>
            <a:r>
              <a:rPr lang="en-US" sz="2400" dirty="0"/>
              <a:t>Analogous to model fidelity concerns</a:t>
            </a:r>
          </a:p>
          <a:p>
            <a:pPr lvl="1"/>
            <a:r>
              <a:rPr lang="en-US" sz="2400" dirty="0"/>
              <a:t>Smarter/intelligent/realistic often desirable, but not always (function of purpose)</a:t>
            </a:r>
          </a:p>
          <a:p>
            <a:pPr lvl="1"/>
            <a:r>
              <a:rPr lang="en-US" sz="2400" dirty="0"/>
              <a:t>Scalable solution is desirable (IQ: 0 → 200)</a:t>
            </a:r>
          </a:p>
          <a:p>
            <a:endParaRPr lang="en-US" sz="2800" dirty="0"/>
          </a:p>
          <a:p>
            <a:r>
              <a:rPr lang="en-US" sz="2800" dirty="0"/>
              <a:t>Notional examples</a:t>
            </a:r>
          </a:p>
          <a:p>
            <a:pPr lvl="1"/>
            <a:r>
              <a:rPr lang="en-US" sz="2400" dirty="0"/>
              <a:t>Training</a:t>
            </a:r>
          </a:p>
          <a:p>
            <a:pPr lvl="2"/>
            <a:r>
              <a:rPr lang="en-US" sz="2000" dirty="0"/>
              <a:t>Exhibit possibly complex yet understandable, desired behavior</a:t>
            </a:r>
          </a:p>
          <a:p>
            <a:pPr lvl="1"/>
            <a:r>
              <a:rPr lang="en-US" sz="2400" dirty="0"/>
              <a:t>Experimentation (exploratory analysis)</a:t>
            </a:r>
          </a:p>
          <a:p>
            <a:pPr lvl="2"/>
            <a:r>
              <a:rPr lang="en-US" sz="2000" dirty="0"/>
              <a:t>Exhibit behavior based on all available information, to possibly inform new CONOPs or procedures</a:t>
            </a:r>
          </a:p>
        </p:txBody>
      </p:sp>
    </p:spTree>
    <p:extLst>
      <p:ext uri="{BB962C8B-B14F-4D97-AF65-F5344CB8AC3E}">
        <p14:creationId xmlns:p14="http://schemas.microsoft.com/office/powerpoint/2010/main" val="37452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Engineering 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828800"/>
          </a:xfrm>
        </p:spPr>
        <p:txBody>
          <a:bodyPr/>
          <a:lstStyle/>
          <a:p>
            <a:r>
              <a:rPr lang="en-US" sz="1800" dirty="0"/>
              <a:t>Past experience and lessons learned</a:t>
            </a:r>
          </a:p>
          <a:p>
            <a:pPr lvl="1"/>
            <a:r>
              <a:rPr lang="en-US" sz="1600" dirty="0"/>
              <a:t>Lots of time spent learning about simulation (and the system representation)</a:t>
            </a:r>
          </a:p>
          <a:p>
            <a:pPr lvl="1"/>
            <a:r>
              <a:rPr lang="en-US" sz="1600" dirty="0"/>
              <a:t>Lots of time spent interconnecting ‘agent’ software to simulation software</a:t>
            </a:r>
          </a:p>
          <a:p>
            <a:pPr lvl="2"/>
            <a:r>
              <a:rPr lang="en-US" sz="1400" dirty="0"/>
              <a:t>Line between innate simulation entity capabilities and the responsibilities of what the agent controls is not always clear</a:t>
            </a:r>
          </a:p>
          <a:p>
            <a:pPr lvl="1"/>
            <a:r>
              <a:rPr lang="en-US" sz="1600" dirty="0"/>
              <a:t>Time runs out, little time spent developing a ‘good’ or useful agent to support original purpose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99" y="1457193"/>
            <a:ext cx="354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system or infrastructure in which complex ‘behavior’ can be 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1" y="2683314"/>
            <a:ext cx="3500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mechanism to ‘connect’ or interface disparate software systems to each other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1" y="3743304"/>
            <a:ext cx="350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environment (i.e., simulation) of the system itself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4419600" y="1779101"/>
            <a:ext cx="457200" cy="279513"/>
          </a:xfrm>
          <a:prstGeom prst="rightArrow">
            <a:avLst/>
          </a:prstGeom>
          <a:solidFill>
            <a:srgbClr val="FFC00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71600" y="1609593"/>
            <a:ext cx="2514600" cy="77093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371600" y="3606644"/>
            <a:ext cx="2514600" cy="77093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80067" y="1825781"/>
            <a:ext cx="2506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Agent/cognitive software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0067" y="3822832"/>
            <a:ext cx="2506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Simulation software</a:t>
            </a:r>
          </a:p>
        </p:txBody>
      </p:sp>
      <p:sp>
        <p:nvSpPr>
          <p:cNvPr id="22" name="Up-Down Arrow 21"/>
          <p:cNvSpPr/>
          <p:nvPr/>
        </p:nvSpPr>
        <p:spPr>
          <a:xfrm>
            <a:off x="2057402" y="2599730"/>
            <a:ext cx="304799" cy="838200"/>
          </a:xfrm>
          <a:prstGeom prst="upDownArrow">
            <a:avLst/>
          </a:prstGeom>
          <a:solidFill>
            <a:schemeClr val="accent1"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62201" y="2857940"/>
            <a:ext cx="125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4402666" y="2887460"/>
            <a:ext cx="457200" cy="279513"/>
          </a:xfrm>
          <a:prstGeom prst="rightArrow">
            <a:avLst/>
          </a:prstGeom>
          <a:solidFill>
            <a:srgbClr val="FFC00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4419600" y="3908973"/>
            <a:ext cx="457200" cy="279513"/>
          </a:xfrm>
          <a:prstGeom prst="rightArrow">
            <a:avLst/>
          </a:prstGeom>
          <a:solidFill>
            <a:srgbClr val="FFC000">
              <a:alpha val="3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04800" y="1825781"/>
            <a:ext cx="829734" cy="2393484"/>
            <a:chOff x="304800" y="1825781"/>
            <a:chExt cx="829734" cy="2393484"/>
          </a:xfrm>
        </p:grpSpPr>
        <p:sp>
          <p:nvSpPr>
            <p:cNvPr id="27" name="TextBox 26"/>
            <p:cNvSpPr txBox="1"/>
            <p:nvPr/>
          </p:nvSpPr>
          <p:spPr>
            <a:xfrm>
              <a:off x="304800" y="1825781"/>
              <a:ext cx="82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Soar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4800" y="2849553"/>
              <a:ext cx="82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SML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3849933"/>
              <a:ext cx="82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OE</a:t>
              </a:r>
            </a:p>
          </p:txBody>
        </p:sp>
      </p:grpSp>
      <p:pic>
        <p:nvPicPr>
          <p:cNvPr id="1027" name="Picture 3" descr="C:\Users\me\AppData\Local\Microsoft\Windows\Temporary Internet Files\Content.IE5\N6O9JNXB\20141127-challenges-ahead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89889"/>
            <a:ext cx="838200" cy="9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5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Shout-out: Initial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172200" cy="4953000"/>
          </a:xfrm>
        </p:spPr>
        <p:txBody>
          <a:bodyPr/>
          <a:lstStyle/>
          <a:p>
            <a:r>
              <a:rPr lang="en-US" sz="2400" dirty="0"/>
              <a:t>Brazilian Federal Government (supported by Brazilian Air Force)</a:t>
            </a:r>
          </a:p>
          <a:p>
            <a:pPr lvl="1"/>
            <a:r>
              <a:rPr lang="en-US" sz="2000" dirty="0"/>
              <a:t>Technological Institute of Aeronautics</a:t>
            </a:r>
          </a:p>
          <a:p>
            <a:pPr lvl="2"/>
            <a:r>
              <a:rPr lang="en-US" sz="1600" dirty="0"/>
              <a:t>Command and Control Laboratory</a:t>
            </a:r>
          </a:p>
          <a:p>
            <a:pPr lvl="1"/>
            <a:r>
              <a:rPr lang="en-US" sz="2000" dirty="0"/>
              <a:t>Institution of higher education and advanced research with emphasis in aerospace science and technology</a:t>
            </a:r>
          </a:p>
          <a:p>
            <a:endParaRPr lang="en-US" sz="2400" dirty="0"/>
          </a:p>
          <a:p>
            <a:r>
              <a:rPr lang="en-US" sz="2400" dirty="0"/>
              <a:t>Extended a general purpose agent structure available in </a:t>
            </a:r>
            <a:r>
              <a:rPr lang="en-US" sz="2400" dirty="0" err="1"/>
              <a:t>OpenEaagles</a:t>
            </a:r>
            <a:endParaRPr lang="en-US" sz="2400" dirty="0"/>
          </a:p>
          <a:p>
            <a:pPr lvl="1"/>
            <a:r>
              <a:rPr lang="en-US" sz="2000" dirty="0"/>
              <a:t>Unified Behavior Framework (UBF)</a:t>
            </a:r>
          </a:p>
          <a:p>
            <a:pPr lvl="1"/>
            <a:r>
              <a:rPr lang="en-US" sz="2000" dirty="0"/>
              <a:t>Extended Arbiter class to tap Soar, CLIPS and/or </a:t>
            </a:r>
            <a:r>
              <a:rPr lang="en-US" sz="2000" dirty="0" err="1"/>
              <a:t>Lua</a:t>
            </a:r>
            <a:r>
              <a:rPr lang="en-US" sz="2000" dirty="0"/>
              <a:t> scripting functionality</a:t>
            </a:r>
          </a:p>
        </p:txBody>
      </p:sp>
      <p:pic>
        <p:nvPicPr>
          <p:cNvPr id="4100" name="Picture 4" descr="ITA'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37" y="1796875"/>
            <a:ext cx="1752600" cy="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64" y="3092275"/>
            <a:ext cx="212054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me\Dropbox\docs\admin\tdy\working\v2016_0607_soar_ann-arbor\workshop-info\Shout-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43" y="0"/>
            <a:ext cx="1373187" cy="10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2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OE-based Products</a:t>
            </a:r>
          </a:p>
        </p:txBody>
      </p:sp>
      <p:pic>
        <p:nvPicPr>
          <p:cNvPr id="5" name="Picture 4" descr="IMG_007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971799" cy="251804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ockpit_1280x10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54115"/>
            <a:ext cx="2971800" cy="23769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mq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24" y="4209699"/>
            <a:ext cx="2788788" cy="206577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cp_1280x10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4175784"/>
            <a:ext cx="2641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413206"/>
              </p:ext>
            </p:extLst>
          </p:nvPr>
        </p:nvGraphicFramePr>
        <p:xfrm>
          <a:off x="3343079" y="1284254"/>
          <a:ext cx="2286000" cy="1780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Bitmap Image" r:id="rId7" imgW="6935168" imgH="5401429" progId="PBrush">
                  <p:embed/>
                </p:oleObj>
              </mc:Choice>
              <mc:Fallback>
                <p:oleObj name="Bitmap Image" r:id="rId7" imgW="6935168" imgH="5401429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079" y="1284254"/>
                        <a:ext cx="2286000" cy="1780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15" name="Picture 43" descr="C:\Users\me\Dropbox\Photos\lemdemo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71752"/>
            <a:ext cx="3048000" cy="18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37824" y="3198646"/>
            <a:ext cx="557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Flight simulators, radar processing, UAV ground stations, C2 track </a:t>
            </a:r>
            <a:r>
              <a:rPr lang="en-US" sz="2000" dirty="0" err="1"/>
              <a:t>mgt</a:t>
            </a:r>
            <a:r>
              <a:rPr lang="en-US" sz="2000" dirty="0"/>
              <a:t>, even a Apollo Lunar Module</a:t>
            </a:r>
          </a:p>
        </p:txBody>
      </p:sp>
    </p:spTree>
    <p:extLst>
      <p:ext uri="{BB962C8B-B14F-4D97-AF65-F5344CB8AC3E}">
        <p14:creationId xmlns:p14="http://schemas.microsoft.com/office/powerpoint/2010/main" val="148438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Training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Modern defense systems</a:t>
            </a:r>
          </a:p>
          <a:p>
            <a:pPr lvl="1"/>
            <a:r>
              <a:rPr lang="en-US" sz="2400" dirty="0"/>
              <a:t>Aircraft</a:t>
            </a:r>
          </a:p>
          <a:p>
            <a:pPr lvl="1"/>
            <a:r>
              <a:rPr lang="en-US" sz="2400" dirty="0"/>
              <a:t>Ships</a:t>
            </a:r>
          </a:p>
          <a:p>
            <a:pPr lvl="1"/>
            <a:r>
              <a:rPr lang="en-US" sz="2400" dirty="0"/>
              <a:t>Variety of vehicles</a:t>
            </a:r>
          </a:p>
          <a:p>
            <a:pPr lvl="1"/>
            <a:r>
              <a:rPr lang="en-US" sz="2400" dirty="0"/>
              <a:t>Command and control systems</a:t>
            </a:r>
          </a:p>
          <a:p>
            <a:pPr lvl="1"/>
            <a:r>
              <a:rPr lang="en-US" sz="2400" dirty="0"/>
              <a:t>Human operators</a:t>
            </a:r>
          </a:p>
          <a:p>
            <a:pPr lvl="1"/>
            <a:endParaRPr lang="en-US" sz="1800" dirty="0"/>
          </a:p>
          <a:p>
            <a:r>
              <a:rPr lang="en-US" sz="2800" dirty="0"/>
              <a:t>Real-time simulations are used to train the operators</a:t>
            </a:r>
          </a:p>
          <a:p>
            <a:pPr lvl="1"/>
            <a:r>
              <a:rPr lang="en-US" sz="2400" dirty="0"/>
              <a:t>Cost effective</a:t>
            </a:r>
          </a:p>
          <a:p>
            <a:pPr lvl="1"/>
            <a:r>
              <a:rPr lang="en-US" sz="2400" dirty="0"/>
              <a:t>Less risk</a:t>
            </a:r>
          </a:p>
        </p:txBody>
      </p:sp>
    </p:spTree>
    <p:extLst>
      <p:ext uri="{BB962C8B-B14F-4D97-AF65-F5344CB8AC3E}">
        <p14:creationId xmlns:p14="http://schemas.microsoft.com/office/powerpoint/2010/main" val="19300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Large Scale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Large scale exercises utilize hundreds of constructive/automated entities</a:t>
            </a:r>
          </a:p>
          <a:p>
            <a:endParaRPr lang="en-US" sz="2800" dirty="0"/>
          </a:p>
          <a:p>
            <a:r>
              <a:rPr lang="en-US" sz="2800" dirty="0"/>
              <a:t>In the training environment most of these entities have humans controlling them</a:t>
            </a:r>
          </a:p>
          <a:p>
            <a:endParaRPr lang="en-US" sz="2800" dirty="0"/>
          </a:p>
          <a:p>
            <a:r>
              <a:rPr lang="en-US" sz="2800" dirty="0"/>
              <a:t>Manning and schedule constraints</a:t>
            </a:r>
          </a:p>
          <a:p>
            <a:pPr lvl="1"/>
            <a:r>
              <a:rPr lang="en-US" sz="2400" dirty="0"/>
              <a:t>Not enough bodies to control entities</a:t>
            </a:r>
          </a:p>
          <a:p>
            <a:pPr lvl="1"/>
            <a:r>
              <a:rPr lang="en-US" sz="2400" dirty="0"/>
              <a:t>Lack of training on the tools used to control entities</a:t>
            </a:r>
          </a:p>
        </p:txBody>
      </p:sp>
    </p:spTree>
    <p:extLst>
      <p:ext uri="{BB962C8B-B14F-4D97-AF65-F5344CB8AC3E}">
        <p14:creationId xmlns:p14="http://schemas.microsoft.com/office/powerpoint/2010/main" val="75930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Update and integrate Brazilian code with current version of </a:t>
            </a:r>
            <a:r>
              <a:rPr lang="en-US" sz="2400" dirty="0" err="1"/>
              <a:t>OpenEaagles</a:t>
            </a:r>
            <a:r>
              <a:rPr lang="en-US" sz="2400" dirty="0"/>
              <a:t> (v16.06)</a:t>
            </a:r>
          </a:p>
          <a:p>
            <a:r>
              <a:rPr lang="en-US" sz="2400" dirty="0"/>
              <a:t>Define scenario(s) of interest</a:t>
            </a:r>
          </a:p>
          <a:p>
            <a:pPr lvl="1"/>
            <a:r>
              <a:rPr lang="en-US" sz="2000" dirty="0"/>
              <a:t>This is mostly done – supported by other activities associated with The Technical Cooperation Program (TTCP)</a:t>
            </a:r>
            <a:endParaRPr lang="en-US" sz="2400" dirty="0"/>
          </a:p>
          <a:p>
            <a:r>
              <a:rPr lang="en-US" sz="2400" dirty="0"/>
              <a:t>Develop Soar-based agents</a:t>
            </a:r>
          </a:p>
          <a:p>
            <a:r>
              <a:rPr lang="en-US" sz="2400" dirty="0"/>
              <a:t>Evaluate</a:t>
            </a:r>
          </a:p>
          <a:p>
            <a:pPr lvl="1"/>
            <a:r>
              <a:rPr lang="en-US" sz="2000" dirty="0"/>
              <a:t>Line between innate simulation entity capabilities vs decision making responsibilities (an item of interest)</a:t>
            </a:r>
          </a:p>
          <a:p>
            <a:pPr lvl="1"/>
            <a:r>
              <a:rPr lang="en-US" sz="2000" dirty="0"/>
              <a:t>Performance/scalability (i.e., real-time decision responsiveness)</a:t>
            </a:r>
          </a:p>
          <a:p>
            <a:pPr lvl="1"/>
            <a:r>
              <a:rPr lang="en-US" sz="2000" dirty="0"/>
              <a:t>Lines of code to define behavior</a:t>
            </a:r>
          </a:p>
          <a:p>
            <a:pPr lvl="1"/>
            <a:r>
              <a:rPr lang="en-US" sz="2000" dirty="0"/>
              <a:t>Ease of agent definition (evaluation of supporting tools)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972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621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Bitmap Image</vt:lpstr>
      <vt:lpstr>Using Soar to Build Agents for Military Simulations (Research Initiative / Project Description)</vt:lpstr>
      <vt:lpstr>Training &amp; Experimentation</vt:lpstr>
      <vt:lpstr>Fit for Purpose Considerations</vt:lpstr>
      <vt:lpstr>SW Engineering Challenges</vt:lpstr>
      <vt:lpstr>Shout-out: Initial Effort</vt:lpstr>
      <vt:lpstr>Sample of OE-based Products</vt:lpstr>
      <vt:lpstr>Motivation: Training Simulations</vt:lpstr>
      <vt:lpstr>Real-Time Large Scale Simulations</vt:lpstr>
      <vt:lpstr>General Plan</vt:lpstr>
      <vt:lpstr>EOF</vt:lpstr>
      <vt:lpstr>High-Level Simulation Process</vt:lpstr>
      <vt:lpstr>OE Simulation Design Pattern</vt:lpstr>
      <vt:lpstr>Player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Soar to Build Agents for Military Simulations (Research Initiative / Project Description)</dc:title>
  <dc:creator>me</dc:creator>
  <cp:lastModifiedBy>Daniel Lugo</cp:lastModifiedBy>
  <cp:revision>635</cp:revision>
  <dcterms:created xsi:type="dcterms:W3CDTF">2006-08-16T00:00:00Z</dcterms:created>
  <dcterms:modified xsi:type="dcterms:W3CDTF">2016-06-08T03:56:04Z</dcterms:modified>
</cp:coreProperties>
</file>