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9" r:id="rId4"/>
    <p:sldId id="289" r:id="rId5"/>
    <p:sldId id="297" r:id="rId6"/>
    <p:sldId id="259" r:id="rId7"/>
    <p:sldId id="270" r:id="rId8"/>
    <p:sldId id="304" r:id="rId9"/>
    <p:sldId id="290" r:id="rId10"/>
    <p:sldId id="291" r:id="rId11"/>
    <p:sldId id="295" r:id="rId12"/>
    <p:sldId id="294" r:id="rId13"/>
    <p:sldId id="305" r:id="rId14"/>
    <p:sldId id="300" r:id="rId15"/>
    <p:sldId id="302" r:id="rId16"/>
    <p:sldId id="301" r:id="rId17"/>
    <p:sldId id="278" r:id="rId18"/>
    <p:sldId id="298" r:id="rId19"/>
    <p:sldId id="266" r:id="rId20"/>
    <p:sldId id="267" r:id="rId21"/>
    <p:sldId id="276" r:id="rId22"/>
    <p:sldId id="287" r:id="rId23"/>
    <p:sldId id="261" r:id="rId24"/>
    <p:sldId id="285" r:id="rId25"/>
    <p:sldId id="275" r:id="rId26"/>
    <p:sldId id="296" r:id="rId27"/>
    <p:sldId id="293" r:id="rId28"/>
    <p:sldId id="271" r:id="rId29"/>
    <p:sldId id="272" r:id="rId30"/>
    <p:sldId id="263" r:id="rId31"/>
    <p:sldId id="27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D66F08"/>
    <a:srgbClr val="D7D7D7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0178" autoAdjust="0"/>
  </p:normalViewPr>
  <p:slideViewPr>
    <p:cSldViewPr>
      <p:cViewPr varScale="1">
        <p:scale>
          <a:sx n="91" d="100"/>
          <a:sy n="91" d="100"/>
        </p:scale>
        <p:origin x="-2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C1B75-D8EA-41C4-B560-CEFB4616BE8A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EF7A6-5182-4628-B0A2-B3A51D45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F7A6-5182-4628-B0A2-B3A51D45FD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9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 vs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F7A6-5182-4628-B0A2-B3A51D45FD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how may those primitive building blocks be exploited to learn more complex structures and procedures?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F7A6-5182-4628-B0A2-B3A51D45F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F7A6-5182-4628-B0A2-B3A51D45FD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F7A6-5182-4628-B0A2-B3A51D45FD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“Sequencing in</a:t>
            </a:r>
            <a:r>
              <a:rPr lang="en-US" baseline="0" dirty="0" smtClean="0"/>
              <a:t> diagram to show evaluation process”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F7A6-5182-4628-B0A2-B3A51D45FD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F7A6-5182-4628-B0A2-B3A51D45FD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F7A6-5182-4628-B0A2-B3A51D45FD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1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F7A6-5182-4628-B0A2-B3A51D45FD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1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Separating</a:t>
            </a:r>
            <a:r>
              <a:rPr lang="en-US" baseline="0" dirty="0" smtClean="0"/>
              <a:t> task-specific constants from task-general rule knowledge allows: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F7A6-5182-4628-B0A2-B3A51D45FD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E380ECB-5810-4918-B2AC-3365D7CFBB8C}" type="datetime1">
              <a:rPr lang="en-US" smtClean="0"/>
              <a:t>6/14/2016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E31AF-2D83-4F91-9B7E-42442ABAC0CD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E7A98F-F458-4A8A-B834-AC94B4581FF5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8984E-9F90-4B01-98FD-BCB6E72A3350}" type="datetime1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02366F5-ED77-4EB2-8D3C-D732F9FE40C9}" type="datetime1">
              <a:rPr lang="en-US" smtClean="0"/>
              <a:t>6/14/2016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C616-050A-4D2A-A9F8-9E5060534F53}" type="datetime1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CB627-CCD2-42A8-AF56-0B4C55626AAF}" type="datetime1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238515-39A1-4B66-97A1-B929970843F1}" type="datetime1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B52C4-D810-49A1-A385-90132866A376}" type="datetime1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F5E925E-06F3-4CB2-BA60-4B055B595CEF}" type="datetime1">
              <a:rPr lang="en-US" smtClean="0"/>
              <a:t>6/14/2016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1109494-8489-4F7D-AFE4-FD1E7D4654ED}" type="datetime1">
              <a:rPr lang="en-US" smtClean="0"/>
              <a:t>6/14/2016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D0E14FA-0CC1-4F75-AC82-80F91EE93C89}" type="datetime1">
              <a:rPr lang="en-US" smtClean="0"/>
              <a:t>6/14/2016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93/acprof:oso/9780195324259.001.000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Primitive Skill Elements in Soar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Stearns</a:t>
            </a:r>
          </a:p>
          <a:p>
            <a:endParaRPr lang="en-US" sz="600" dirty="0" smtClean="0"/>
          </a:p>
          <a:p>
            <a:r>
              <a:rPr lang="en-US" sz="2000" dirty="0" smtClean="0"/>
              <a:t>University of Michigan</a:t>
            </a:r>
          </a:p>
          <a:p>
            <a:r>
              <a:rPr lang="en-US" sz="2000" dirty="0" smtClean="0"/>
              <a:t>June 2016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3536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Iterating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1905000"/>
            <a:ext cx="15049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</a:t>
            </a:r>
            <a:r>
              <a:rPr lang="en-US" sz="1600" dirty="0" smtClean="0"/>
              <a:t>nput1 &lt;&gt; nil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33850" y="1905000"/>
            <a:ext cx="15049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var1 == nil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62200" y="2447925"/>
            <a:ext cx="150495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var1 := input1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133850" y="2447925"/>
            <a:ext cx="150495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:= var1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895975" y="2447925"/>
            <a:ext cx="13716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cue1 := const1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3867150" y="2133600"/>
            <a:ext cx="2667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5" idx="3"/>
            <a:endCxn id="89" idx="1"/>
          </p:cNvCxnSpPr>
          <p:nvPr/>
        </p:nvCxnSpPr>
        <p:spPr>
          <a:xfrm>
            <a:off x="4038600" y="49530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5638800" y="2676525"/>
            <a:ext cx="257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1981200" y="2676525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981200" y="2133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62200" y="3048000"/>
            <a:ext cx="1676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retrieved &lt;&gt; input2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362200" y="3581400"/>
            <a:ext cx="1676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var1:= retrieved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81200" y="3810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>
            <a:off x="1981200" y="3276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</p:cNvCxnSpPr>
          <p:nvPr/>
        </p:nvCxnSpPr>
        <p:spPr>
          <a:xfrm flipV="1">
            <a:off x="4038600" y="2895600"/>
            <a:ext cx="51435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04800" y="1936750"/>
            <a:ext cx="1752600" cy="88265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Category </a:t>
            </a:r>
            <a:r>
              <a:rPr lang="en-US" u="sng" dirty="0" err="1" smtClean="0"/>
              <a:t>Init</a:t>
            </a:r>
            <a:endParaRPr lang="en-US" u="sng" dirty="0" smtClean="0"/>
          </a:p>
          <a:p>
            <a:pPr algn="ctr"/>
            <a:r>
              <a:rPr lang="en-US" sz="1600" dirty="0" smtClean="0"/>
              <a:t>const1 := “</a:t>
            </a:r>
            <a:r>
              <a:rPr lang="en-US" sz="1600" dirty="0" err="1" smtClean="0"/>
              <a:t>isa</a:t>
            </a:r>
            <a:r>
              <a:rPr lang="en-US" sz="1600" dirty="0" smtClean="0"/>
              <a:t>”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04800" y="3124200"/>
            <a:ext cx="1752600" cy="8382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Category Step</a:t>
            </a:r>
          </a:p>
          <a:p>
            <a:pPr algn="ctr"/>
            <a:r>
              <a:rPr lang="en-US" sz="1600" dirty="0" smtClean="0"/>
              <a:t>const1 := “</a:t>
            </a:r>
            <a:r>
              <a:rPr lang="en-US" sz="1600" dirty="0" err="1" smtClean="0"/>
              <a:t>isa</a:t>
            </a:r>
            <a:r>
              <a:rPr lang="en-US" sz="1600" dirty="0" smtClean="0"/>
              <a:t>”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15225" y="2447925"/>
            <a:ext cx="131445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cue2 := var1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11" idx="3"/>
            <a:endCxn id="66" idx="1"/>
          </p:cNvCxnSpPr>
          <p:nvPr/>
        </p:nvCxnSpPr>
        <p:spPr>
          <a:xfrm>
            <a:off x="7267575" y="2676525"/>
            <a:ext cx="2476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834895" y="5542360"/>
            <a:ext cx="1831271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Input</a:t>
            </a:r>
            <a:r>
              <a:rPr lang="en-US" dirty="0" smtClean="0"/>
              <a:t>	</a:t>
            </a:r>
          </a:p>
          <a:p>
            <a:r>
              <a:rPr lang="en-US" dirty="0" smtClean="0"/>
              <a:t>input1 = “cat”</a:t>
            </a:r>
          </a:p>
          <a:p>
            <a:r>
              <a:rPr lang="en-US" dirty="0"/>
              <a:t>i</a:t>
            </a:r>
            <a:r>
              <a:rPr lang="en-US" dirty="0" smtClean="0"/>
              <a:t>nput2 = “animal”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362200" y="4191000"/>
            <a:ext cx="1676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retrieved == input2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2362200" y="4724400"/>
            <a:ext cx="1676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output := var1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endCxn id="85" idx="1"/>
          </p:cNvCxnSpPr>
          <p:nvPr/>
        </p:nvCxnSpPr>
        <p:spPr>
          <a:xfrm>
            <a:off x="1981200" y="4953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1981200" y="4419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04800" y="4267200"/>
            <a:ext cx="1752600" cy="8382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Category Final</a:t>
            </a:r>
          </a:p>
          <a:p>
            <a:pPr algn="ctr"/>
            <a:r>
              <a:rPr lang="en-US" sz="1600" dirty="0" smtClean="0"/>
              <a:t>const1 := “done”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343400" y="4724400"/>
            <a:ext cx="1676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status := const1</a:t>
            </a:r>
            <a:endParaRPr lang="en-US" sz="1600" dirty="0"/>
          </a:p>
        </p:txBody>
      </p:sp>
      <p:cxnSp>
        <p:nvCxnSpPr>
          <p:cNvPr id="92" name="Straight Arrow Connector 91"/>
          <p:cNvCxnSpPr>
            <a:stCxn id="9" idx="3"/>
            <a:endCxn id="10" idx="1"/>
          </p:cNvCxnSpPr>
          <p:nvPr/>
        </p:nvCxnSpPr>
        <p:spPr>
          <a:xfrm>
            <a:off x="3867150" y="2676525"/>
            <a:ext cx="2667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886325" y="5542955"/>
            <a:ext cx="278986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	</a:t>
            </a:r>
          </a:p>
          <a:p>
            <a:r>
              <a:rPr lang="en-US" dirty="0" smtClean="0"/>
              <a:t>“cat feline mammal animal”</a:t>
            </a:r>
          </a:p>
          <a:p>
            <a:endParaRPr lang="en-US" dirty="0" smtClean="0"/>
          </a:p>
        </p:txBody>
      </p:sp>
      <p:grpSp>
        <p:nvGrpSpPr>
          <p:cNvPr id="101" name="Group 100"/>
          <p:cNvGrpSpPr/>
          <p:nvPr/>
        </p:nvGrpSpPr>
        <p:grpSpPr>
          <a:xfrm>
            <a:off x="4647116" y="3200400"/>
            <a:ext cx="4039684" cy="1219200"/>
            <a:chOff x="4647116" y="3200400"/>
            <a:chExt cx="4039684" cy="1219200"/>
          </a:xfrm>
        </p:grpSpPr>
        <p:sp>
          <p:nvSpPr>
            <p:cNvPr id="100" name="Rounded Rectangle 99"/>
            <p:cNvSpPr/>
            <p:nvPr/>
          </p:nvSpPr>
          <p:spPr>
            <a:xfrm>
              <a:off x="4647116" y="3200400"/>
              <a:ext cx="4039684" cy="12192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4354" y="3348335"/>
              <a:ext cx="1387303" cy="86177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Query</a:t>
              </a:r>
              <a:r>
                <a:rPr lang="en-US" dirty="0" smtClean="0"/>
                <a:t>	</a:t>
              </a:r>
            </a:p>
            <a:p>
              <a:r>
                <a:rPr lang="en-US" sz="1600" dirty="0" smtClean="0"/>
                <a:t>cue1 = “</a:t>
              </a:r>
              <a:r>
                <a:rPr lang="en-US" sz="1600" dirty="0" err="1" smtClean="0"/>
                <a:t>isa</a:t>
              </a:r>
              <a:r>
                <a:rPr lang="en-US" sz="1600" dirty="0" smtClean="0"/>
                <a:t>”</a:t>
              </a:r>
            </a:p>
            <a:p>
              <a:r>
                <a:rPr lang="en-US" sz="1600" dirty="0" smtClean="0"/>
                <a:t>cue2 = “cat”   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724108" y="3352800"/>
              <a:ext cx="1777346" cy="86177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Result</a:t>
              </a:r>
              <a:r>
                <a:rPr lang="en-US" dirty="0" smtClean="0"/>
                <a:t>	</a:t>
              </a:r>
            </a:p>
            <a:p>
              <a:r>
                <a:rPr lang="en-US" sz="1600" dirty="0" smtClean="0"/>
                <a:t>retrieved = “feline”</a:t>
              </a:r>
            </a:p>
            <a:p>
              <a:endParaRPr lang="en-US" sz="1600" dirty="0" smtClean="0"/>
            </a:p>
          </p:txBody>
        </p:sp>
        <p:cxnSp>
          <p:nvCxnSpPr>
            <p:cNvPr id="97" name="Straight Arrow Connector 96"/>
            <p:cNvCxnSpPr>
              <a:stCxn id="83" idx="3"/>
              <a:endCxn id="96" idx="1"/>
            </p:cNvCxnSpPr>
            <p:nvPr/>
          </p:nvCxnSpPr>
          <p:spPr>
            <a:xfrm>
              <a:off x="6241657" y="3779222"/>
              <a:ext cx="482451" cy="446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PRIMs Theory: Primitive Skill Elements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Rule Composition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PRIMs in Soar</a:t>
            </a:r>
          </a:p>
          <a:p>
            <a:pPr lvl="1"/>
            <a:r>
              <a:rPr lang="en-US" sz="2400" dirty="0"/>
              <a:t>Learning Operator </a:t>
            </a:r>
            <a:r>
              <a:rPr lang="en-US" sz="2400" dirty="0" smtClean="0"/>
              <a:t>Composition</a:t>
            </a:r>
            <a:endParaRPr lang="en-US" sz="2400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Roadmap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</a:t>
            </a:r>
            <a:r>
              <a:rPr lang="en-US" b="1" i="1" dirty="0" smtClean="0"/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r>
              <a:rPr lang="en-US" dirty="0" smtClean="0"/>
              <a:t> as PRIMs applied to Soar</a:t>
            </a: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i="1" dirty="0" smtClean="0"/>
              <a:t>Primitive </a:t>
            </a:r>
            <a:r>
              <a:rPr lang="en-US" i="1" dirty="0"/>
              <a:t>Operator Processing Elements</a:t>
            </a:r>
          </a:p>
          <a:p>
            <a:r>
              <a:rPr lang="en-US" dirty="0" smtClean="0"/>
              <a:t>Let each PROP be an operator implementing a primitive information processing element: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Condition</a:t>
            </a:r>
            <a:r>
              <a:rPr lang="en-US" dirty="0"/>
              <a:t> primitives</a:t>
            </a:r>
          </a:p>
          <a:p>
            <a:pPr lvl="2"/>
            <a:r>
              <a:rPr lang="en-US" dirty="0"/>
              <a:t>==, &lt;&gt;, &lt;=&gt;, &gt;, &lt;, &gt;=, &lt;=, disjunction</a:t>
            </a:r>
          </a:p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r>
              <a:rPr lang="en-US" dirty="0"/>
              <a:t> primitives</a:t>
            </a:r>
          </a:p>
          <a:p>
            <a:pPr lvl="2"/>
            <a:r>
              <a:rPr lang="en-US" dirty="0"/>
              <a:t>add-</a:t>
            </a:r>
            <a:r>
              <a:rPr lang="en-US" dirty="0" err="1"/>
              <a:t>wme</a:t>
            </a:r>
            <a:r>
              <a:rPr lang="en-US" dirty="0"/>
              <a:t>, </a:t>
            </a:r>
            <a:r>
              <a:rPr lang="en-US" dirty="0" smtClean="0"/>
              <a:t>remove-</a:t>
            </a:r>
            <a:r>
              <a:rPr lang="en-US" dirty="0" err="1" smtClean="0"/>
              <a:t>wme</a:t>
            </a:r>
            <a:r>
              <a:rPr lang="en-US" dirty="0" smtClean="0"/>
              <a:t>, operator preferences, RHS functions</a:t>
            </a:r>
          </a:p>
          <a:p>
            <a:r>
              <a:rPr lang="en-US" sz="3000" dirty="0" smtClean="0"/>
              <a:t>Restrict </a:t>
            </a:r>
            <a:r>
              <a:rPr lang="en-US" sz="3000" i="1" dirty="0" err="1" smtClean="0"/>
              <a:t>ID:attribute</a:t>
            </a:r>
            <a:r>
              <a:rPr lang="en-US" sz="3000" dirty="0" smtClean="0"/>
              <a:t> pairs to have only one value at a time for primitive operations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 algn="ctr">
              <a:buNone/>
            </a:pPr>
            <a:r>
              <a:rPr lang="en-US" dirty="0" smtClean="0"/>
              <a:t>Compose PROPs bottom-up through a </a:t>
            </a:r>
            <a:r>
              <a:rPr lang="en-US" dirty="0" err="1" smtClean="0"/>
              <a:t>substate</a:t>
            </a:r>
            <a:r>
              <a:rPr lang="en-US" dirty="0" smtClean="0"/>
              <a:t> hierarchy into more complex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Learning Operator Composition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447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Build up a useful hierarchical composition of PROPs before chunking the instructions</a:t>
            </a:r>
          </a:p>
          <a:p>
            <a:pPr lvl="1"/>
            <a:r>
              <a:rPr lang="en-US" dirty="0" smtClean="0"/>
              <a:t>Shared composition accelerates deliberate evaluation</a:t>
            </a:r>
          </a:p>
          <a:p>
            <a:pPr lvl="1"/>
            <a:r>
              <a:rPr lang="en-US" dirty="0" smtClean="0"/>
              <a:t>Composed PROPs enable simpler user-given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13</a:t>
            </a:fld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04800" y="6090080"/>
            <a:ext cx="9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PROPs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3567604" y="4595634"/>
            <a:ext cx="901209" cy="1046894"/>
            <a:chOff x="1001571" y="3944839"/>
            <a:chExt cx="901209" cy="1046894"/>
          </a:xfrm>
        </p:grpSpPr>
        <p:cxnSp>
          <p:nvCxnSpPr>
            <p:cNvPr id="127" name="Straight Arrow Connector 126"/>
            <p:cNvCxnSpPr/>
            <p:nvPr/>
          </p:nvCxnSpPr>
          <p:spPr>
            <a:xfrm flipH="1" flipV="1">
              <a:off x="1024272" y="3944839"/>
              <a:ext cx="1" cy="10468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1001571" y="4344651"/>
              <a:ext cx="901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Learning</a:t>
              </a:r>
              <a:endParaRPr lang="en-US" sz="1600" i="1" dirty="0"/>
            </a:p>
          </p:txBody>
        </p:sp>
      </p:grpSp>
      <p:sp>
        <p:nvSpPr>
          <p:cNvPr id="133" name="Right Arrow 132"/>
          <p:cNvSpPr/>
          <p:nvPr/>
        </p:nvSpPr>
        <p:spPr>
          <a:xfrm>
            <a:off x="3879599" y="5656660"/>
            <a:ext cx="1164897" cy="53167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628915" y="4057008"/>
            <a:ext cx="2019866" cy="2343792"/>
            <a:chOff x="1628915" y="4057008"/>
            <a:chExt cx="2019866" cy="2343792"/>
          </a:xfrm>
        </p:grpSpPr>
        <p:sp>
          <p:nvSpPr>
            <p:cNvPr id="88" name="Oval 87"/>
            <p:cNvSpPr/>
            <p:nvPr/>
          </p:nvSpPr>
          <p:spPr>
            <a:xfrm>
              <a:off x="1628915" y="61722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076731" y="61722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524547" y="61722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972363" y="61722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420181" y="61722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244854" y="4057008"/>
              <a:ext cx="903888" cy="43879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Op 1</a:t>
              </a:r>
              <a:endParaRPr lang="en-US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>
              <a:off x="2076731" y="5913492"/>
              <a:ext cx="114300" cy="24162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1746544" y="5937290"/>
              <a:ext cx="110971" cy="2178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802029" y="57150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916329" y="57150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2972363" y="5906368"/>
              <a:ext cx="114300" cy="24162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2651981" y="5918267"/>
              <a:ext cx="110971" cy="2178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2690821" y="5749422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819400" y="5749422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2895600" y="52578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024179" y="52578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1">
              <a:off x="2873021" y="5515325"/>
              <a:ext cx="110971" cy="21783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3152520" y="52578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3276600" y="5515325"/>
              <a:ext cx="260929" cy="6326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1975145" y="4965190"/>
              <a:ext cx="376237" cy="7385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380488" y="4723038"/>
              <a:ext cx="631542" cy="229962"/>
              <a:chOff x="2380488" y="4462966"/>
              <a:chExt cx="631542" cy="229962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2380488" y="4464328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476500" y="4464328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581374" y="4462966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682521" y="4462966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783430" y="4462966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6" name="Straight Arrow Connector 145"/>
            <p:cNvCxnSpPr/>
            <p:nvPr/>
          </p:nvCxnSpPr>
          <p:spPr>
            <a:xfrm>
              <a:off x="3037032" y="4965190"/>
              <a:ext cx="103332" cy="25054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87" idx="4"/>
              <a:endCxn id="143" idx="0"/>
            </p:cNvCxnSpPr>
            <p:nvPr/>
          </p:nvCxnSpPr>
          <p:spPr>
            <a:xfrm flipH="1">
              <a:off x="2695674" y="4495800"/>
              <a:ext cx="1124" cy="2272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Left Brace 41"/>
          <p:cNvSpPr/>
          <p:nvPr/>
        </p:nvSpPr>
        <p:spPr>
          <a:xfrm>
            <a:off x="1206008" y="6090080"/>
            <a:ext cx="317992" cy="38692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282682" y="4648200"/>
            <a:ext cx="1165118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smtClean="0"/>
              <a:t>More complex operator</a:t>
            </a:r>
            <a:endParaRPr lang="en-US" sz="1400" dirty="0"/>
          </a:p>
        </p:txBody>
      </p:sp>
      <p:sp>
        <p:nvSpPr>
          <p:cNvPr id="149" name="Left Brace 148"/>
          <p:cNvSpPr/>
          <p:nvPr/>
        </p:nvSpPr>
        <p:spPr>
          <a:xfrm>
            <a:off x="1447800" y="4665076"/>
            <a:ext cx="317992" cy="44032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5105400" y="4084842"/>
            <a:ext cx="2019866" cy="2343792"/>
            <a:chOff x="1628915" y="4057008"/>
            <a:chExt cx="2019866" cy="2343792"/>
          </a:xfrm>
        </p:grpSpPr>
        <p:sp>
          <p:nvSpPr>
            <p:cNvPr id="151" name="Oval 150"/>
            <p:cNvSpPr/>
            <p:nvPr/>
          </p:nvSpPr>
          <p:spPr>
            <a:xfrm>
              <a:off x="1628915" y="61722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2076731" y="61722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2524547" y="61722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2972363" y="61722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420181" y="61722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244854" y="4057008"/>
              <a:ext cx="903888" cy="43879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Op 2</a:t>
              </a:r>
              <a:endParaRPr lang="en-US" dirty="0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3049711" y="4965190"/>
              <a:ext cx="487818" cy="118280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151" idx="0"/>
            </p:cNvCxnSpPr>
            <p:nvPr/>
          </p:nvCxnSpPr>
          <p:spPr>
            <a:xfrm flipH="1">
              <a:off x="1743215" y="4965190"/>
              <a:ext cx="608168" cy="12070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2380488" y="4723038"/>
              <a:ext cx="631542" cy="229962"/>
              <a:chOff x="2380488" y="4462966"/>
              <a:chExt cx="631542" cy="229962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2380488" y="4464328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476500" y="4464328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581374" y="4462966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682521" y="4462966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783430" y="4462966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3" name="Straight Arrow Connector 172"/>
            <p:cNvCxnSpPr>
              <a:stCxn id="156" idx="4"/>
              <a:endCxn id="176" idx="0"/>
            </p:cNvCxnSpPr>
            <p:nvPr/>
          </p:nvCxnSpPr>
          <p:spPr>
            <a:xfrm flipH="1">
              <a:off x="2695674" y="4495800"/>
              <a:ext cx="1124" cy="2272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Oval 178"/>
          <p:cNvSpPr/>
          <p:nvPr/>
        </p:nvSpPr>
        <p:spPr>
          <a:xfrm>
            <a:off x="3648781" y="3200400"/>
            <a:ext cx="1579260" cy="43879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Place Block</a:t>
            </a:r>
            <a:endParaRPr lang="en-US" dirty="0"/>
          </a:p>
        </p:txBody>
      </p:sp>
      <p:cxnSp>
        <p:nvCxnSpPr>
          <p:cNvPr id="180" name="Straight Arrow Connector 179"/>
          <p:cNvCxnSpPr>
            <a:stCxn id="179" idx="3"/>
            <a:endCxn id="87" idx="7"/>
          </p:cNvCxnSpPr>
          <p:nvPr/>
        </p:nvCxnSpPr>
        <p:spPr>
          <a:xfrm flipH="1">
            <a:off x="3016371" y="3574932"/>
            <a:ext cx="863687" cy="5463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9" idx="5"/>
            <a:endCxn id="156" idx="1"/>
          </p:cNvCxnSpPr>
          <p:nvPr/>
        </p:nvCxnSpPr>
        <p:spPr>
          <a:xfrm>
            <a:off x="4996764" y="3574932"/>
            <a:ext cx="856946" cy="5741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62000" y="3210580"/>
            <a:ext cx="105741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smtClean="0"/>
              <a:t>High level operator</a:t>
            </a:r>
            <a:endParaRPr lang="en-US" sz="1400" dirty="0"/>
          </a:p>
        </p:txBody>
      </p:sp>
      <p:sp>
        <p:nvSpPr>
          <p:cNvPr id="184" name="Left Brace 183"/>
          <p:cNvSpPr/>
          <p:nvPr/>
        </p:nvSpPr>
        <p:spPr>
          <a:xfrm>
            <a:off x="1721097" y="3210579"/>
            <a:ext cx="317992" cy="59942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457200" y="3911025"/>
            <a:ext cx="1219200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 smtClean="0"/>
              <a:t>Production Operator</a:t>
            </a:r>
            <a:endParaRPr lang="en-US" sz="1600" dirty="0"/>
          </a:p>
        </p:txBody>
      </p:sp>
      <p:sp>
        <p:nvSpPr>
          <p:cNvPr id="190" name="Left Brace 189"/>
          <p:cNvSpPr/>
          <p:nvPr/>
        </p:nvSpPr>
        <p:spPr>
          <a:xfrm>
            <a:off x="1612030" y="4038600"/>
            <a:ext cx="317992" cy="42847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81000" y="1447800"/>
            <a:ext cx="8436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Receive instructions and represent them in working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(Each node depicted corresponds to an operator)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(Each level depicted corresponds to a </a:t>
            </a:r>
            <a:r>
              <a:rPr lang="en-US" dirty="0" err="1" smtClean="0"/>
              <a:t>substate</a:t>
            </a:r>
            <a:r>
              <a:rPr lang="en-US" dirty="0"/>
              <a:t>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14001" y="2459101"/>
            <a:ext cx="2019866" cy="990600"/>
            <a:chOff x="955449" y="3477267"/>
            <a:chExt cx="2019866" cy="990600"/>
          </a:xfrm>
        </p:grpSpPr>
        <p:grpSp>
          <p:nvGrpSpPr>
            <p:cNvPr id="5" name="Group 4"/>
            <p:cNvGrpSpPr/>
            <p:nvPr/>
          </p:nvGrpSpPr>
          <p:grpSpPr>
            <a:xfrm>
              <a:off x="955449" y="3696663"/>
              <a:ext cx="2019866" cy="771204"/>
              <a:chOff x="2079684" y="5137884"/>
              <a:chExt cx="2019866" cy="77120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079684" y="5680488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27500" y="5680488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975316" y="5680488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23132" y="5680488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70950" y="5680488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endCxn id="7" idx="7"/>
              </p:cNvCxnSpPr>
              <p:nvPr/>
            </p:nvCxnSpPr>
            <p:spPr>
              <a:xfrm flipH="1">
                <a:off x="2274806" y="5137884"/>
                <a:ext cx="814810" cy="5760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endCxn id="8" idx="0"/>
              </p:cNvCxnSpPr>
              <p:nvPr/>
            </p:nvCxnSpPr>
            <p:spPr>
              <a:xfrm flipH="1">
                <a:off x="2641800" y="5137884"/>
                <a:ext cx="452812" cy="5426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5" idx="4"/>
                <a:endCxn id="9" idx="0"/>
              </p:cNvCxnSpPr>
              <p:nvPr/>
            </p:nvCxnSpPr>
            <p:spPr>
              <a:xfrm flipH="1">
                <a:off x="3089616" y="5357280"/>
                <a:ext cx="4996" cy="3232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10" idx="0"/>
              </p:cNvCxnSpPr>
              <p:nvPr/>
            </p:nvCxnSpPr>
            <p:spPr>
              <a:xfrm>
                <a:off x="3094612" y="5137884"/>
                <a:ext cx="442820" cy="5426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11" idx="0"/>
              </p:cNvCxnSpPr>
              <p:nvPr/>
            </p:nvCxnSpPr>
            <p:spPr>
              <a:xfrm>
                <a:off x="3094612" y="5171362"/>
                <a:ext cx="890638" cy="5091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1194039" y="3477267"/>
              <a:ext cx="1552676" cy="43879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Instructions</a:t>
              </a:r>
              <a:endParaRPr lang="en-US" dirty="0"/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4268025" y="2815233"/>
            <a:ext cx="914400" cy="41544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56"/>
          <p:cNvSpPr>
            <a:spLocks noGrp="1"/>
          </p:cNvSpPr>
          <p:nvPr>
            <p:ph idx="1"/>
          </p:nvPr>
        </p:nvSpPr>
        <p:spPr>
          <a:xfrm>
            <a:off x="215775" y="1301658"/>
            <a:ext cx="8229600" cy="334963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685800" y="2722111"/>
            <a:ext cx="3278177" cy="546616"/>
            <a:chOff x="5637223" y="2120384"/>
            <a:chExt cx="3278177" cy="546616"/>
          </a:xfrm>
        </p:grpSpPr>
        <p:sp>
          <p:nvSpPr>
            <p:cNvPr id="78" name="Rectangle 77"/>
            <p:cNvSpPr/>
            <p:nvPr/>
          </p:nvSpPr>
          <p:spPr>
            <a:xfrm>
              <a:off x="7086600" y="2120384"/>
              <a:ext cx="457200" cy="232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86600" y="2438400"/>
              <a:ext cx="457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80" name="Straight Arrow Connector 79"/>
            <p:cNvCxnSpPr>
              <a:endCxn id="79" idx="1"/>
            </p:cNvCxnSpPr>
            <p:nvPr/>
          </p:nvCxnSpPr>
          <p:spPr>
            <a:xfrm>
              <a:off x="6781800" y="2552700"/>
              <a:ext cx="304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endCxn id="78" idx="1"/>
            </p:cNvCxnSpPr>
            <p:nvPr/>
          </p:nvCxnSpPr>
          <p:spPr>
            <a:xfrm>
              <a:off x="6781800" y="2236529"/>
              <a:ext cx="304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772400" y="2438400"/>
              <a:ext cx="457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89" name="Straight Arrow Connector 88"/>
            <p:cNvCxnSpPr>
              <a:stCxn id="79" idx="3"/>
              <a:endCxn id="88" idx="1"/>
            </p:cNvCxnSpPr>
            <p:nvPr/>
          </p:nvCxnSpPr>
          <p:spPr>
            <a:xfrm>
              <a:off x="7543800" y="2552700"/>
              <a:ext cx="228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5637223" y="2133600"/>
              <a:ext cx="1220777" cy="50268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Instructions</a:t>
              </a:r>
              <a:endParaRPr lang="en-US" sz="16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458200" y="2438400"/>
              <a:ext cx="457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2" name="Straight Arrow Connector 91"/>
            <p:cNvCxnSpPr>
              <a:stCxn id="88" idx="3"/>
              <a:endCxn id="91" idx="1"/>
            </p:cNvCxnSpPr>
            <p:nvPr/>
          </p:nvCxnSpPr>
          <p:spPr>
            <a:xfrm>
              <a:off x="8229600" y="2552700"/>
              <a:ext cx="228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7772400" y="2120384"/>
              <a:ext cx="457200" cy="232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5" name="Straight Arrow Connector 94"/>
            <p:cNvCxnSpPr>
              <a:stCxn id="78" idx="3"/>
              <a:endCxn id="94" idx="1"/>
            </p:cNvCxnSpPr>
            <p:nvPr/>
          </p:nvCxnSpPr>
          <p:spPr>
            <a:xfrm>
              <a:off x="7543800" y="2236529"/>
              <a:ext cx="228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227322" y="4025849"/>
            <a:ext cx="5249675" cy="2463543"/>
            <a:chOff x="1035190" y="3962400"/>
            <a:chExt cx="5410357" cy="2566892"/>
          </a:xfrm>
        </p:grpSpPr>
        <p:cxnSp>
          <p:nvCxnSpPr>
            <p:cNvPr id="143" name="Straight Arrow Connector 142"/>
            <p:cNvCxnSpPr>
              <a:endCxn id="154" idx="7"/>
            </p:cNvCxnSpPr>
            <p:nvPr/>
          </p:nvCxnSpPr>
          <p:spPr>
            <a:xfrm flipH="1">
              <a:off x="3060567" y="4191000"/>
              <a:ext cx="1701933" cy="8823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1095237" y="4849050"/>
              <a:ext cx="952500" cy="32068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1400" dirty="0" smtClean="0"/>
                <a:t>“equality”</a:t>
              </a:r>
              <a:endParaRPr lang="en-US" sz="1400" dirty="0"/>
            </a:p>
          </p:txBody>
        </p:sp>
        <p:cxnSp>
          <p:nvCxnSpPr>
            <p:cNvPr id="145" name="Straight Arrow Connector 144"/>
            <p:cNvCxnSpPr>
              <a:endCxn id="144" idx="3"/>
            </p:cNvCxnSpPr>
            <p:nvPr/>
          </p:nvCxnSpPr>
          <p:spPr>
            <a:xfrm flipH="1" flipV="1">
              <a:off x="2047737" y="5009394"/>
              <a:ext cx="942353" cy="2221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endCxn id="147" idx="3"/>
            </p:cNvCxnSpPr>
            <p:nvPr/>
          </p:nvCxnSpPr>
          <p:spPr>
            <a:xfrm flipH="1">
              <a:off x="1466849" y="5235024"/>
              <a:ext cx="1418605" cy="1603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1035190" y="5235024"/>
              <a:ext cx="431659" cy="32068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 err="1" smtClean="0">
                  <a:ln>
                    <a:solidFill>
                      <a:srgbClr val="D66F08"/>
                    </a:solidFill>
                  </a:ln>
                </a:rPr>
                <a:t>const</a:t>
              </a:r>
              <a:endParaRPr lang="en-US" sz="1400" b="1" dirty="0">
                <a:ln>
                  <a:solidFill>
                    <a:srgbClr val="D66F08"/>
                  </a:solidFill>
                </a:ln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055530" y="5566721"/>
              <a:ext cx="294349" cy="32068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 smtClean="0">
                  <a:ln>
                    <a:solidFill>
                      <a:srgbClr val="D66F08"/>
                    </a:solidFill>
                  </a:ln>
                </a:rPr>
                <a:t>1</a:t>
              </a:r>
              <a:endParaRPr lang="en-US" sz="1400" b="1" dirty="0">
                <a:ln>
                  <a:solidFill>
                    <a:srgbClr val="D66F08"/>
                  </a:solidFill>
                </a:ln>
              </a:endParaRPr>
            </a:p>
          </p:txBody>
        </p:sp>
        <p:cxnSp>
          <p:nvCxnSpPr>
            <p:cNvPr id="149" name="Straight Arrow Connector 148"/>
            <p:cNvCxnSpPr>
              <a:endCxn id="148" idx="3"/>
            </p:cNvCxnSpPr>
            <p:nvPr/>
          </p:nvCxnSpPr>
          <p:spPr>
            <a:xfrm flipH="1">
              <a:off x="1349879" y="5311968"/>
              <a:ext cx="1535575" cy="4150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271758" y="5898648"/>
              <a:ext cx="297820" cy="32068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smtClean="0"/>
                <a:t>S1</a:t>
              </a:r>
              <a:endParaRPr lang="en-US" sz="1400" dirty="0"/>
            </a:p>
          </p:txBody>
        </p:sp>
        <p:cxnSp>
          <p:nvCxnSpPr>
            <p:cNvPr id="151" name="Straight Arrow Connector 150"/>
            <p:cNvCxnSpPr>
              <a:endCxn id="150" idx="3"/>
            </p:cNvCxnSpPr>
            <p:nvPr/>
          </p:nvCxnSpPr>
          <p:spPr>
            <a:xfrm flipH="1">
              <a:off x="1569578" y="5311968"/>
              <a:ext cx="1402223" cy="7470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54" idx="4"/>
              <a:endCxn id="153" idx="3"/>
            </p:cNvCxnSpPr>
            <p:nvPr/>
          </p:nvCxnSpPr>
          <p:spPr>
            <a:xfrm flipH="1">
              <a:off x="1810284" y="5463624"/>
              <a:ext cx="1075167" cy="9053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141807" y="6208603"/>
              <a:ext cx="668477" cy="32068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smtClean="0"/>
                <a:t>“name”</a:t>
              </a:r>
              <a:endParaRPr lang="en-US" sz="1400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2637802" y="5006424"/>
              <a:ext cx="4953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==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 rot="721484">
              <a:off x="2105681" y="4829292"/>
              <a:ext cx="54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^type</a:t>
              </a:r>
              <a:endParaRPr lang="en-US" sz="1200" i="1" dirty="0"/>
            </a:p>
          </p:txBody>
        </p:sp>
        <p:sp>
          <p:nvSpPr>
            <p:cNvPr id="156" name="TextBox 155"/>
            <p:cNvSpPr txBox="1"/>
            <p:nvPr/>
          </p:nvSpPr>
          <p:spPr>
            <a:xfrm rot="21288337">
              <a:off x="1605523" y="5096524"/>
              <a:ext cx="54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^ID1</a:t>
              </a:r>
              <a:endParaRPr lang="en-US" sz="1200" i="1" dirty="0"/>
            </a:p>
          </p:txBody>
        </p:sp>
        <p:sp>
          <p:nvSpPr>
            <p:cNvPr id="157" name="TextBox 156"/>
            <p:cNvSpPr txBox="1"/>
            <p:nvPr/>
          </p:nvSpPr>
          <p:spPr>
            <a:xfrm rot="20761986">
              <a:off x="1532024" y="5332112"/>
              <a:ext cx="638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^attr1</a:t>
              </a:r>
              <a:endParaRPr lang="en-US" sz="1200" i="1" dirty="0"/>
            </a:p>
          </p:txBody>
        </p:sp>
        <p:sp>
          <p:nvSpPr>
            <p:cNvPr id="158" name="TextBox 157"/>
            <p:cNvSpPr txBox="1"/>
            <p:nvPr/>
          </p:nvSpPr>
          <p:spPr>
            <a:xfrm rot="20203282">
              <a:off x="1560412" y="5611311"/>
              <a:ext cx="638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^ID2</a:t>
              </a:r>
              <a:endParaRPr lang="en-US" sz="1200" i="1" dirty="0"/>
            </a:p>
          </p:txBody>
        </p:sp>
        <p:sp>
          <p:nvSpPr>
            <p:cNvPr id="159" name="TextBox 158"/>
            <p:cNvSpPr txBox="1"/>
            <p:nvPr/>
          </p:nvSpPr>
          <p:spPr>
            <a:xfrm rot="19423851">
              <a:off x="1732129" y="5861185"/>
              <a:ext cx="638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^attr2</a:t>
              </a:r>
              <a:endParaRPr lang="en-US" sz="1200" i="1" dirty="0"/>
            </a:p>
          </p:txBody>
        </p:sp>
        <p:sp>
          <p:nvSpPr>
            <p:cNvPr id="160" name="TextBox 159"/>
            <p:cNvSpPr txBox="1"/>
            <p:nvPr/>
          </p:nvSpPr>
          <p:spPr>
            <a:xfrm rot="20028446">
              <a:off x="3097619" y="4540166"/>
              <a:ext cx="874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^condition</a:t>
              </a:r>
              <a:endParaRPr lang="en-US" sz="1200" i="1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3568220" y="5144385"/>
              <a:ext cx="355593" cy="3192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2" name="Straight Arrow Connector 161"/>
            <p:cNvCxnSpPr>
              <a:endCxn id="161" idx="7"/>
            </p:cNvCxnSpPr>
            <p:nvPr/>
          </p:nvCxnSpPr>
          <p:spPr>
            <a:xfrm flipH="1">
              <a:off x="3871738" y="4191000"/>
              <a:ext cx="890762" cy="100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 rot="18847650">
              <a:off x="3635593" y="4636769"/>
              <a:ext cx="916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^condition</a:t>
              </a:r>
              <a:endParaRPr lang="en-US" sz="1200" i="1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4495800" y="5160314"/>
              <a:ext cx="355593" cy="31923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Arrow Connector 164"/>
            <p:cNvCxnSpPr>
              <a:endCxn id="164" idx="0"/>
            </p:cNvCxnSpPr>
            <p:nvPr/>
          </p:nvCxnSpPr>
          <p:spPr>
            <a:xfrm flipH="1">
              <a:off x="4673597" y="4191000"/>
              <a:ext cx="88903" cy="9693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 rot="16571690">
              <a:off x="4219642" y="4620598"/>
              <a:ext cx="682646" cy="28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^action</a:t>
              </a:r>
              <a:endParaRPr lang="en-US" sz="1200" i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5334000" y="5151372"/>
              <a:ext cx="355593" cy="31923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0" name="Straight Arrow Connector 169"/>
            <p:cNvCxnSpPr>
              <a:endCxn id="169" idx="1"/>
            </p:cNvCxnSpPr>
            <p:nvPr/>
          </p:nvCxnSpPr>
          <p:spPr>
            <a:xfrm>
              <a:off x="4762500" y="4191000"/>
              <a:ext cx="623575" cy="100712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 rot="3319523">
              <a:off x="4905802" y="4631433"/>
              <a:ext cx="727442" cy="28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^action</a:t>
              </a:r>
              <a:endParaRPr lang="en-US" sz="1200" i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089954" y="5099591"/>
              <a:ext cx="355593" cy="31923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3" name="Straight Arrow Connector 172"/>
            <p:cNvCxnSpPr>
              <a:endCxn id="172" idx="1"/>
            </p:cNvCxnSpPr>
            <p:nvPr/>
          </p:nvCxnSpPr>
          <p:spPr>
            <a:xfrm>
              <a:off x="4762500" y="4176757"/>
              <a:ext cx="1379529" cy="9695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 rot="2102738">
              <a:off x="5376399" y="4552289"/>
              <a:ext cx="691732" cy="288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^action</a:t>
              </a:r>
              <a:endParaRPr lang="en-US" sz="1200" i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3962400" y="3962400"/>
              <a:ext cx="16002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Instructions</a:t>
              </a:r>
              <a:endParaRPr lang="en-US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152400" y="3981781"/>
            <a:ext cx="1178372" cy="1199819"/>
            <a:chOff x="6868522" y="4021263"/>
            <a:chExt cx="1293186" cy="1150719"/>
          </a:xfrm>
        </p:grpSpPr>
        <p:sp>
          <p:nvSpPr>
            <p:cNvPr id="179" name="TextBox 178"/>
            <p:cNvSpPr txBox="1"/>
            <p:nvPr/>
          </p:nvSpPr>
          <p:spPr>
            <a:xfrm>
              <a:off x="7649020" y="4419600"/>
              <a:ext cx="399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^2</a:t>
              </a:r>
              <a:endParaRPr lang="en-US" sz="1200" i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868522" y="4876800"/>
              <a:ext cx="658663" cy="295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“foo”</a:t>
              </a:r>
              <a:endParaRPr lang="en-US" sz="14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952143" y="4419600"/>
              <a:ext cx="469049" cy="26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^1</a:t>
              </a:r>
              <a:endParaRPr lang="en-US" sz="1200" i="1" dirty="0"/>
            </a:p>
          </p:txBody>
        </p:sp>
        <p:cxnSp>
          <p:nvCxnSpPr>
            <p:cNvPr id="182" name="Straight Arrow Connector 181"/>
            <p:cNvCxnSpPr>
              <a:endCxn id="180" idx="0"/>
            </p:cNvCxnSpPr>
            <p:nvPr/>
          </p:nvCxnSpPr>
          <p:spPr>
            <a:xfrm flipH="1">
              <a:off x="7197853" y="4249863"/>
              <a:ext cx="345950" cy="6269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endCxn id="184" idx="0"/>
            </p:cNvCxnSpPr>
            <p:nvPr/>
          </p:nvCxnSpPr>
          <p:spPr>
            <a:xfrm>
              <a:off x="7543800" y="4249863"/>
              <a:ext cx="247650" cy="6269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421192" y="4876800"/>
              <a:ext cx="740516" cy="295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“bar”</a:t>
              </a:r>
              <a:endParaRPr lang="en-US" sz="14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119396" y="4021263"/>
              <a:ext cx="836245" cy="4572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/>
                <a:t>const</a:t>
              </a:r>
              <a:endParaRPr lang="en-US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457200" y="3733800"/>
            <a:ext cx="817403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708591" y="3907810"/>
            <a:ext cx="2054409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 err="1" smtClean="0"/>
              <a:t>sp</a:t>
            </a:r>
            <a:r>
              <a:rPr lang="en-US" sz="1300" dirty="0" smtClean="0"/>
              <a:t> apply*prop*</a:t>
            </a:r>
            <a:r>
              <a:rPr lang="en-US" sz="1300" dirty="0" err="1" smtClean="0"/>
              <a:t>eq</a:t>
            </a:r>
            <a:r>
              <a:rPr lang="en-US" sz="1300" dirty="0" smtClean="0"/>
              <a:t> {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(state &lt;s&gt; ^operator &lt;o&gt;)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(&lt;o&gt; ^name </a:t>
            </a:r>
            <a:r>
              <a:rPr lang="en-US" sz="1300" dirty="0" err="1" smtClean="0"/>
              <a:t>prop_eq</a:t>
            </a:r>
            <a:endParaRPr lang="en-US" sz="1300" dirty="0" smtClean="0"/>
          </a:p>
          <a:p>
            <a:r>
              <a:rPr lang="en-US" sz="1300" dirty="0"/>
              <a:t> </a:t>
            </a:r>
            <a:r>
              <a:rPr lang="en-US" sz="1300" dirty="0" smtClean="0"/>
              <a:t>            ^ID1 &lt;id1&gt;</a:t>
            </a:r>
          </a:p>
          <a:p>
            <a:r>
              <a:rPr lang="en-US" sz="1300" dirty="0" smtClean="0"/>
              <a:t>             ^attr1 &lt;attr1&gt;</a:t>
            </a:r>
          </a:p>
          <a:p>
            <a:r>
              <a:rPr lang="en-US" sz="1300" dirty="0" smtClean="0"/>
              <a:t>             ^ID2 &lt;id2&gt;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         ^attr2 &lt;attr2&gt;)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b="1" dirty="0" smtClean="0"/>
              <a:t>(&lt;id1&gt; ^&lt;attr1&gt; &lt;</a:t>
            </a:r>
            <a:r>
              <a:rPr lang="en-US" sz="1300" b="1" dirty="0" err="1" smtClean="0"/>
              <a:t>val</a:t>
            </a:r>
            <a:r>
              <a:rPr lang="en-US" sz="1300" b="1" dirty="0" smtClean="0"/>
              <a:t>&gt;)</a:t>
            </a:r>
          </a:p>
          <a:p>
            <a:r>
              <a:rPr lang="en-US" sz="1300" b="1" dirty="0"/>
              <a:t> </a:t>
            </a:r>
            <a:r>
              <a:rPr lang="en-US" sz="1300" b="1" dirty="0" smtClean="0"/>
              <a:t>   (&lt;id2&gt; ^&lt;attr2&gt; &lt;</a:t>
            </a:r>
            <a:r>
              <a:rPr lang="en-US" sz="1300" b="1" dirty="0" err="1" smtClean="0"/>
              <a:t>val</a:t>
            </a:r>
            <a:r>
              <a:rPr lang="en-US" sz="1300" b="1" dirty="0" smtClean="0"/>
              <a:t>&gt;)</a:t>
            </a:r>
          </a:p>
          <a:p>
            <a:r>
              <a:rPr lang="en-US" sz="1300" dirty="0" smtClean="0"/>
              <a:t>--&gt;</a:t>
            </a:r>
          </a:p>
          <a:p>
            <a:r>
              <a:rPr lang="en-US" sz="1300" dirty="0"/>
              <a:t> </a:t>
            </a:r>
            <a:r>
              <a:rPr lang="en-US" sz="1300" dirty="0" smtClean="0"/>
              <a:t>   </a:t>
            </a:r>
            <a:r>
              <a:rPr lang="en-US" sz="1300" i="1" dirty="0" smtClean="0"/>
              <a:t>… # Return Success</a:t>
            </a:r>
          </a:p>
          <a:p>
            <a:r>
              <a:rPr lang="en-US" sz="1300" dirty="0"/>
              <a:t>}</a:t>
            </a:r>
          </a:p>
        </p:txBody>
      </p:sp>
      <p:cxnSp>
        <p:nvCxnSpPr>
          <p:cNvPr id="190" name="Straight Connector 189"/>
          <p:cNvCxnSpPr/>
          <p:nvPr/>
        </p:nvCxnSpPr>
        <p:spPr>
          <a:xfrm>
            <a:off x="5487225" y="3007586"/>
            <a:ext cx="22098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Left Brace 190"/>
          <p:cNvSpPr/>
          <p:nvPr/>
        </p:nvSpPr>
        <p:spPr>
          <a:xfrm flipH="1">
            <a:off x="7655867" y="2459102"/>
            <a:ext cx="196127" cy="534030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7786405" y="2535301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Left Brace 192"/>
          <p:cNvSpPr/>
          <p:nvPr/>
        </p:nvSpPr>
        <p:spPr>
          <a:xfrm flipH="1">
            <a:off x="7655868" y="3032254"/>
            <a:ext cx="196127" cy="472946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7786405" y="3060724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81000" y="1447800"/>
            <a:ext cx="801103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Manually evaluate and perform instructions over the lifetime of the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Until the full operator is chunked, deliberately follow instructions each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 </a:t>
            </a:r>
            <a:r>
              <a:rPr lang="en-US" dirty="0"/>
              <a:t>a count of how frequently each pair of PROPs are evaluated </a:t>
            </a:r>
            <a:r>
              <a:rPr lang="en-US" dirty="0" smtClean="0"/>
              <a:t>together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Repeatedly combine common pairs of PROPs into new symbols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new symbol will be evaluated as its own new operator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905000" y="2662932"/>
            <a:ext cx="2320512" cy="962402"/>
            <a:chOff x="2150623" y="2662932"/>
            <a:chExt cx="2019866" cy="837713"/>
          </a:xfrm>
        </p:grpSpPr>
        <p:grpSp>
          <p:nvGrpSpPr>
            <p:cNvPr id="98" name="Group 97"/>
            <p:cNvGrpSpPr/>
            <p:nvPr/>
          </p:nvGrpSpPr>
          <p:grpSpPr>
            <a:xfrm>
              <a:off x="2150623" y="2662932"/>
              <a:ext cx="2019866" cy="777736"/>
              <a:chOff x="955449" y="3690131"/>
              <a:chExt cx="2019866" cy="777736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955449" y="3696663"/>
                <a:ext cx="2019866" cy="771204"/>
                <a:chOff x="2079684" y="5137884"/>
                <a:chExt cx="2019866" cy="771204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2079684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527500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975316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423132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Y</a:t>
                  </a: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870950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  <p:cxnSp>
              <p:nvCxnSpPr>
                <p:cNvPr id="110" name="Straight Arrow Connector 109"/>
                <p:cNvCxnSpPr>
                  <a:endCxn id="102" idx="7"/>
                </p:cNvCxnSpPr>
                <p:nvPr/>
              </p:nvCxnSpPr>
              <p:spPr>
                <a:xfrm flipH="1">
                  <a:off x="2274806" y="5137884"/>
                  <a:ext cx="814810" cy="5760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endCxn id="103" idx="0"/>
                </p:cNvCxnSpPr>
                <p:nvPr/>
              </p:nvCxnSpPr>
              <p:spPr>
                <a:xfrm flipH="1">
                  <a:off x="2641800" y="5137884"/>
                  <a:ext cx="452812" cy="5426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>
                  <a:stCxn id="100" idx="4"/>
                  <a:endCxn id="104" idx="0"/>
                </p:cNvCxnSpPr>
                <p:nvPr/>
              </p:nvCxnSpPr>
              <p:spPr>
                <a:xfrm flipH="1">
                  <a:off x="3089616" y="5451888"/>
                  <a:ext cx="4996" cy="2286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endCxn id="105" idx="0"/>
                </p:cNvCxnSpPr>
                <p:nvPr/>
              </p:nvCxnSpPr>
              <p:spPr>
                <a:xfrm>
                  <a:off x="3094612" y="5137884"/>
                  <a:ext cx="442820" cy="5426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>
                  <a:endCxn id="106" idx="0"/>
                </p:cNvCxnSpPr>
                <p:nvPr/>
              </p:nvCxnSpPr>
              <p:spPr>
                <a:xfrm>
                  <a:off x="3094612" y="5171362"/>
                  <a:ext cx="890638" cy="5091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Oval 99"/>
              <p:cNvSpPr/>
              <p:nvPr/>
            </p:nvSpPr>
            <p:spPr>
              <a:xfrm>
                <a:off x="1403265" y="3690131"/>
                <a:ext cx="1134224" cy="32053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Instructions</a:t>
                </a:r>
                <a:endParaRPr lang="en-US" sz="1200" dirty="0"/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2943208" y="3142887"/>
              <a:ext cx="882509" cy="3577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8272" y="2662932"/>
            <a:ext cx="2424671" cy="962402"/>
            <a:chOff x="4928273" y="2662932"/>
            <a:chExt cx="2122124" cy="842315"/>
          </a:xfrm>
        </p:grpSpPr>
        <p:grpSp>
          <p:nvGrpSpPr>
            <p:cNvPr id="115" name="Group 114"/>
            <p:cNvGrpSpPr/>
            <p:nvPr/>
          </p:nvGrpSpPr>
          <p:grpSpPr>
            <a:xfrm>
              <a:off x="4928273" y="2662932"/>
              <a:ext cx="2019866" cy="773134"/>
              <a:chOff x="955449" y="3694733"/>
              <a:chExt cx="2019866" cy="77313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955449" y="3696663"/>
                <a:ext cx="2019866" cy="771204"/>
                <a:chOff x="2079684" y="5137884"/>
                <a:chExt cx="2019866" cy="771204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2079684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527500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2975316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23132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3870950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  <p:cxnSp>
              <p:nvCxnSpPr>
                <p:cNvPr id="127" name="Straight Arrow Connector 126"/>
                <p:cNvCxnSpPr>
                  <a:endCxn id="119" idx="7"/>
                </p:cNvCxnSpPr>
                <p:nvPr/>
              </p:nvCxnSpPr>
              <p:spPr>
                <a:xfrm flipH="1">
                  <a:off x="2274806" y="5137884"/>
                  <a:ext cx="814810" cy="5760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>
                  <a:endCxn id="120" idx="0"/>
                </p:cNvCxnSpPr>
                <p:nvPr/>
              </p:nvCxnSpPr>
              <p:spPr>
                <a:xfrm flipH="1">
                  <a:off x="2641800" y="5137884"/>
                  <a:ext cx="452812" cy="5426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>
                  <a:stCxn id="117" idx="4"/>
                  <a:endCxn id="121" idx="0"/>
                </p:cNvCxnSpPr>
                <p:nvPr/>
              </p:nvCxnSpPr>
              <p:spPr>
                <a:xfrm flipH="1">
                  <a:off x="3089616" y="5456490"/>
                  <a:ext cx="4996" cy="223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endCxn id="122" idx="0"/>
                </p:cNvCxnSpPr>
                <p:nvPr/>
              </p:nvCxnSpPr>
              <p:spPr>
                <a:xfrm>
                  <a:off x="3094612" y="5137884"/>
                  <a:ext cx="442820" cy="5426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>
                  <a:endCxn id="123" idx="0"/>
                </p:cNvCxnSpPr>
                <p:nvPr/>
              </p:nvCxnSpPr>
              <p:spPr>
                <a:xfrm>
                  <a:off x="3094612" y="5171362"/>
                  <a:ext cx="890638" cy="5091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Oval 116"/>
              <p:cNvSpPr/>
              <p:nvPr/>
            </p:nvSpPr>
            <p:spPr>
              <a:xfrm>
                <a:off x="1403265" y="3694733"/>
                <a:ext cx="1134224" cy="320536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Instructions</a:t>
                </a:r>
                <a:endParaRPr lang="en-US" sz="1200" dirty="0"/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6167888" y="3147489"/>
              <a:ext cx="882509" cy="3577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3106240" y="35570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641128" y="358975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9579" y="4941962"/>
            <a:ext cx="2095975" cy="1088537"/>
            <a:chOff x="764278" y="5105400"/>
            <a:chExt cx="1781276" cy="925099"/>
          </a:xfrm>
        </p:grpSpPr>
        <p:grpSp>
          <p:nvGrpSpPr>
            <p:cNvPr id="83" name="Group 82"/>
            <p:cNvGrpSpPr/>
            <p:nvPr/>
          </p:nvGrpSpPr>
          <p:grpSpPr>
            <a:xfrm>
              <a:off x="764278" y="5105400"/>
              <a:ext cx="1781276" cy="873589"/>
              <a:chOff x="955449" y="3477267"/>
              <a:chExt cx="2019866" cy="9906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955449" y="3696663"/>
                <a:ext cx="2019866" cy="771204"/>
                <a:chOff x="2079684" y="5137884"/>
                <a:chExt cx="2019866" cy="771204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2079684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A</a:t>
                  </a:r>
                  <a:endParaRPr lang="en-US" sz="1400" dirty="0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527500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B</a:t>
                  </a:r>
                  <a:endParaRPr lang="en-US" sz="1400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975316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X</a:t>
                  </a:r>
                  <a:endParaRPr lang="en-US" sz="1400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423132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Y</a:t>
                  </a:r>
                  <a:endParaRPr lang="en-US" sz="1400" dirty="0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3870950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Z</a:t>
                  </a:r>
                  <a:endParaRPr lang="en-US" sz="1400" dirty="0"/>
                </a:p>
              </p:txBody>
            </p:sp>
            <p:cxnSp>
              <p:nvCxnSpPr>
                <p:cNvPr id="145" name="Straight Arrow Connector 144"/>
                <p:cNvCxnSpPr>
                  <a:endCxn id="87" idx="7"/>
                </p:cNvCxnSpPr>
                <p:nvPr/>
              </p:nvCxnSpPr>
              <p:spPr>
                <a:xfrm flipH="1">
                  <a:off x="2274806" y="5137884"/>
                  <a:ext cx="814810" cy="5760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>
                  <a:endCxn id="90" idx="0"/>
                </p:cNvCxnSpPr>
                <p:nvPr/>
              </p:nvCxnSpPr>
              <p:spPr>
                <a:xfrm flipH="1">
                  <a:off x="2641800" y="5137884"/>
                  <a:ext cx="452812" cy="5426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>
                  <a:stCxn id="85" idx="4"/>
                  <a:endCxn id="93" idx="0"/>
                </p:cNvCxnSpPr>
                <p:nvPr/>
              </p:nvCxnSpPr>
              <p:spPr>
                <a:xfrm flipH="1">
                  <a:off x="3089616" y="5357280"/>
                  <a:ext cx="4996" cy="3232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>
                  <a:endCxn id="96" idx="0"/>
                </p:cNvCxnSpPr>
                <p:nvPr/>
              </p:nvCxnSpPr>
              <p:spPr>
                <a:xfrm>
                  <a:off x="3094612" y="5137884"/>
                  <a:ext cx="442820" cy="5426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>
                  <a:endCxn id="136" idx="0"/>
                </p:cNvCxnSpPr>
                <p:nvPr/>
              </p:nvCxnSpPr>
              <p:spPr>
                <a:xfrm>
                  <a:off x="3094612" y="5171362"/>
                  <a:ext cx="890638" cy="5091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Oval 84"/>
              <p:cNvSpPr/>
              <p:nvPr/>
            </p:nvSpPr>
            <p:spPr>
              <a:xfrm>
                <a:off x="1194039" y="3477267"/>
                <a:ext cx="1552676" cy="4387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Instructions</a:t>
                </a:r>
                <a:endParaRPr lang="en-US" sz="1600" dirty="0"/>
              </a:p>
            </p:txBody>
          </p:sp>
        </p:grpSp>
        <p:sp>
          <p:nvSpPr>
            <p:cNvPr id="150" name="Rounded Rectangle 149"/>
            <p:cNvSpPr/>
            <p:nvPr/>
          </p:nvSpPr>
          <p:spPr>
            <a:xfrm>
              <a:off x="1457325" y="5715000"/>
              <a:ext cx="778266" cy="31549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1" name="Right Arrow 150"/>
          <p:cNvSpPr/>
          <p:nvPr/>
        </p:nvSpPr>
        <p:spPr>
          <a:xfrm>
            <a:off x="2806438" y="5337178"/>
            <a:ext cx="806390" cy="3663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52" name="Group 151"/>
          <p:cNvGrpSpPr/>
          <p:nvPr/>
        </p:nvGrpSpPr>
        <p:grpSpPr>
          <a:xfrm>
            <a:off x="3881384" y="4836038"/>
            <a:ext cx="2108467" cy="1549603"/>
            <a:chOff x="3505200" y="2858914"/>
            <a:chExt cx="2019866" cy="1484486"/>
          </a:xfrm>
        </p:grpSpPr>
        <p:grpSp>
          <p:nvGrpSpPr>
            <p:cNvPr id="153" name="Group 152"/>
            <p:cNvGrpSpPr/>
            <p:nvPr/>
          </p:nvGrpSpPr>
          <p:grpSpPr>
            <a:xfrm>
              <a:off x="3505200" y="2858914"/>
              <a:ext cx="2019866" cy="1041709"/>
              <a:chOff x="955449" y="3477267"/>
              <a:chExt cx="2019866" cy="1041709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955449" y="3696663"/>
                <a:ext cx="2019866" cy="822313"/>
                <a:chOff x="2079684" y="5137884"/>
                <a:chExt cx="2019866" cy="822313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2079684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A</a:t>
                  </a:r>
                  <a:endParaRPr lang="en-US" sz="1400" dirty="0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527500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B</a:t>
                  </a:r>
                  <a:endParaRPr lang="en-US" sz="1400" dirty="0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3870950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Z</a:t>
                  </a:r>
                  <a:endParaRPr lang="en-US" sz="1400" dirty="0"/>
                </a:p>
              </p:txBody>
            </p:sp>
            <p:cxnSp>
              <p:nvCxnSpPr>
                <p:cNvPr id="167" name="Straight Arrow Connector 166"/>
                <p:cNvCxnSpPr>
                  <a:endCxn id="162" idx="7"/>
                </p:cNvCxnSpPr>
                <p:nvPr/>
              </p:nvCxnSpPr>
              <p:spPr>
                <a:xfrm flipH="1">
                  <a:off x="2274806" y="5137884"/>
                  <a:ext cx="814810" cy="5760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endCxn id="163" idx="0"/>
                </p:cNvCxnSpPr>
                <p:nvPr/>
              </p:nvCxnSpPr>
              <p:spPr>
                <a:xfrm flipH="1">
                  <a:off x="2641800" y="5137884"/>
                  <a:ext cx="452812" cy="5426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>
                  <a:endCxn id="164" idx="0"/>
                </p:cNvCxnSpPr>
                <p:nvPr/>
              </p:nvCxnSpPr>
              <p:spPr>
                <a:xfrm>
                  <a:off x="3094612" y="5171362"/>
                  <a:ext cx="890638" cy="5091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Oval 169"/>
                <p:cNvSpPr/>
                <p:nvPr/>
              </p:nvSpPr>
              <p:spPr>
                <a:xfrm>
                  <a:off x="3155741" y="5629379"/>
                  <a:ext cx="340401" cy="33081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 smtClean="0"/>
                    <a:t>XY</a:t>
                  </a:r>
                  <a:endParaRPr lang="en-US" sz="1400" dirty="0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>
                  <a:off x="3094612" y="5162829"/>
                  <a:ext cx="229961" cy="495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Oval 159"/>
              <p:cNvSpPr/>
              <p:nvPr/>
            </p:nvSpPr>
            <p:spPr>
              <a:xfrm>
                <a:off x="1194039" y="3477267"/>
                <a:ext cx="1552676" cy="4387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 smtClean="0"/>
                  <a:t>Instructions</a:t>
                </a:r>
                <a:endParaRPr lang="en-US" sz="1600" dirty="0"/>
              </a:p>
            </p:txBody>
          </p:sp>
        </p:grpSp>
        <p:cxnSp>
          <p:nvCxnSpPr>
            <p:cNvPr id="154" name="Straight Arrow Connector 153"/>
            <p:cNvCxnSpPr/>
            <p:nvPr/>
          </p:nvCxnSpPr>
          <p:spPr>
            <a:xfrm flipH="1">
              <a:off x="4515132" y="3866793"/>
              <a:ext cx="101616" cy="24800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4874443" y="3866793"/>
              <a:ext cx="88505" cy="24800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4400832" y="41148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</a:t>
              </a:r>
              <a:endParaRPr lang="en-US" sz="1400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4848648" y="41148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Y</a:t>
              </a:r>
              <a:endParaRPr lang="en-US" sz="1400" dirty="0"/>
            </a:p>
          </p:txBody>
        </p:sp>
      </p:grpSp>
      <p:sp>
        <p:nvSpPr>
          <p:cNvPr id="172" name="Right Arrow 171"/>
          <p:cNvSpPr/>
          <p:nvPr/>
        </p:nvSpPr>
        <p:spPr>
          <a:xfrm>
            <a:off x="6248400" y="5396475"/>
            <a:ext cx="806390" cy="3663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73" name="Group 172"/>
          <p:cNvGrpSpPr/>
          <p:nvPr/>
        </p:nvGrpSpPr>
        <p:grpSpPr>
          <a:xfrm>
            <a:off x="7054790" y="4532823"/>
            <a:ext cx="1501983" cy="2023954"/>
            <a:chOff x="7620001" y="2905806"/>
            <a:chExt cx="1349584" cy="1818594"/>
          </a:xfrm>
        </p:grpSpPr>
        <p:grpSp>
          <p:nvGrpSpPr>
            <p:cNvPr id="174" name="Group 173"/>
            <p:cNvGrpSpPr/>
            <p:nvPr/>
          </p:nvGrpSpPr>
          <p:grpSpPr>
            <a:xfrm>
              <a:off x="7620001" y="3177133"/>
              <a:ext cx="1349584" cy="1547267"/>
              <a:chOff x="3790624" y="3275027"/>
              <a:chExt cx="2006313" cy="2300191"/>
            </a:xfrm>
          </p:grpSpPr>
          <p:grpSp>
            <p:nvGrpSpPr>
              <p:cNvPr id="176" name="Group 175"/>
              <p:cNvGrpSpPr/>
              <p:nvPr/>
            </p:nvGrpSpPr>
            <p:grpSpPr>
              <a:xfrm>
                <a:off x="3904924" y="3275027"/>
                <a:ext cx="1696891" cy="2071592"/>
                <a:chOff x="2533826" y="4230108"/>
                <a:chExt cx="1696891" cy="2071592"/>
              </a:xfrm>
            </p:grpSpPr>
            <p:cxnSp>
              <p:nvCxnSpPr>
                <p:cNvPr id="185" name="Straight Arrow Connector 184"/>
                <p:cNvCxnSpPr>
                  <a:endCxn id="192" idx="0"/>
                </p:cNvCxnSpPr>
                <p:nvPr/>
              </p:nvCxnSpPr>
              <p:spPr>
                <a:xfrm>
                  <a:off x="3313524" y="4230108"/>
                  <a:ext cx="6556" cy="2863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>
                  <a:stCxn id="195" idx="3"/>
                </p:cNvCxnSpPr>
                <p:nvPr/>
              </p:nvCxnSpPr>
              <p:spPr>
                <a:xfrm flipH="1">
                  <a:off x="2533826" y="5428852"/>
                  <a:ext cx="95060" cy="2516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Oval 186"/>
                <p:cNvSpPr/>
                <p:nvPr/>
              </p:nvSpPr>
              <p:spPr>
                <a:xfrm>
                  <a:off x="3464151" y="5765002"/>
                  <a:ext cx="364436" cy="3382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188" name="Straight Arrow Connector 187"/>
                <p:cNvCxnSpPr>
                  <a:stCxn id="187" idx="3"/>
                </p:cNvCxnSpPr>
                <p:nvPr/>
              </p:nvCxnSpPr>
              <p:spPr>
                <a:xfrm flipH="1">
                  <a:off x="3415906" y="6053692"/>
                  <a:ext cx="101616" cy="2480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/>
                <p:cNvCxnSpPr>
                  <a:stCxn id="187" idx="5"/>
                </p:cNvCxnSpPr>
                <p:nvPr/>
              </p:nvCxnSpPr>
              <p:spPr>
                <a:xfrm>
                  <a:off x="3775215" y="6053691"/>
                  <a:ext cx="88506" cy="2480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/>
                <p:cNvCxnSpPr>
                  <a:stCxn id="195" idx="5"/>
                </p:cNvCxnSpPr>
                <p:nvPr/>
              </p:nvCxnSpPr>
              <p:spPr>
                <a:xfrm>
                  <a:off x="2886581" y="5428852"/>
                  <a:ext cx="95062" cy="2516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/>
                <p:cNvCxnSpPr>
                  <a:stCxn id="192" idx="3"/>
                  <a:endCxn id="195" idx="7"/>
                </p:cNvCxnSpPr>
                <p:nvPr/>
              </p:nvCxnSpPr>
              <p:spPr>
                <a:xfrm flipH="1">
                  <a:off x="2886580" y="4914526"/>
                  <a:ext cx="260258" cy="2751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Oval 191"/>
                <p:cNvSpPr/>
                <p:nvPr/>
              </p:nvSpPr>
              <p:spPr>
                <a:xfrm>
                  <a:off x="3075078" y="4516427"/>
                  <a:ext cx="490005" cy="46640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193" name="Straight Arrow Connector 192"/>
                <p:cNvCxnSpPr>
                  <a:stCxn id="197" idx="3"/>
                  <a:endCxn id="187" idx="0"/>
                </p:cNvCxnSpPr>
                <p:nvPr/>
              </p:nvCxnSpPr>
              <p:spPr>
                <a:xfrm flipH="1">
                  <a:off x="3646369" y="5451081"/>
                  <a:ext cx="160740" cy="3139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/>
                <p:cNvCxnSpPr>
                  <a:stCxn id="197" idx="5"/>
                  <a:endCxn id="182" idx="1"/>
                </p:cNvCxnSpPr>
                <p:nvPr/>
              </p:nvCxnSpPr>
              <p:spPr>
                <a:xfrm>
                  <a:off x="4102852" y="5451081"/>
                  <a:ext cx="127865" cy="4022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2575515" y="5140163"/>
                  <a:ext cx="364436" cy="338220"/>
                </a:xfrm>
                <a:prstGeom prst="ellipse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3745858" y="5111282"/>
                  <a:ext cx="418245" cy="39809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198" name="Straight Arrow Connector 197"/>
                <p:cNvCxnSpPr>
                  <a:stCxn id="192" idx="5"/>
                  <a:endCxn id="197" idx="1"/>
                </p:cNvCxnSpPr>
                <p:nvPr/>
              </p:nvCxnSpPr>
              <p:spPr>
                <a:xfrm>
                  <a:off x="3493323" y="4914526"/>
                  <a:ext cx="313787" cy="2550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8" name="Oval 177"/>
              <p:cNvSpPr/>
              <p:nvPr/>
            </p:nvSpPr>
            <p:spPr>
              <a:xfrm>
                <a:off x="3790624" y="4725408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</a:t>
                </a:r>
                <a:endParaRPr lang="en-US" sz="1200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4238440" y="4725408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</a:t>
                </a:r>
                <a:endParaRPr lang="en-US" sz="1200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4672703" y="5346618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X</a:t>
                </a:r>
                <a:endParaRPr lang="en-US" sz="1200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5120518" y="5346618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Y</a:t>
                </a:r>
                <a:endParaRPr lang="en-US" sz="12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568337" y="4864730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Z</a:t>
                </a:r>
                <a:endParaRPr lang="en-US" sz="1200" dirty="0"/>
              </a:p>
            </p:txBody>
          </p:sp>
        </p:grpSp>
        <p:sp>
          <p:nvSpPr>
            <p:cNvPr id="175" name="Oval 174"/>
            <p:cNvSpPr/>
            <p:nvPr/>
          </p:nvSpPr>
          <p:spPr>
            <a:xfrm>
              <a:off x="7673621" y="2905806"/>
              <a:ext cx="1112775" cy="3144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dirty="0" smtClean="0"/>
                <a:t>Instructions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3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/>
          <p:cNvCxnSpPr/>
          <p:nvPr/>
        </p:nvCxnSpPr>
        <p:spPr>
          <a:xfrm>
            <a:off x="2529107" y="2665501"/>
            <a:ext cx="175203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529107" y="3097063"/>
            <a:ext cx="1752034" cy="62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529107" y="3476369"/>
            <a:ext cx="1752034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4800" y="1447800"/>
            <a:ext cx="83074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Once a full hierarchy is learned, the entire instruction set may be chunked to avoid </a:t>
            </a:r>
            <a:br>
              <a:rPr lang="en-US" dirty="0" smtClean="0"/>
            </a:br>
            <a:r>
              <a:rPr lang="en-US" dirty="0" smtClean="0"/>
              <a:t>future deliberate primitive instruction evaluation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 smtClean="0"/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endParaRPr lang="en-US" dirty="0" smtClean="0"/>
          </a:p>
          <a:p>
            <a:pPr marL="342900" indent="-342900">
              <a:buFont typeface="+mj-lt"/>
              <a:buAutoNum type="arabicPeriod" startAt="4"/>
            </a:pPr>
            <a:endParaRPr lang="en-US" dirty="0" smtClean="0"/>
          </a:p>
          <a:p>
            <a:pPr marL="342900" indent="-342900">
              <a:buFont typeface="+mj-lt"/>
              <a:buAutoNum type="arabicPeriod" startAt="4"/>
            </a:pPr>
            <a:endParaRPr lang="en-US" dirty="0" smtClean="0"/>
          </a:p>
          <a:p>
            <a:pPr marL="342900" indent="-342900">
              <a:buFont typeface="+mj-lt"/>
              <a:buAutoNum type="arabicPeriod" startAt="4"/>
            </a:pPr>
            <a:endParaRPr lang="en-US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New learned operators may be used instead of PROPs in higher level instructions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16</a:t>
            </a:fld>
            <a:endParaRPr lang="en-US"/>
          </a:p>
        </p:txBody>
      </p:sp>
      <p:cxnSp>
        <p:nvCxnSpPr>
          <p:cNvPr id="126" name="Straight Arrow Connector 125"/>
          <p:cNvCxnSpPr>
            <a:stCxn id="132" idx="4"/>
            <a:endCxn id="128" idx="0"/>
          </p:cNvCxnSpPr>
          <p:nvPr/>
        </p:nvCxnSpPr>
        <p:spPr>
          <a:xfrm>
            <a:off x="6643907" y="2646816"/>
            <a:ext cx="0" cy="31911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6358157" y="2965932"/>
            <a:ext cx="571500" cy="390703"/>
            <a:chOff x="609600" y="4648200"/>
            <a:chExt cx="685800" cy="533400"/>
          </a:xfrm>
        </p:grpSpPr>
        <p:sp>
          <p:nvSpPr>
            <p:cNvPr id="128" name="Rounded Rectangle 127"/>
            <p:cNvSpPr/>
            <p:nvPr/>
          </p:nvSpPr>
          <p:spPr>
            <a:xfrm>
              <a:off x="609600" y="4648200"/>
              <a:ext cx="685800" cy="5334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723900" y="4782186"/>
              <a:ext cx="4572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23900" y="4901949"/>
              <a:ext cx="4572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23900" y="5019261"/>
              <a:ext cx="4572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Oval 131"/>
          <p:cNvSpPr/>
          <p:nvPr/>
        </p:nvSpPr>
        <p:spPr>
          <a:xfrm>
            <a:off x="5867569" y="2208024"/>
            <a:ext cx="1552676" cy="438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162" name="Right Arrow 161"/>
          <p:cNvSpPr/>
          <p:nvPr/>
        </p:nvSpPr>
        <p:spPr>
          <a:xfrm>
            <a:off x="4673719" y="2752375"/>
            <a:ext cx="914400" cy="41544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Left Brace 188"/>
          <p:cNvSpPr/>
          <p:nvPr/>
        </p:nvSpPr>
        <p:spPr>
          <a:xfrm>
            <a:off x="2276569" y="2165222"/>
            <a:ext cx="217346" cy="472947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1486245" y="2223415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Left Brace 190"/>
          <p:cNvSpPr/>
          <p:nvPr/>
        </p:nvSpPr>
        <p:spPr>
          <a:xfrm>
            <a:off x="2276569" y="2665501"/>
            <a:ext cx="217346" cy="431562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1555688" y="2714369"/>
            <a:ext cx="744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 2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Left Brace 195"/>
          <p:cNvSpPr/>
          <p:nvPr/>
        </p:nvSpPr>
        <p:spPr>
          <a:xfrm>
            <a:off x="2276569" y="3104597"/>
            <a:ext cx="217346" cy="392440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1623462" y="3168592"/>
            <a:ext cx="677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 3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Left Brace 197"/>
          <p:cNvSpPr/>
          <p:nvPr/>
        </p:nvSpPr>
        <p:spPr>
          <a:xfrm>
            <a:off x="2276569" y="3476370"/>
            <a:ext cx="217346" cy="304800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1694507" y="3504170"/>
            <a:ext cx="60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 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1" name="Group 230"/>
          <p:cNvGrpSpPr/>
          <p:nvPr/>
        </p:nvGrpSpPr>
        <p:grpSpPr>
          <a:xfrm>
            <a:off x="2767841" y="2199297"/>
            <a:ext cx="1362838" cy="1509439"/>
            <a:chOff x="7575087" y="2819400"/>
            <a:chExt cx="1362838" cy="1509439"/>
          </a:xfrm>
        </p:grpSpPr>
        <p:grpSp>
          <p:nvGrpSpPr>
            <p:cNvPr id="232" name="Group 231"/>
            <p:cNvGrpSpPr/>
            <p:nvPr/>
          </p:nvGrpSpPr>
          <p:grpSpPr>
            <a:xfrm>
              <a:off x="7575087" y="3133871"/>
              <a:ext cx="1362838" cy="1194968"/>
              <a:chOff x="3723854" y="3210716"/>
              <a:chExt cx="2026017" cy="1776459"/>
            </a:xfrm>
          </p:grpSpPr>
          <p:grpSp>
            <p:nvGrpSpPr>
              <p:cNvPr id="234" name="Group 233"/>
              <p:cNvGrpSpPr/>
              <p:nvPr/>
            </p:nvGrpSpPr>
            <p:grpSpPr>
              <a:xfrm>
                <a:off x="3838154" y="3210716"/>
                <a:ext cx="1716594" cy="1577774"/>
                <a:chOff x="2467056" y="4165797"/>
                <a:chExt cx="1716594" cy="1577774"/>
              </a:xfrm>
            </p:grpSpPr>
            <p:cxnSp>
              <p:nvCxnSpPr>
                <p:cNvPr id="243" name="Straight Arrow Connector 242"/>
                <p:cNvCxnSpPr>
                  <a:endCxn id="250" idx="0"/>
                </p:cNvCxnSpPr>
                <p:nvPr/>
              </p:nvCxnSpPr>
              <p:spPr>
                <a:xfrm>
                  <a:off x="3313524" y="4165797"/>
                  <a:ext cx="6556" cy="2863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Arrow Connector 243"/>
                <p:cNvCxnSpPr>
                  <a:stCxn id="253" idx="3"/>
                  <a:endCxn id="236" idx="0"/>
                </p:cNvCxnSpPr>
                <p:nvPr/>
              </p:nvCxnSpPr>
              <p:spPr>
                <a:xfrm flipH="1">
                  <a:off x="2467056" y="5428852"/>
                  <a:ext cx="161830" cy="2812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/>
                <p:cNvCxnSpPr>
                  <a:stCxn id="253" idx="5"/>
                  <a:endCxn id="237" idx="0"/>
                </p:cNvCxnSpPr>
                <p:nvPr/>
              </p:nvCxnSpPr>
              <p:spPr>
                <a:xfrm>
                  <a:off x="2886581" y="5428852"/>
                  <a:ext cx="146891" cy="2812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>
                  <a:stCxn id="250" idx="3"/>
                  <a:endCxn id="253" idx="7"/>
                </p:cNvCxnSpPr>
                <p:nvPr/>
              </p:nvCxnSpPr>
              <p:spPr>
                <a:xfrm flipH="1">
                  <a:off x="2886581" y="4850215"/>
                  <a:ext cx="260255" cy="33947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/>
                <p:cNvSpPr/>
                <p:nvPr/>
              </p:nvSpPr>
              <p:spPr>
                <a:xfrm>
                  <a:off x="3075077" y="4452116"/>
                  <a:ext cx="490005" cy="46640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Arrow Connector 250"/>
                <p:cNvCxnSpPr>
                  <a:stCxn id="255" idx="3"/>
                  <a:endCxn id="274" idx="0"/>
                </p:cNvCxnSpPr>
                <p:nvPr/>
              </p:nvCxnSpPr>
              <p:spPr>
                <a:xfrm flipH="1">
                  <a:off x="3646530" y="5433849"/>
                  <a:ext cx="130225" cy="27980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>
                  <a:stCxn id="255" idx="5"/>
                  <a:endCxn id="240" idx="1"/>
                </p:cNvCxnSpPr>
                <p:nvPr/>
              </p:nvCxnSpPr>
              <p:spPr>
                <a:xfrm>
                  <a:off x="4034150" y="5433849"/>
                  <a:ext cx="149500" cy="30972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Oval 252"/>
                <p:cNvSpPr/>
                <p:nvPr/>
              </p:nvSpPr>
              <p:spPr>
                <a:xfrm>
                  <a:off x="2575515" y="5140163"/>
                  <a:ext cx="364436" cy="338220"/>
                </a:xfrm>
                <a:prstGeom prst="ellipse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3723445" y="5138110"/>
                  <a:ext cx="364013" cy="346479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6" name="Straight Arrow Connector 255"/>
                <p:cNvCxnSpPr>
                  <a:stCxn id="250" idx="5"/>
                  <a:endCxn id="255" idx="1"/>
                </p:cNvCxnSpPr>
                <p:nvPr/>
              </p:nvCxnSpPr>
              <p:spPr>
                <a:xfrm>
                  <a:off x="3493322" y="4850215"/>
                  <a:ext cx="283431" cy="3386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Oval 235"/>
              <p:cNvSpPr/>
              <p:nvPr/>
            </p:nvSpPr>
            <p:spPr>
              <a:xfrm>
                <a:off x="3723854" y="4755013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4290270" y="4755013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521271" y="4755013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4903328" y="4758575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" name="Oval 232"/>
            <p:cNvSpPr/>
            <p:nvPr/>
          </p:nvSpPr>
          <p:spPr>
            <a:xfrm>
              <a:off x="7673621" y="2819400"/>
              <a:ext cx="1112775" cy="3144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Instructions</a:t>
              </a:r>
              <a:endParaRPr lang="en-US" sz="1200" dirty="0"/>
            </a:p>
          </p:txBody>
        </p:sp>
      </p:grpSp>
      <p:sp>
        <p:nvSpPr>
          <p:cNvPr id="95" name="Oval 94"/>
          <p:cNvSpPr/>
          <p:nvPr/>
        </p:nvSpPr>
        <p:spPr>
          <a:xfrm>
            <a:off x="2869302" y="5268238"/>
            <a:ext cx="1596644" cy="3788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Operator 16</a:t>
            </a:r>
            <a:endParaRPr lang="en-US" sz="1600" dirty="0"/>
          </a:p>
        </p:txBody>
      </p:sp>
      <p:cxnSp>
        <p:nvCxnSpPr>
          <p:cNvPr id="96" name="Straight Arrow Connector 95"/>
          <p:cNvCxnSpPr>
            <a:stCxn id="95" idx="5"/>
            <a:endCxn id="98" idx="0"/>
          </p:cNvCxnSpPr>
          <p:nvPr/>
        </p:nvCxnSpPr>
        <p:spPr>
          <a:xfrm>
            <a:off x="4232123" y="5591593"/>
            <a:ext cx="152203" cy="3446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5" idx="3"/>
            <a:endCxn id="99" idx="0"/>
          </p:cNvCxnSpPr>
          <p:nvPr/>
        </p:nvCxnSpPr>
        <p:spPr>
          <a:xfrm flipH="1">
            <a:off x="2955973" y="5591593"/>
            <a:ext cx="147152" cy="3541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802387" y="5936210"/>
            <a:ext cx="1163878" cy="378834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Operator 2</a:t>
            </a:r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2366040" y="5945766"/>
            <a:ext cx="1179866" cy="378834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Operator 1</a:t>
            </a:r>
            <a:endParaRPr lang="en-US" sz="1400" dirty="0"/>
          </a:p>
        </p:txBody>
      </p:sp>
      <p:sp>
        <p:nvSpPr>
          <p:cNvPr id="123" name="Oval 122"/>
          <p:cNvSpPr/>
          <p:nvPr/>
        </p:nvSpPr>
        <p:spPr>
          <a:xfrm>
            <a:off x="5236922" y="5936210"/>
            <a:ext cx="1163878" cy="37883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Operator 3</a:t>
            </a:r>
            <a:endParaRPr lang="en-US" sz="1400" dirty="0"/>
          </a:p>
        </p:txBody>
      </p:sp>
      <p:sp>
        <p:nvSpPr>
          <p:cNvPr id="133" name="Oval 132"/>
          <p:cNvSpPr/>
          <p:nvPr/>
        </p:nvSpPr>
        <p:spPr>
          <a:xfrm>
            <a:off x="3640278" y="4546379"/>
            <a:ext cx="1596644" cy="3788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Operator 42</a:t>
            </a:r>
            <a:endParaRPr lang="en-US" sz="1600" dirty="0"/>
          </a:p>
        </p:txBody>
      </p:sp>
      <p:cxnSp>
        <p:nvCxnSpPr>
          <p:cNvPr id="134" name="Straight Arrow Connector 133"/>
          <p:cNvCxnSpPr>
            <a:stCxn id="133" idx="5"/>
            <a:endCxn id="123" idx="0"/>
          </p:cNvCxnSpPr>
          <p:nvPr/>
        </p:nvCxnSpPr>
        <p:spPr>
          <a:xfrm>
            <a:off x="5003099" y="4869734"/>
            <a:ext cx="815762" cy="10664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3" idx="3"/>
            <a:endCxn id="95" idx="0"/>
          </p:cNvCxnSpPr>
          <p:nvPr/>
        </p:nvCxnSpPr>
        <p:spPr>
          <a:xfrm flipH="1">
            <a:off x="3667624" y="4869734"/>
            <a:ext cx="206477" cy="3985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086600" y="2752375"/>
            <a:ext cx="1181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hunked apply rule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89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406254" y="4274408"/>
            <a:ext cx="1746646" cy="1693229"/>
            <a:chOff x="2276349" y="4324284"/>
            <a:chExt cx="1746646" cy="1112203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2276349" y="4327403"/>
              <a:ext cx="288896" cy="110908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3755352" y="4324284"/>
              <a:ext cx="267643" cy="1112203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5838620" y="4098049"/>
            <a:ext cx="571500" cy="732697"/>
            <a:chOff x="4082777" y="4507703"/>
            <a:chExt cx="685800" cy="1054897"/>
          </a:xfrm>
        </p:grpSpPr>
        <p:grpSp>
          <p:nvGrpSpPr>
            <p:cNvPr id="132" name="Group 131"/>
            <p:cNvGrpSpPr/>
            <p:nvPr/>
          </p:nvGrpSpPr>
          <p:grpSpPr>
            <a:xfrm>
              <a:off x="4082777" y="5029200"/>
              <a:ext cx="685800" cy="533400"/>
              <a:chOff x="609600" y="4648200"/>
              <a:chExt cx="685800" cy="533400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609600" y="4648200"/>
                <a:ext cx="685800" cy="5334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723900" y="4782186"/>
                <a:ext cx="4572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23900" y="4901949"/>
                <a:ext cx="4572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723900" y="5019261"/>
                <a:ext cx="4572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Arrow Connector 132"/>
            <p:cNvCxnSpPr>
              <a:endCxn id="134" idx="0"/>
            </p:cNvCxnSpPr>
            <p:nvPr/>
          </p:nvCxnSpPr>
          <p:spPr>
            <a:xfrm>
              <a:off x="4425677" y="4507703"/>
              <a:ext cx="0" cy="5214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210" name="Slide Number Placeholder 2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17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159487" y="2550711"/>
            <a:ext cx="3123629" cy="1072484"/>
            <a:chOff x="3159487" y="2550711"/>
            <a:chExt cx="3123629" cy="1072484"/>
          </a:xfrm>
        </p:grpSpPr>
        <p:sp>
          <p:nvSpPr>
            <p:cNvPr id="5" name="Oval 4"/>
            <p:cNvSpPr/>
            <p:nvPr/>
          </p:nvSpPr>
          <p:spPr>
            <a:xfrm>
              <a:off x="3159487" y="2550711"/>
              <a:ext cx="3123629" cy="542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Operator 16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5" idx="5"/>
              <a:endCxn id="12" idx="0"/>
            </p:cNvCxnSpPr>
            <p:nvPr/>
          </p:nvCxnSpPr>
          <p:spPr>
            <a:xfrm>
              <a:off x="5825671" y="3013851"/>
              <a:ext cx="298700" cy="6093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4" idx="0"/>
            </p:cNvCxnSpPr>
            <p:nvPr/>
          </p:nvCxnSpPr>
          <p:spPr>
            <a:xfrm flipH="1">
              <a:off x="3313524" y="3013851"/>
              <a:ext cx="303408" cy="6093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290863" y="3623195"/>
            <a:ext cx="1667016" cy="542602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Operator 2</a:t>
            </a:r>
            <a:endParaRPr lang="en-US" sz="2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025925" y="6096000"/>
            <a:ext cx="2019866" cy="228600"/>
            <a:chOff x="5025925" y="6096000"/>
            <a:chExt cx="2019866" cy="228600"/>
          </a:xfrm>
        </p:grpSpPr>
        <p:sp>
          <p:nvSpPr>
            <p:cNvPr id="66" name="Oval 65"/>
            <p:cNvSpPr/>
            <p:nvPr/>
          </p:nvSpPr>
          <p:spPr>
            <a:xfrm>
              <a:off x="5025925" y="60960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73741" y="60960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21557" y="60960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369373" y="60960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17191" y="60960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879164" y="4165797"/>
            <a:ext cx="490005" cy="877826"/>
            <a:chOff x="5879164" y="4165797"/>
            <a:chExt cx="490005" cy="877826"/>
          </a:xfrm>
        </p:grpSpPr>
        <p:cxnSp>
          <p:nvCxnSpPr>
            <p:cNvPr id="160" name="Straight Arrow Connector 159"/>
            <p:cNvCxnSpPr>
              <a:stCxn id="12" idx="4"/>
              <a:endCxn id="85" idx="0"/>
            </p:cNvCxnSpPr>
            <p:nvPr/>
          </p:nvCxnSpPr>
          <p:spPr>
            <a:xfrm flipH="1">
              <a:off x="6124167" y="4165797"/>
              <a:ext cx="204" cy="4114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5879164" y="4577221"/>
              <a:ext cx="490005" cy="4664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47334" y="6096000"/>
            <a:ext cx="2019866" cy="228600"/>
            <a:chOff x="2079684" y="5680488"/>
            <a:chExt cx="2019866" cy="228600"/>
          </a:xfrm>
        </p:grpSpPr>
        <p:sp>
          <p:nvSpPr>
            <p:cNvPr id="28" name="Oval 27"/>
            <p:cNvSpPr/>
            <p:nvPr/>
          </p:nvSpPr>
          <p:spPr>
            <a:xfrm>
              <a:off x="2079684" y="5680488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527500" y="5680488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975316" y="5680488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3132" y="5680488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70950" y="5680488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361634" y="5546949"/>
            <a:ext cx="1343448" cy="549051"/>
            <a:chOff x="2361634" y="5546949"/>
            <a:chExt cx="1343448" cy="549051"/>
          </a:xfrm>
        </p:grpSpPr>
        <p:cxnSp>
          <p:nvCxnSpPr>
            <p:cNvPr id="86" name="Straight Arrow Connector 85"/>
            <p:cNvCxnSpPr>
              <a:stCxn id="75" idx="3"/>
              <a:endCxn id="28" idx="0"/>
            </p:cNvCxnSpPr>
            <p:nvPr/>
          </p:nvCxnSpPr>
          <p:spPr>
            <a:xfrm flipH="1">
              <a:off x="2361634" y="5835638"/>
              <a:ext cx="89240" cy="2603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3299691" y="5550578"/>
              <a:ext cx="364437" cy="338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Arrow Connector 95"/>
            <p:cNvCxnSpPr>
              <a:stCxn id="95" idx="3"/>
              <a:endCxn id="30" idx="0"/>
            </p:cNvCxnSpPr>
            <p:nvPr/>
          </p:nvCxnSpPr>
          <p:spPr>
            <a:xfrm flipH="1">
              <a:off x="3257266" y="5839267"/>
              <a:ext cx="95796" cy="2567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5" idx="5"/>
              <a:endCxn id="31" idx="0"/>
            </p:cNvCxnSpPr>
            <p:nvPr/>
          </p:nvCxnSpPr>
          <p:spPr>
            <a:xfrm>
              <a:off x="3610757" y="5839267"/>
              <a:ext cx="94325" cy="2567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5" idx="5"/>
              <a:endCxn id="29" idx="0"/>
            </p:cNvCxnSpPr>
            <p:nvPr/>
          </p:nvCxnSpPr>
          <p:spPr>
            <a:xfrm>
              <a:off x="2708569" y="5835638"/>
              <a:ext cx="100881" cy="2603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2397503" y="5546949"/>
              <a:ext cx="364437" cy="33822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027774" y="4121080"/>
            <a:ext cx="571500" cy="732697"/>
            <a:chOff x="914400" y="4265147"/>
            <a:chExt cx="571500" cy="732697"/>
          </a:xfrm>
        </p:grpSpPr>
        <p:sp>
          <p:nvSpPr>
            <p:cNvPr id="120" name="Rounded Rectangle 119"/>
            <p:cNvSpPr/>
            <p:nvPr/>
          </p:nvSpPr>
          <p:spPr>
            <a:xfrm>
              <a:off x="914400" y="4627362"/>
              <a:ext cx="571500" cy="3704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1009650" y="4733925"/>
              <a:ext cx="381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009650" y="4817108"/>
              <a:ext cx="381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009650" y="4898589"/>
              <a:ext cx="381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20" idx="0"/>
            </p:cNvCxnSpPr>
            <p:nvPr/>
          </p:nvCxnSpPr>
          <p:spPr>
            <a:xfrm>
              <a:off x="1200150" y="4265147"/>
              <a:ext cx="0" cy="3622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3481910" y="5035637"/>
            <a:ext cx="670990" cy="1060363"/>
            <a:chOff x="3481910" y="5035637"/>
            <a:chExt cx="670990" cy="1060363"/>
          </a:xfrm>
        </p:grpSpPr>
        <p:sp>
          <p:nvSpPr>
            <p:cNvPr id="78" name="Oval 77"/>
            <p:cNvSpPr/>
            <p:nvPr/>
          </p:nvSpPr>
          <p:spPr>
            <a:xfrm>
              <a:off x="3520820" y="5035637"/>
              <a:ext cx="364437" cy="3382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/>
            <p:cNvCxnSpPr>
              <a:stCxn id="78" idx="5"/>
              <a:endCxn id="32" idx="0"/>
            </p:cNvCxnSpPr>
            <p:nvPr/>
          </p:nvCxnSpPr>
          <p:spPr>
            <a:xfrm>
              <a:off x="3831886" y="5324326"/>
              <a:ext cx="321014" cy="7716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8" idx="3"/>
              <a:endCxn id="95" idx="0"/>
            </p:cNvCxnSpPr>
            <p:nvPr/>
          </p:nvCxnSpPr>
          <p:spPr>
            <a:xfrm flipH="1">
              <a:off x="3481910" y="5324326"/>
              <a:ext cx="92281" cy="2262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5189536" y="4279156"/>
            <a:ext cx="1746646" cy="1693229"/>
            <a:chOff x="2276349" y="4324284"/>
            <a:chExt cx="1746646" cy="1112203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2276349" y="4327403"/>
              <a:ext cx="288896" cy="110908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3755352" y="4324284"/>
              <a:ext cx="267643" cy="1112203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2468565" y="3623195"/>
            <a:ext cx="1689917" cy="542602"/>
          </a:xfrm>
          <a:prstGeom prst="ellips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Operator 1</a:t>
            </a:r>
            <a:endParaRPr lang="en-US" sz="20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579722" y="4165797"/>
            <a:ext cx="1123317" cy="1381152"/>
            <a:chOff x="2579722" y="4165797"/>
            <a:chExt cx="1123317" cy="1381152"/>
          </a:xfrm>
        </p:grpSpPr>
        <p:cxnSp>
          <p:nvCxnSpPr>
            <p:cNvPr id="79" name="Straight Arrow Connector 78"/>
            <p:cNvCxnSpPr>
              <a:stCxn id="105" idx="3"/>
              <a:endCxn id="75" idx="0"/>
            </p:cNvCxnSpPr>
            <p:nvPr/>
          </p:nvCxnSpPr>
          <p:spPr>
            <a:xfrm flipH="1">
              <a:off x="2579722" y="4792260"/>
              <a:ext cx="560559" cy="75468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3068521" y="4394161"/>
              <a:ext cx="490005" cy="4664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Arrow Connector 107"/>
            <p:cNvCxnSpPr>
              <a:stCxn id="105" idx="5"/>
              <a:endCxn id="78" idx="0"/>
            </p:cNvCxnSpPr>
            <p:nvPr/>
          </p:nvCxnSpPr>
          <p:spPr>
            <a:xfrm>
              <a:off x="3486766" y="4792260"/>
              <a:ext cx="216273" cy="2433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4" idx="4"/>
              <a:endCxn id="105" idx="0"/>
            </p:cNvCxnSpPr>
            <p:nvPr/>
          </p:nvCxnSpPr>
          <p:spPr>
            <a:xfrm>
              <a:off x="3313524" y="4165797"/>
              <a:ext cx="0" cy="2283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53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944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41405" y="4010586"/>
            <a:ext cx="1029481" cy="5426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Search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926100" y="4010586"/>
            <a:ext cx="1029481" cy="5426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Ask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1455278" y="3269225"/>
            <a:ext cx="2438400" cy="5426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Find a Move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2694388" y="3811827"/>
            <a:ext cx="746453" cy="198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1856146" y="3811827"/>
            <a:ext cx="838242" cy="198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005305" y="2590800"/>
            <a:ext cx="3123629" cy="5426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/>
              <a:t>Tic </a:t>
            </a:r>
            <a:r>
              <a:rPr lang="en-US" sz="2400" dirty="0" err="1" smtClean="0"/>
              <a:t>Tac</a:t>
            </a:r>
            <a:r>
              <a:rPr lang="en-US" sz="2400" dirty="0" smtClean="0"/>
              <a:t> Toe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4984277" y="4010586"/>
            <a:ext cx="1029481" cy="5426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Pickup</a:t>
            </a:r>
            <a:endParaRPr lang="en-US" sz="2000" dirty="0"/>
          </a:p>
        </p:txBody>
      </p:sp>
      <p:sp>
        <p:nvSpPr>
          <p:cNvPr id="39" name="Oval 38"/>
          <p:cNvSpPr/>
          <p:nvPr/>
        </p:nvSpPr>
        <p:spPr>
          <a:xfrm>
            <a:off x="6590519" y="4010586"/>
            <a:ext cx="1029481" cy="5426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Place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5115131" y="3269225"/>
            <a:ext cx="2438400" cy="5426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Move Piece</a:t>
            </a:r>
            <a:endParaRPr lang="en-US" sz="2000" dirty="0"/>
          </a:p>
        </p:txBody>
      </p:sp>
      <p:cxnSp>
        <p:nvCxnSpPr>
          <p:cNvPr id="41" name="Straight Arrow Connector 40"/>
          <p:cNvCxnSpPr>
            <a:endCxn id="38" idx="0"/>
          </p:cNvCxnSpPr>
          <p:nvPr/>
        </p:nvCxnSpPr>
        <p:spPr>
          <a:xfrm flipH="1">
            <a:off x="5499018" y="3811827"/>
            <a:ext cx="855223" cy="198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9" idx="0"/>
          </p:cNvCxnSpPr>
          <p:nvPr/>
        </p:nvCxnSpPr>
        <p:spPr>
          <a:xfrm>
            <a:off x="6354241" y="3811827"/>
            <a:ext cx="751019" cy="198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1856146" y="4473726"/>
            <a:ext cx="5249114" cy="900285"/>
            <a:chOff x="1856146" y="4473726"/>
            <a:chExt cx="5249114" cy="900285"/>
          </a:xfrm>
        </p:grpSpPr>
        <p:sp>
          <p:nvSpPr>
            <p:cNvPr id="91" name="Oval 90"/>
            <p:cNvSpPr/>
            <p:nvPr/>
          </p:nvSpPr>
          <p:spPr>
            <a:xfrm>
              <a:off x="5926629" y="4811060"/>
              <a:ext cx="1029481" cy="542602"/>
            </a:xfrm>
            <a:prstGeom prst="ellipse">
              <a:avLst/>
            </a:pr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Op 3</a:t>
              </a:r>
              <a:endParaRPr lang="en-US" sz="2000" dirty="0"/>
            </a:p>
          </p:txBody>
        </p:sp>
        <p:cxnSp>
          <p:nvCxnSpPr>
            <p:cNvPr id="5" name="Straight Arrow Connector 4"/>
            <p:cNvCxnSpPr>
              <a:stCxn id="6" idx="4"/>
              <a:endCxn id="21" idx="1"/>
            </p:cNvCxnSpPr>
            <p:nvPr/>
          </p:nvCxnSpPr>
          <p:spPr>
            <a:xfrm>
              <a:off x="1856146" y="4553188"/>
              <a:ext cx="342001" cy="3367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7" idx="3"/>
              <a:endCxn id="21" idx="7"/>
            </p:cNvCxnSpPr>
            <p:nvPr/>
          </p:nvCxnSpPr>
          <p:spPr>
            <a:xfrm flipH="1">
              <a:off x="2926100" y="4473726"/>
              <a:ext cx="150764" cy="41622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5"/>
            </p:cNvCxnSpPr>
            <p:nvPr/>
          </p:nvCxnSpPr>
          <p:spPr>
            <a:xfrm>
              <a:off x="3804817" y="4473726"/>
              <a:ext cx="417407" cy="4371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047383" y="4810486"/>
              <a:ext cx="1029481" cy="5426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Op 1</a:t>
              </a:r>
              <a:endParaRPr lang="en-US" sz="2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86102" y="4831409"/>
              <a:ext cx="1029481" cy="542602"/>
            </a:xfrm>
            <a:prstGeom prst="ellipse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Op 2</a:t>
              </a:r>
              <a:endParaRPr lang="en-US" sz="2000" dirty="0"/>
            </a:p>
          </p:txBody>
        </p:sp>
        <p:cxnSp>
          <p:nvCxnSpPr>
            <p:cNvPr id="36" name="Straight Arrow Connector 35"/>
            <p:cNvCxnSpPr>
              <a:stCxn id="38" idx="3"/>
            </p:cNvCxnSpPr>
            <p:nvPr/>
          </p:nvCxnSpPr>
          <p:spPr>
            <a:xfrm flipH="1">
              <a:off x="4864820" y="4473726"/>
              <a:ext cx="270221" cy="4371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8" idx="5"/>
              <a:endCxn id="91" idx="1"/>
            </p:cNvCxnSpPr>
            <p:nvPr/>
          </p:nvCxnSpPr>
          <p:spPr>
            <a:xfrm>
              <a:off x="5862994" y="4473726"/>
              <a:ext cx="214399" cy="4167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4"/>
              <a:endCxn id="91" idx="7"/>
            </p:cNvCxnSpPr>
            <p:nvPr/>
          </p:nvCxnSpPr>
          <p:spPr>
            <a:xfrm flipH="1">
              <a:off x="6805346" y="4553188"/>
              <a:ext cx="299914" cy="3373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32" idx="5"/>
            <a:endCxn id="40" idx="0"/>
          </p:cNvCxnSpPr>
          <p:nvPr/>
        </p:nvCxnSpPr>
        <p:spPr>
          <a:xfrm>
            <a:off x="5671489" y="3053940"/>
            <a:ext cx="662842" cy="2152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10" idx="0"/>
          </p:cNvCxnSpPr>
          <p:nvPr/>
        </p:nvCxnSpPr>
        <p:spPr>
          <a:xfrm flipH="1">
            <a:off x="2674478" y="3053940"/>
            <a:ext cx="788272" cy="2152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9829800" y="4521811"/>
            <a:ext cx="1029481" cy="1568330"/>
            <a:chOff x="5664324" y="4814458"/>
            <a:chExt cx="1029481" cy="1568330"/>
          </a:xfrm>
        </p:grpSpPr>
        <p:sp>
          <p:nvSpPr>
            <p:cNvPr id="23" name="Oval 22"/>
            <p:cNvSpPr/>
            <p:nvPr/>
          </p:nvSpPr>
          <p:spPr>
            <a:xfrm>
              <a:off x="5664324" y="4814458"/>
              <a:ext cx="1029481" cy="54260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Op 3</a:t>
              </a:r>
              <a:endParaRPr lang="en-US" sz="2000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735269" y="5355507"/>
              <a:ext cx="895039" cy="1027281"/>
              <a:chOff x="2079684" y="4180674"/>
              <a:chExt cx="1572048" cy="1728414"/>
            </a:xfrm>
          </p:grpSpPr>
          <p:cxnSp>
            <p:nvCxnSpPr>
              <p:cNvPr id="61" name="Straight Arrow Connector 60"/>
              <p:cNvCxnSpPr>
                <a:endCxn id="78" idx="0"/>
              </p:cNvCxnSpPr>
              <p:nvPr/>
            </p:nvCxnSpPr>
            <p:spPr>
              <a:xfrm>
                <a:off x="2912643" y="4180674"/>
                <a:ext cx="6557" cy="286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2079684" y="4466993"/>
                <a:ext cx="1572048" cy="1442095"/>
                <a:chOff x="2079684" y="4466993"/>
                <a:chExt cx="1572048" cy="1442095"/>
              </a:xfrm>
            </p:grpSpPr>
            <p:cxnSp>
              <p:nvCxnSpPr>
                <p:cNvPr id="63" name="Straight Arrow Connector 62"/>
                <p:cNvCxnSpPr>
                  <a:stCxn id="64" idx="6"/>
                  <a:endCxn id="65" idx="2"/>
                </p:cNvCxnSpPr>
                <p:nvPr/>
              </p:nvCxnSpPr>
              <p:spPr>
                <a:xfrm>
                  <a:off x="2308284" y="5794788"/>
                  <a:ext cx="2192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2079684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527500" y="5680488"/>
                  <a:ext cx="228600" cy="2286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975316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423132" y="5680488"/>
                  <a:ext cx="228600" cy="2286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Arrow Connector 68"/>
                <p:cNvCxnSpPr>
                  <a:stCxn id="66" idx="6"/>
                  <a:endCxn id="67" idx="2"/>
                </p:cNvCxnSpPr>
                <p:nvPr/>
              </p:nvCxnSpPr>
              <p:spPr>
                <a:xfrm>
                  <a:off x="3203916" y="5794788"/>
                  <a:ext cx="2192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65" idx="6"/>
                  <a:endCxn id="66" idx="2"/>
                </p:cNvCxnSpPr>
                <p:nvPr/>
              </p:nvCxnSpPr>
              <p:spPr>
                <a:xfrm>
                  <a:off x="2756100" y="5794788"/>
                  <a:ext cx="21921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81" idx="3"/>
                  <a:endCxn id="64" idx="0"/>
                </p:cNvCxnSpPr>
                <p:nvPr/>
              </p:nvCxnSpPr>
              <p:spPr>
                <a:xfrm flipH="1">
                  <a:off x="2193984" y="5428852"/>
                  <a:ext cx="95060" cy="2516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3137861" y="5143792"/>
                  <a:ext cx="364437" cy="3382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85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4" name="Straight Arrow Connector 73"/>
                <p:cNvCxnSpPr>
                  <a:stCxn id="73" idx="3"/>
                  <a:endCxn id="66" idx="0"/>
                </p:cNvCxnSpPr>
                <p:nvPr/>
              </p:nvCxnSpPr>
              <p:spPr>
                <a:xfrm flipH="1">
                  <a:off x="3089616" y="5432481"/>
                  <a:ext cx="101616" cy="2480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3" idx="5"/>
                  <a:endCxn id="67" idx="0"/>
                </p:cNvCxnSpPr>
                <p:nvPr/>
              </p:nvCxnSpPr>
              <p:spPr>
                <a:xfrm>
                  <a:off x="3448927" y="5432481"/>
                  <a:ext cx="88505" cy="2480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81" idx="5"/>
                  <a:endCxn id="65" idx="0"/>
                </p:cNvCxnSpPr>
                <p:nvPr/>
              </p:nvCxnSpPr>
              <p:spPr>
                <a:xfrm>
                  <a:off x="2546739" y="5428852"/>
                  <a:ext cx="95061" cy="2516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8" idx="3"/>
                  <a:endCxn id="81" idx="0"/>
                </p:cNvCxnSpPr>
                <p:nvPr/>
              </p:nvCxnSpPr>
              <p:spPr>
                <a:xfrm flipH="1">
                  <a:off x="2417893" y="4865092"/>
                  <a:ext cx="328062" cy="2750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2674196" y="4466993"/>
                  <a:ext cx="490004" cy="46640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9" name="Straight Arrow Connector 78"/>
                <p:cNvCxnSpPr>
                  <a:stCxn id="78" idx="5"/>
                  <a:endCxn id="73" idx="0"/>
                </p:cNvCxnSpPr>
                <p:nvPr/>
              </p:nvCxnSpPr>
              <p:spPr>
                <a:xfrm>
                  <a:off x="3092441" y="4865092"/>
                  <a:ext cx="227640" cy="2787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/>
                <p:cNvSpPr/>
                <p:nvPr/>
              </p:nvSpPr>
              <p:spPr>
                <a:xfrm>
                  <a:off x="2235673" y="5140163"/>
                  <a:ext cx="364437" cy="338220"/>
                </a:xfrm>
                <a:prstGeom prst="ellipse">
                  <a:avLst/>
                </a:prstGeom>
                <a:ln w="28575"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2" name="Straight Arrow Connector 81"/>
                <p:cNvCxnSpPr>
                  <a:stCxn id="81" idx="6"/>
                  <a:endCxn id="73" idx="2"/>
                </p:cNvCxnSpPr>
                <p:nvPr/>
              </p:nvCxnSpPr>
              <p:spPr>
                <a:xfrm>
                  <a:off x="2600110" y="5309273"/>
                  <a:ext cx="537751" cy="362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6301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600" dirty="0" smtClean="0"/>
              <a:t>Basic PROPs learning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/>
              <a:t>Elaboration learning (from conditions)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/>
              <a:t>Interactive labeling of new operators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600" dirty="0" smtClean="0"/>
              <a:t>Retroactive instruction modification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1559472" y="5365832"/>
            <a:ext cx="355593" cy="3192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endCxn id="4" idx="7"/>
          </p:cNvCxnSpPr>
          <p:nvPr/>
        </p:nvCxnSpPr>
        <p:spPr>
          <a:xfrm flipH="1">
            <a:off x="1862990" y="4646741"/>
            <a:ext cx="2589041" cy="7658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74087" y="5764931"/>
            <a:ext cx="355593" cy="319239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3651884" y="4646741"/>
            <a:ext cx="800147" cy="1118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7" idx="2"/>
          </p:cNvCxnSpPr>
          <p:nvPr/>
        </p:nvCxnSpPr>
        <p:spPr>
          <a:xfrm>
            <a:off x="1915065" y="5525452"/>
            <a:ext cx="1559022" cy="39909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246048" y="5764930"/>
            <a:ext cx="355593" cy="319239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4452031" y="4646741"/>
            <a:ext cx="846092" cy="11649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111876" y="5415670"/>
            <a:ext cx="355593" cy="319239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4452031" y="4646741"/>
            <a:ext cx="2711920" cy="8156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51931" y="4495799"/>
            <a:ext cx="1600200" cy="3795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6"/>
            <a:endCxn id="11" idx="2"/>
          </p:cNvCxnSpPr>
          <p:nvPr/>
        </p:nvCxnSpPr>
        <p:spPr>
          <a:xfrm flipV="1">
            <a:off x="3829680" y="5924550"/>
            <a:ext cx="1416368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4" idx="2"/>
          </p:cNvCxnSpPr>
          <p:nvPr/>
        </p:nvCxnSpPr>
        <p:spPr>
          <a:xfrm flipV="1">
            <a:off x="5601641" y="5575290"/>
            <a:ext cx="1510235" cy="34926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PRIMs Theory: Primitive Skill Elements</a:t>
            </a:r>
          </a:p>
          <a:p>
            <a:pPr lvl="1"/>
            <a:r>
              <a:rPr lang="en-US" dirty="0" smtClean="0"/>
              <a:t>Rule </a:t>
            </a:r>
            <a:r>
              <a:rPr lang="en-US" dirty="0"/>
              <a:t>C</a:t>
            </a:r>
            <a:r>
              <a:rPr lang="en-US" dirty="0" smtClean="0"/>
              <a:t>omposition</a:t>
            </a:r>
          </a:p>
          <a:p>
            <a:r>
              <a:rPr lang="en-US" dirty="0" smtClean="0"/>
              <a:t>PRIMs in Soar</a:t>
            </a:r>
          </a:p>
          <a:p>
            <a:pPr lvl="1"/>
            <a:r>
              <a:rPr lang="en-US" sz="2400" dirty="0" smtClean="0"/>
              <a:t>Learning Operator </a:t>
            </a:r>
            <a:r>
              <a:rPr lang="en-US" sz="2400" dirty="0"/>
              <a:t>C</a:t>
            </a:r>
            <a:r>
              <a:rPr lang="en-US" sz="2400" dirty="0" smtClean="0"/>
              <a:t>omposition</a:t>
            </a:r>
          </a:p>
          <a:p>
            <a:r>
              <a:rPr lang="en-US" dirty="0" smtClean="0"/>
              <a:t>Roadmap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1447800"/>
            <a:ext cx="4324350" cy="52578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90000"/>
                  <a:alpha val="25000"/>
                </a:schemeClr>
              </a:gs>
              <a:gs pos="43000">
                <a:schemeClr val="bg2">
                  <a:alpha val="60000"/>
                </a:schemeClr>
              </a:gs>
              <a:gs pos="0">
                <a:schemeClr val="bg1"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1447801"/>
            <a:ext cx="4470400" cy="5257800"/>
          </a:xfrm>
          <a:prstGeom prst="rect">
            <a:avLst/>
          </a:prstGeom>
          <a:gradFill>
            <a:gsLst>
              <a:gs pos="100000">
                <a:schemeClr val="tx1">
                  <a:alpha val="20000"/>
                </a:schemeClr>
              </a:gs>
              <a:gs pos="43000">
                <a:schemeClr val="tx2">
                  <a:alpha val="10000"/>
                </a:schemeClr>
              </a:gs>
              <a:gs pos="0">
                <a:schemeClr val="tx2">
                  <a:alpha val="2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9966"/>
            <a:ext cx="4191000" cy="4993469"/>
          </a:xfrm>
        </p:spPr>
        <p:txBody>
          <a:bodyPr>
            <a:normAutofit/>
          </a:bodyPr>
          <a:lstStyle/>
          <a:p>
            <a:r>
              <a:rPr lang="en-US" dirty="0" smtClean="0"/>
              <a:t>Nuggets</a:t>
            </a:r>
          </a:p>
          <a:p>
            <a:pPr lvl="1"/>
            <a:r>
              <a:rPr lang="en-US" dirty="0" smtClean="0"/>
              <a:t>Can be taught procedural reasoning from scratch</a:t>
            </a:r>
          </a:p>
          <a:p>
            <a:pPr lvl="1"/>
            <a:r>
              <a:rPr lang="en-US" dirty="0" smtClean="0"/>
              <a:t>Low-level may quickly be extended to high-level</a:t>
            </a:r>
          </a:p>
          <a:p>
            <a:pPr lvl="1"/>
            <a:r>
              <a:rPr lang="en-US" dirty="0" smtClean="0"/>
              <a:t>Learned hierarchy can be made viewable and </a:t>
            </a:r>
            <a:r>
              <a:rPr lang="en-US" dirty="0" err="1" smtClean="0"/>
              <a:t>labelable</a:t>
            </a:r>
            <a:endParaRPr lang="en-US" dirty="0" smtClean="0"/>
          </a:p>
        </p:txBody>
      </p:sp>
      <p:pic>
        <p:nvPicPr>
          <p:cNvPr id="3074" name="Picture 2" descr="http://www.minosource.net/images/items/gold_nugg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974771" cy="8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74436" y="1579964"/>
            <a:ext cx="4491764" cy="4993469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Coal</a:t>
            </a:r>
          </a:p>
          <a:p>
            <a:pPr lvl="1"/>
            <a:r>
              <a:rPr lang="en-US" dirty="0" smtClean="0"/>
              <a:t>Not yet implemented/tested</a:t>
            </a:r>
          </a:p>
          <a:p>
            <a:pPr lvl="1"/>
            <a:r>
              <a:rPr lang="en-US" dirty="0" smtClean="0"/>
              <a:t>Writing PROPs instructions requires expert knowledge</a:t>
            </a:r>
          </a:p>
          <a:p>
            <a:pPr lvl="1"/>
            <a:r>
              <a:rPr lang="en-US" i="1" dirty="0" err="1" smtClean="0"/>
              <a:t>ID:attr</a:t>
            </a:r>
            <a:r>
              <a:rPr lang="en-US" dirty="0" smtClean="0"/>
              <a:t> pairs referenced by PROPs must be kept unique until those PROPs are chunked</a:t>
            </a:r>
            <a:endParaRPr lang="en-US" dirty="0"/>
          </a:p>
        </p:txBody>
      </p:sp>
      <p:pic>
        <p:nvPicPr>
          <p:cNvPr id="3076" name="Picture 4" descr="http://iconbug.com/download/size/256/icon/8249/minecraft-coal/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05941">
            <a:off x="7626920" y="1571378"/>
            <a:ext cx="1014306" cy="101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/>
              <a:t>Anderson, J. R. (2007). </a:t>
            </a:r>
            <a:r>
              <a:rPr lang="en-US" sz="2400" i="1" dirty="0"/>
              <a:t>How can the human mind occur in the physical universe? </a:t>
            </a:r>
            <a:r>
              <a:rPr lang="en-US" sz="2400" dirty="0" smtClean="0">
                <a:hlinkClick r:id="rId2"/>
              </a:rPr>
              <a:t>doi:10.1093/</a:t>
            </a:r>
            <a:r>
              <a:rPr lang="en-US" sz="2400" dirty="0" err="1" smtClean="0">
                <a:hlinkClick r:id="rId2"/>
              </a:rPr>
              <a:t>acprof:oso</a:t>
            </a:r>
            <a:r>
              <a:rPr lang="en-US" sz="2400" dirty="0" smtClean="0">
                <a:hlinkClick r:id="rId2"/>
              </a:rPr>
              <a:t>/9780195324259.001.0001</a:t>
            </a:r>
            <a:endParaRPr lang="en-US" sz="2400" dirty="0" smtClean="0"/>
          </a:p>
          <a:p>
            <a:r>
              <a:rPr lang="en-US" sz="2400" dirty="0" err="1"/>
              <a:t>Taatgen</a:t>
            </a:r>
            <a:r>
              <a:rPr lang="en-US" sz="2400" dirty="0"/>
              <a:t>, N.A. (2013). The nature and transfer of cognitive skills. </a:t>
            </a:r>
            <a:r>
              <a:rPr lang="en-US" sz="2400" i="1" dirty="0"/>
              <a:t>Psychological Review, 120</a:t>
            </a:r>
            <a:r>
              <a:rPr lang="en-US" sz="2400" dirty="0"/>
              <a:t>(3), 439-471.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Primitive Skill Elements in Soar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Bryan Stearns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438400"/>
            <a:ext cx="8666456" cy="3749040"/>
          </a:xfrm>
        </p:spPr>
        <p:txBody>
          <a:bodyPr>
            <a:normAutofit/>
          </a:bodyPr>
          <a:lstStyle/>
          <a:p>
            <a:pPr marL="508" indent="0" algn="ctr">
              <a:buNone/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81843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agent is given primitive instructions for information processing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instructions are deliberately evaluated the agent learns which combinations of instruction-elements are most common</a:t>
            </a:r>
          </a:p>
          <a:p>
            <a:endParaRPr lang="en-US" dirty="0" smtClean="0"/>
          </a:p>
          <a:p>
            <a:r>
              <a:rPr lang="en-US" dirty="0" smtClean="0"/>
              <a:t>Such elements are repeatedly combined </a:t>
            </a:r>
            <a:br>
              <a:rPr lang="en-US" dirty="0" smtClean="0"/>
            </a:br>
            <a:r>
              <a:rPr lang="en-US" dirty="0" smtClean="0"/>
              <a:t>to learn a hierarchical composition</a:t>
            </a:r>
          </a:p>
          <a:p>
            <a:endParaRPr lang="en-US" dirty="0" smtClean="0"/>
          </a:p>
          <a:p>
            <a:r>
              <a:rPr lang="en-US" dirty="0" smtClean="0"/>
              <a:t>Once the full composition is learned, </a:t>
            </a:r>
            <a:br>
              <a:rPr lang="en-US" dirty="0" smtClean="0"/>
            </a:br>
            <a:r>
              <a:rPr lang="en-US" dirty="0" smtClean="0"/>
              <a:t>the instructions may be chunked into a single task-specific operator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324600" y="3046291"/>
            <a:ext cx="1582492" cy="446942"/>
            <a:chOff x="6324600" y="3091366"/>
            <a:chExt cx="1582492" cy="446942"/>
          </a:xfrm>
        </p:grpSpPr>
        <p:sp>
          <p:nvSpPr>
            <p:cNvPr id="30" name="Rectangle 29"/>
            <p:cNvSpPr/>
            <p:nvPr/>
          </p:nvSpPr>
          <p:spPr>
            <a:xfrm>
              <a:off x="6609119" y="3091366"/>
              <a:ext cx="1297973" cy="4469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cue1 := const1</a:t>
              </a:r>
              <a:endParaRPr lang="en-US" sz="1600" dirty="0"/>
            </a:p>
          </p:txBody>
        </p:sp>
        <p:cxnSp>
          <p:nvCxnSpPr>
            <p:cNvPr id="32" name="Straight Arrow Connector 31"/>
            <p:cNvCxnSpPr>
              <a:endCxn id="30" idx="1"/>
            </p:cNvCxnSpPr>
            <p:nvPr/>
          </p:nvCxnSpPr>
          <p:spPr>
            <a:xfrm>
              <a:off x="6324600" y="3314837"/>
              <a:ext cx="2845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89202" y="2524858"/>
            <a:ext cx="1676548" cy="968375"/>
            <a:chOff x="4689202" y="2569933"/>
            <a:chExt cx="1676548" cy="968375"/>
          </a:xfrm>
        </p:grpSpPr>
        <p:grpSp>
          <p:nvGrpSpPr>
            <p:cNvPr id="10" name="Group 9"/>
            <p:cNvGrpSpPr/>
            <p:nvPr/>
          </p:nvGrpSpPr>
          <p:grpSpPr>
            <a:xfrm>
              <a:off x="4689202" y="2569933"/>
              <a:ext cx="1676548" cy="446942"/>
              <a:chOff x="4689202" y="2569933"/>
              <a:chExt cx="1676548" cy="44694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941585" y="2569933"/>
                <a:ext cx="1424165" cy="4469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var1 == nil</a:t>
                </a:r>
                <a:endParaRPr lang="en-US" sz="1600" dirty="0"/>
              </a:p>
            </p:txBody>
          </p:sp>
          <p:cxnSp>
            <p:nvCxnSpPr>
              <p:cNvPr id="31" name="Straight Arrow Connector 30"/>
              <p:cNvCxnSpPr>
                <a:stCxn id="26" idx="3"/>
                <a:endCxn id="27" idx="1"/>
              </p:cNvCxnSpPr>
              <p:nvPr/>
            </p:nvCxnSpPr>
            <p:spPr>
              <a:xfrm>
                <a:off x="4689202" y="2793404"/>
                <a:ext cx="2523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689202" y="3091366"/>
              <a:ext cx="1676548" cy="446942"/>
              <a:chOff x="4689202" y="3091366"/>
              <a:chExt cx="1676548" cy="44694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941585" y="3091366"/>
                <a:ext cx="1424165" cy="4469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output := var1</a:t>
                </a:r>
                <a:endParaRPr lang="en-US" sz="1600" dirty="0"/>
              </a:p>
            </p:txBody>
          </p:sp>
          <p:cxnSp>
            <p:nvCxnSpPr>
              <p:cNvPr id="38" name="Straight Arrow Connector 37"/>
              <p:cNvCxnSpPr>
                <a:stCxn id="28" idx="3"/>
                <a:endCxn id="29" idx="1"/>
              </p:cNvCxnSpPr>
              <p:nvPr/>
            </p:nvCxnSpPr>
            <p:spPr>
              <a:xfrm>
                <a:off x="4689202" y="3314837"/>
                <a:ext cx="25238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Instructions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65037" y="2524858"/>
            <a:ext cx="1424165" cy="44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</a:t>
            </a:r>
            <a:r>
              <a:rPr lang="en-US" sz="1600" dirty="0" smtClean="0"/>
              <a:t>nput1 &lt;&gt; nil</a:t>
            </a:r>
            <a:endParaRPr lang="en-US" sz="1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36908" y="2546584"/>
            <a:ext cx="2028129" cy="862847"/>
            <a:chOff x="1236908" y="2591659"/>
            <a:chExt cx="2028129" cy="862847"/>
          </a:xfrm>
        </p:grpSpPr>
        <p:cxnSp>
          <p:nvCxnSpPr>
            <p:cNvPr id="33" name="Straight Arrow Connector 32"/>
            <p:cNvCxnSpPr>
              <a:endCxn id="28" idx="1"/>
            </p:cNvCxnSpPr>
            <p:nvPr/>
          </p:nvCxnSpPr>
          <p:spPr>
            <a:xfrm>
              <a:off x="2904489" y="3269762"/>
              <a:ext cx="3605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6" idx="1"/>
            </p:cNvCxnSpPr>
            <p:nvPr/>
          </p:nvCxnSpPr>
          <p:spPr>
            <a:xfrm>
              <a:off x="2904489" y="2748329"/>
              <a:ext cx="3605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1236908" y="2591659"/>
              <a:ext cx="1739691" cy="8628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Count </a:t>
              </a:r>
              <a:r>
                <a:rPr lang="en-US" u="sng" dirty="0" err="1" smtClean="0"/>
                <a:t>Init</a:t>
              </a:r>
              <a:endParaRPr lang="en-US" u="sng" dirty="0" smtClean="0"/>
            </a:p>
            <a:p>
              <a:pPr algn="ctr"/>
              <a:r>
                <a:rPr lang="en-US" sz="1600" dirty="0" smtClean="0"/>
                <a:t>const1 := “order”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3265037" y="3046291"/>
            <a:ext cx="1424165" cy="446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var1 := input1</a:t>
            </a:r>
            <a:endParaRPr lang="en-US" sz="16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-228600" y="2133600"/>
            <a:ext cx="0" cy="16764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glow rad="2286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flipV="1">
            <a:off x="5978270" y="4791187"/>
            <a:ext cx="1332938" cy="992661"/>
            <a:chOff x="1281029" y="2766586"/>
            <a:chExt cx="3711170" cy="2338663"/>
          </a:xfrm>
        </p:grpSpPr>
        <p:cxnSp>
          <p:nvCxnSpPr>
            <p:cNvPr id="72" name="Straight Arrow Connector 71"/>
            <p:cNvCxnSpPr>
              <a:stCxn id="73" idx="6"/>
              <a:endCxn id="74" idx="2"/>
            </p:cNvCxnSpPr>
            <p:nvPr/>
          </p:nvCxnSpPr>
          <p:spPr>
            <a:xfrm>
              <a:off x="1738229" y="2957086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281029" y="2766586"/>
              <a:ext cx="457200" cy="381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119229" y="2766586"/>
              <a:ext cx="457200" cy="381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979664" y="2766586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762316" y="2766586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534999" y="2766586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5" idx="6"/>
              <a:endCxn id="76" idx="2"/>
            </p:cNvCxnSpPr>
            <p:nvPr/>
          </p:nvCxnSpPr>
          <p:spPr>
            <a:xfrm>
              <a:off x="3436864" y="2957086"/>
              <a:ext cx="3254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6" idx="6"/>
              <a:endCxn id="77" idx="2"/>
            </p:cNvCxnSpPr>
            <p:nvPr/>
          </p:nvCxnSpPr>
          <p:spPr>
            <a:xfrm>
              <a:off x="4219516" y="2957086"/>
              <a:ext cx="3154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3284464" y="3472878"/>
              <a:ext cx="609600" cy="381000"/>
              <a:chOff x="5029200" y="4991100"/>
              <a:chExt cx="609600" cy="38100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029200" y="4991100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181600" y="4991100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Arrow Connector 80"/>
            <p:cNvCxnSpPr>
              <a:stCxn id="75" idx="4"/>
              <a:endCxn id="122" idx="0"/>
            </p:cNvCxnSpPr>
            <p:nvPr/>
          </p:nvCxnSpPr>
          <p:spPr>
            <a:xfrm>
              <a:off x="3208264" y="3147586"/>
              <a:ext cx="304800" cy="3252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6" idx="4"/>
              <a:endCxn id="123" idx="0"/>
            </p:cNvCxnSpPr>
            <p:nvPr/>
          </p:nvCxnSpPr>
          <p:spPr>
            <a:xfrm flipH="1">
              <a:off x="3665464" y="3147586"/>
              <a:ext cx="325452" cy="3252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3599590" y="4158678"/>
              <a:ext cx="740635" cy="382425"/>
              <a:chOff x="5334000" y="5536607"/>
              <a:chExt cx="740635" cy="382425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5334000" y="5536607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468596" y="5538032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617435" y="5538032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77" idx="4"/>
              <a:endCxn id="121" idx="0"/>
            </p:cNvCxnSpPr>
            <p:nvPr/>
          </p:nvCxnSpPr>
          <p:spPr>
            <a:xfrm flipH="1">
              <a:off x="4111625" y="3147586"/>
              <a:ext cx="651974" cy="1012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23" idx="4"/>
              <a:endCxn id="119" idx="0"/>
            </p:cNvCxnSpPr>
            <p:nvPr/>
          </p:nvCxnSpPr>
          <p:spPr>
            <a:xfrm>
              <a:off x="3665464" y="3853878"/>
              <a:ext cx="162726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1624641" y="3472878"/>
              <a:ext cx="630252" cy="381000"/>
              <a:chOff x="3533686" y="5155607"/>
              <a:chExt cx="630252" cy="38100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3533686" y="5155607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06738" y="5155607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4" name="Straight Arrow Connector 103"/>
            <p:cNvCxnSpPr>
              <a:stCxn id="74" idx="4"/>
              <a:endCxn id="118" idx="0"/>
            </p:cNvCxnSpPr>
            <p:nvPr/>
          </p:nvCxnSpPr>
          <p:spPr>
            <a:xfrm flipH="1">
              <a:off x="2026293" y="3147586"/>
              <a:ext cx="321536" cy="3252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3" idx="4"/>
              <a:endCxn id="117" idx="0"/>
            </p:cNvCxnSpPr>
            <p:nvPr/>
          </p:nvCxnSpPr>
          <p:spPr>
            <a:xfrm>
              <a:off x="1509629" y="3147586"/>
              <a:ext cx="343612" cy="3252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2026293" y="3853878"/>
              <a:ext cx="1936493" cy="1251371"/>
              <a:chOff x="2026293" y="3853878"/>
              <a:chExt cx="1936493" cy="1251371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2249178" y="4722824"/>
                <a:ext cx="1035286" cy="382425"/>
                <a:chOff x="3448406" y="6018375"/>
                <a:chExt cx="1035286" cy="382425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3448406" y="6019800"/>
                  <a:ext cx="603367" cy="381000"/>
                  <a:chOff x="3560571" y="5155607"/>
                  <a:chExt cx="603367" cy="381000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560571" y="5155607"/>
                    <a:ext cx="4572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3706738" y="5155607"/>
                    <a:ext cx="4572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3743057" y="6018375"/>
                  <a:ext cx="740635" cy="382425"/>
                  <a:chOff x="5334000" y="5536607"/>
                  <a:chExt cx="740635" cy="382425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5334000" y="5536607"/>
                    <a:ext cx="457200" cy="381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468596" y="5538032"/>
                    <a:ext cx="457200" cy="381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17435" y="5538032"/>
                    <a:ext cx="457200" cy="381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08" name="Straight Arrow Connector 107"/>
              <p:cNvCxnSpPr>
                <a:stCxn id="120" idx="4"/>
                <a:endCxn id="114" idx="7"/>
              </p:cNvCxnSpPr>
              <p:nvPr/>
            </p:nvCxnSpPr>
            <p:spPr>
              <a:xfrm flipH="1">
                <a:off x="3217509" y="4541103"/>
                <a:ext cx="745277" cy="2389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118" idx="4"/>
                <a:endCxn id="116" idx="0"/>
              </p:cNvCxnSpPr>
              <p:nvPr/>
            </p:nvCxnSpPr>
            <p:spPr>
              <a:xfrm>
                <a:off x="2026293" y="3853878"/>
                <a:ext cx="597652" cy="8703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3265036" y="2475250"/>
            <a:ext cx="1424166" cy="1102458"/>
            <a:chOff x="3265036" y="2520325"/>
            <a:chExt cx="1424166" cy="1102458"/>
          </a:xfrm>
        </p:grpSpPr>
        <p:sp>
          <p:nvSpPr>
            <p:cNvPr id="69" name="Rectangle 68"/>
            <p:cNvSpPr/>
            <p:nvPr/>
          </p:nvSpPr>
          <p:spPr>
            <a:xfrm>
              <a:off x="3265036" y="3091366"/>
              <a:ext cx="1424165" cy="5314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v</a:t>
              </a:r>
              <a:r>
                <a:rPr lang="en-US" sz="1600" dirty="0" smtClean="0"/>
                <a:t>ar1 := input1</a:t>
              </a:r>
            </a:p>
            <a:p>
              <a:pPr algn="ctr"/>
              <a:r>
                <a:rPr lang="en-US" sz="1600" dirty="0" smtClean="0"/>
                <a:t>output := var1</a:t>
              </a:r>
              <a:endParaRPr lang="en-US" sz="16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65037" y="2520325"/>
              <a:ext cx="1424165" cy="496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</a:t>
              </a:r>
              <a:r>
                <a:rPr lang="en-US" sz="1600" dirty="0" smtClean="0"/>
                <a:t>nput1 &lt;&gt; nil</a:t>
              </a:r>
            </a:p>
            <a:p>
              <a:pPr algn="ctr"/>
              <a:r>
                <a:rPr lang="en-US" sz="1600" dirty="0" smtClean="0"/>
                <a:t>var1 == nil</a:t>
              </a:r>
              <a:endParaRPr lang="en-US" sz="160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3265036" y="3046290"/>
            <a:ext cx="1424165" cy="7637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v</a:t>
            </a:r>
            <a:r>
              <a:rPr lang="en-US" sz="1600" dirty="0" smtClean="0"/>
              <a:t>ar1 := input1</a:t>
            </a:r>
          </a:p>
          <a:p>
            <a:pPr algn="ctr"/>
            <a:r>
              <a:rPr lang="en-US" sz="1600" dirty="0" smtClean="0"/>
              <a:t>output := var1</a:t>
            </a:r>
          </a:p>
          <a:p>
            <a:pPr algn="ctr"/>
            <a:r>
              <a:rPr lang="en-US" sz="1600" dirty="0" smtClean="0"/>
              <a:t>cue1 := const1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239636" y="2317125"/>
            <a:ext cx="1622373" cy="1524000"/>
          </a:xfrm>
          <a:prstGeom prst="roundRect">
            <a:avLst>
              <a:gd name="adj" fmla="val 722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&lt;&gt; nil</a:t>
            </a:r>
          </a:p>
          <a:p>
            <a:pPr algn="ctr"/>
            <a:r>
              <a:rPr lang="en-US" sz="1600" dirty="0" smtClean="0"/>
              <a:t>var1 == nil</a:t>
            </a:r>
          </a:p>
          <a:p>
            <a:r>
              <a:rPr lang="en-US" sz="1600" dirty="0" smtClean="0"/>
              <a:t>--&gt;</a:t>
            </a:r>
          </a:p>
          <a:p>
            <a:pPr algn="ctr"/>
            <a:r>
              <a:rPr lang="en-US" sz="1600" dirty="0" smtClean="0"/>
              <a:t>var1 := input1</a:t>
            </a:r>
          </a:p>
          <a:p>
            <a:pPr algn="ctr"/>
            <a:r>
              <a:rPr lang="en-US" sz="1600" dirty="0" smtClean="0"/>
              <a:t>output := var1</a:t>
            </a:r>
          </a:p>
          <a:p>
            <a:pPr algn="ctr"/>
            <a:r>
              <a:rPr lang="en-US" sz="1600" dirty="0" smtClean="0"/>
              <a:t>cue1 := const1</a:t>
            </a:r>
            <a:endParaRPr lang="en-US" sz="1600" dirty="0"/>
          </a:p>
        </p:txBody>
      </p:sp>
      <p:sp>
        <p:nvSpPr>
          <p:cNvPr id="87" name="Rounded Rectangle 86"/>
          <p:cNvSpPr/>
          <p:nvPr/>
        </p:nvSpPr>
        <p:spPr>
          <a:xfrm>
            <a:off x="3239636" y="2317125"/>
            <a:ext cx="1622373" cy="1524000"/>
          </a:xfrm>
          <a:prstGeom prst="roundRect">
            <a:avLst>
              <a:gd name="adj" fmla="val 722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 &lt;&gt; nil</a:t>
            </a:r>
          </a:p>
          <a:p>
            <a:pPr algn="ctr"/>
            <a:r>
              <a:rPr lang="en-US" sz="1600" dirty="0" smtClean="0"/>
              <a:t>var1 == nil</a:t>
            </a:r>
          </a:p>
          <a:p>
            <a:r>
              <a:rPr lang="en-US" sz="1600" dirty="0" smtClean="0"/>
              <a:t>--&gt;</a:t>
            </a:r>
          </a:p>
          <a:p>
            <a:pPr algn="ctr"/>
            <a:r>
              <a:rPr lang="en-US" sz="1600" dirty="0" smtClean="0"/>
              <a:t>var1 := input1</a:t>
            </a:r>
          </a:p>
          <a:p>
            <a:pPr algn="ctr"/>
            <a:r>
              <a:rPr lang="en-US" sz="1600" dirty="0" smtClean="0"/>
              <a:t>output := var1</a:t>
            </a:r>
          </a:p>
          <a:p>
            <a:pPr algn="ctr"/>
            <a:r>
              <a:rPr lang="en-US" sz="1600" dirty="0" smtClean="0"/>
              <a:t>cue1 := “</a:t>
            </a:r>
            <a:r>
              <a:rPr lang="en-US" sz="1600" b="1" dirty="0" smtClean="0"/>
              <a:t>order</a:t>
            </a:r>
            <a:r>
              <a:rPr lang="en-US" sz="1600" dirty="0" smtClean="0"/>
              <a:t>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22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6.7083E-8 L 1.05 -0.000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5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17118 -0.0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-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18038 1.1111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6.7083E-8 L 1.05 -0.0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5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39 2.22222E-6 L -0.3448 2.22222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6.7083E-8 L 1.05 -0.0004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6945E-18 -6.7083E-8 L 1.05 -0.0004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5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6" grpId="0" animBg="1"/>
      <p:bldP spid="16" grpId="1" animBg="1"/>
      <p:bldP spid="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 Rule Hierarchy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94428" y="1496619"/>
            <a:ext cx="7387572" cy="5093701"/>
            <a:chOff x="994428" y="1496619"/>
            <a:chExt cx="7387572" cy="5093701"/>
          </a:xfrm>
        </p:grpSpPr>
        <p:sp>
          <p:nvSpPr>
            <p:cNvPr id="5" name="TextBox 4"/>
            <p:cNvSpPr txBox="1"/>
            <p:nvPr/>
          </p:nvSpPr>
          <p:spPr>
            <a:xfrm>
              <a:off x="994428" y="1496619"/>
              <a:ext cx="1740494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task*specific*42 {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(slot1 == “foo”)</a:t>
              </a:r>
            </a:p>
            <a:p>
              <a:r>
                <a:rPr lang="en-US" sz="1600" dirty="0" smtClean="0"/>
                <a:t>    (slot2 &lt;&gt; “bar”)</a:t>
              </a:r>
            </a:p>
            <a:p>
              <a:r>
                <a:rPr lang="en-US" sz="1600" dirty="0" smtClean="0"/>
                <a:t>--&gt;</a:t>
              </a:r>
            </a:p>
            <a:p>
              <a:r>
                <a:rPr lang="en-US" sz="1600" dirty="0" smtClean="0"/>
                <a:t>    (slot3 := slot2)</a:t>
              </a:r>
            </a:p>
            <a:p>
              <a:r>
                <a:rPr lang="en-US" sz="1600" dirty="0" smtClean="0"/>
                <a:t>    (slot2 := “foo”)</a:t>
              </a:r>
            </a:p>
            <a:p>
              <a:r>
                <a:rPr lang="en-US" sz="1600" dirty="0" smtClean="0"/>
                <a:t>    (slot1 := “bar”)</a:t>
              </a:r>
            </a:p>
            <a:p>
              <a:r>
                <a:rPr lang="en-US" sz="1600" dirty="0" smtClean="0"/>
                <a:t>}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64316" y="3796397"/>
              <a:ext cx="1309287" cy="1532334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200" dirty="0" smtClean="0"/>
                <a:t>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…</a:t>
              </a:r>
            </a:p>
            <a:p>
              <a:r>
                <a:rPr lang="en-US" sz="1200" dirty="0" smtClean="0"/>
                <a:t>--&gt;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(slot3 := slot2)</a:t>
              </a:r>
            </a:p>
            <a:p>
              <a:r>
                <a:rPr lang="en-US" sz="1200" dirty="0" smtClean="0"/>
                <a:t>    (slot2 := const1)</a:t>
              </a:r>
            </a:p>
            <a:p>
              <a:r>
                <a:rPr lang="en-US" sz="1200" dirty="0" smtClean="0"/>
                <a:t>    (slot1 := const2)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2479" y="5454502"/>
              <a:ext cx="1335280" cy="112371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200" dirty="0" smtClean="0"/>
                <a:t>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…</a:t>
              </a:r>
            </a:p>
            <a:p>
              <a:r>
                <a:rPr lang="en-US" sz="1200" dirty="0" smtClean="0"/>
                <a:t>--&gt;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(slot3 := slot2)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69707" y="2323981"/>
              <a:ext cx="1740494" cy="18158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task*general {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(slot1 == const1)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(slot2 &lt;&gt; const2)</a:t>
              </a:r>
            </a:p>
            <a:p>
              <a:r>
                <a:rPr lang="en-US" sz="1400" dirty="0" smtClean="0"/>
                <a:t>--&gt;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(slot3 := slot2)</a:t>
              </a:r>
            </a:p>
            <a:p>
              <a:r>
                <a:rPr lang="en-US" sz="1400" dirty="0" smtClean="0"/>
                <a:t>    (slot2 := const1)</a:t>
              </a:r>
            </a:p>
            <a:p>
              <a:r>
                <a:rPr lang="en-US" sz="1400" dirty="0" smtClean="0"/>
                <a:t>    (slot1 := const2)</a:t>
              </a:r>
            </a:p>
            <a:p>
              <a:r>
                <a:rPr lang="en-US" sz="1400" dirty="0" smtClean="0"/>
                <a:t>}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51320" y="5466608"/>
              <a:ext cx="1335280" cy="112371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200" dirty="0" smtClean="0"/>
                <a:t>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…</a:t>
              </a:r>
            </a:p>
            <a:p>
              <a:r>
                <a:rPr lang="en-US" sz="1200" dirty="0" smtClean="0"/>
                <a:t>--&gt;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(slot2 := const1)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6600" y="5466608"/>
              <a:ext cx="1295400" cy="112371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200" dirty="0" smtClean="0"/>
                <a:t>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…</a:t>
              </a:r>
            </a:p>
            <a:p>
              <a:r>
                <a:rPr lang="en-US" sz="1200" dirty="0" smtClean="0"/>
                <a:t>--&gt;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(slot1 := const2)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2600" y="4000708"/>
              <a:ext cx="1309287" cy="1328023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200" dirty="0" smtClean="0"/>
                <a:t>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(slot1 == const1)</a:t>
              </a:r>
            </a:p>
            <a:p>
              <a:r>
                <a:rPr lang="en-US" sz="1200" dirty="0" smtClean="0"/>
                <a:t>    (slot2 &lt;&gt; const2)</a:t>
              </a:r>
            </a:p>
            <a:p>
              <a:r>
                <a:rPr lang="en-US" sz="1200" dirty="0" smtClean="0"/>
                <a:t>--&gt;</a:t>
              </a:r>
            </a:p>
            <a:p>
              <a:r>
                <a:rPr lang="en-US" sz="1200" dirty="0" smtClean="0"/>
                <a:t>    …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9117" y="5446518"/>
              <a:ext cx="1335280" cy="112371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200" dirty="0" smtClean="0"/>
                <a:t>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(slot1 == const1)</a:t>
              </a:r>
            </a:p>
            <a:p>
              <a:r>
                <a:rPr lang="en-US" sz="1200" dirty="0" smtClean="0"/>
                <a:t>--&gt;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…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47958" y="5458624"/>
              <a:ext cx="1335280" cy="112371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200" dirty="0" smtClean="0"/>
                <a:t>{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(slot2 &lt;&gt; const2)</a:t>
              </a:r>
            </a:p>
            <a:p>
              <a:r>
                <a:rPr lang="en-US" sz="1200" dirty="0" smtClean="0"/>
                <a:t>--&gt;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…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cxnSp>
          <p:nvCxnSpPr>
            <p:cNvPr id="16" name="Straight Arrow Connector 15"/>
            <p:cNvCxnSpPr>
              <a:stCxn id="12" idx="1"/>
              <a:endCxn id="13" idx="0"/>
            </p:cNvCxnSpPr>
            <p:nvPr/>
          </p:nvCxnSpPr>
          <p:spPr>
            <a:xfrm flipH="1">
              <a:off x="1676757" y="5328731"/>
              <a:ext cx="730487" cy="1177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1"/>
              <a:endCxn id="14" idx="0"/>
            </p:cNvCxnSpPr>
            <p:nvPr/>
          </p:nvCxnSpPr>
          <p:spPr>
            <a:xfrm>
              <a:off x="2407244" y="5328731"/>
              <a:ext cx="608354" cy="1298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1"/>
              <a:endCxn id="9" idx="0"/>
            </p:cNvCxnSpPr>
            <p:nvPr/>
          </p:nvCxnSpPr>
          <p:spPr>
            <a:xfrm flipH="1">
              <a:off x="5080119" y="5328731"/>
              <a:ext cx="1338841" cy="1257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1"/>
              <a:endCxn id="10" idx="0"/>
            </p:cNvCxnSpPr>
            <p:nvPr/>
          </p:nvCxnSpPr>
          <p:spPr>
            <a:xfrm>
              <a:off x="6418960" y="5328731"/>
              <a:ext cx="0" cy="1378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1"/>
              <a:endCxn id="11" idx="0"/>
            </p:cNvCxnSpPr>
            <p:nvPr/>
          </p:nvCxnSpPr>
          <p:spPr>
            <a:xfrm>
              <a:off x="6418960" y="5328731"/>
              <a:ext cx="1315340" cy="1378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2"/>
              <a:endCxn id="8" idx="2"/>
            </p:cNvCxnSpPr>
            <p:nvPr/>
          </p:nvCxnSpPr>
          <p:spPr>
            <a:xfrm>
              <a:off x="4539954" y="4139863"/>
              <a:ext cx="1224362" cy="4227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" idx="2"/>
              <a:endCxn id="12" idx="0"/>
            </p:cNvCxnSpPr>
            <p:nvPr/>
          </p:nvCxnSpPr>
          <p:spPr>
            <a:xfrm flipH="1">
              <a:off x="3061887" y="4139863"/>
              <a:ext cx="1478067" cy="5248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5" idx="3"/>
              <a:endCxn id="4" idx="1"/>
            </p:cNvCxnSpPr>
            <p:nvPr/>
          </p:nvCxnSpPr>
          <p:spPr>
            <a:xfrm>
              <a:off x="2734922" y="2527671"/>
              <a:ext cx="934785" cy="7042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567598" y="1496619"/>
              <a:ext cx="1740494" cy="20621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task*specific*43 {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(slot1 == “goo”)</a:t>
              </a:r>
            </a:p>
            <a:p>
              <a:r>
                <a:rPr lang="en-US" sz="1600" dirty="0" smtClean="0"/>
                <a:t>    (slot2 &lt;&gt; “car”)</a:t>
              </a:r>
            </a:p>
            <a:p>
              <a:r>
                <a:rPr lang="en-US" sz="1600" dirty="0" smtClean="0"/>
                <a:t>--&gt;</a:t>
              </a:r>
            </a:p>
            <a:p>
              <a:r>
                <a:rPr lang="en-US" sz="1600" dirty="0" smtClean="0"/>
                <a:t>    (slot3 := slot2)</a:t>
              </a:r>
            </a:p>
            <a:p>
              <a:r>
                <a:rPr lang="en-US" sz="1600" dirty="0" smtClean="0"/>
                <a:t>    (slot2 := “goo”)</a:t>
              </a:r>
            </a:p>
            <a:p>
              <a:r>
                <a:rPr lang="en-US" sz="1600" dirty="0" smtClean="0"/>
                <a:t>    (slot1 := “car”)</a:t>
              </a:r>
            </a:p>
            <a:p>
              <a:r>
                <a:rPr lang="en-US" sz="1600" dirty="0" smtClean="0"/>
                <a:t>}</a:t>
              </a:r>
              <a:endParaRPr lang="en-US" sz="1600" dirty="0"/>
            </a:p>
          </p:txBody>
        </p:sp>
        <p:cxnSp>
          <p:nvCxnSpPr>
            <p:cNvPr id="42" name="Straight Arrow Connector 41"/>
            <p:cNvCxnSpPr>
              <a:stCxn id="41" idx="1"/>
              <a:endCxn id="4" idx="3"/>
            </p:cNvCxnSpPr>
            <p:nvPr/>
          </p:nvCxnSpPr>
          <p:spPr>
            <a:xfrm flipH="1">
              <a:off x="5410201" y="2527671"/>
              <a:ext cx="1157397" cy="7042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90500"/>
            <a:ext cx="9144000" cy="6477000"/>
            <a:chOff x="0" y="76200"/>
            <a:chExt cx="9144000" cy="6629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76200"/>
              <a:ext cx="6742862" cy="662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0" y="76200"/>
              <a:ext cx="1143000" cy="66294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7885862" y="76200"/>
              <a:ext cx="1258138" cy="66294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4800" y="626590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Image: (</a:t>
            </a:r>
            <a:r>
              <a:rPr lang="en-US" dirty="0" err="1" smtClean="0"/>
              <a:t>Taatgen</a:t>
            </a:r>
            <a:r>
              <a:rPr lang="en-US" dirty="0" smtClean="0"/>
              <a:t>, 2013)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705600" y="215900"/>
            <a:ext cx="1562100" cy="1524000"/>
            <a:chOff x="571500" y="533400"/>
            <a:chExt cx="1562100" cy="1524000"/>
          </a:xfrm>
        </p:grpSpPr>
        <p:sp>
          <p:nvSpPr>
            <p:cNvPr id="8" name="Rectangle 7"/>
            <p:cNvSpPr/>
            <p:nvPr/>
          </p:nvSpPr>
          <p:spPr>
            <a:xfrm>
              <a:off x="571500" y="533400"/>
              <a:ext cx="1562100" cy="1524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5760" rtlCol="0" anchor="ctr"/>
            <a:lstStyle/>
            <a:p>
              <a:r>
                <a:rPr lang="en-US" dirty="0" smtClean="0"/>
                <a:t>CONDITION</a:t>
              </a:r>
            </a:p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EMACS</a:t>
              </a:r>
            </a:p>
            <a:p>
              <a:r>
                <a:rPr lang="en-US" dirty="0" smtClean="0"/>
                <a:t>EDT</a:t>
              </a:r>
            </a:p>
            <a:p>
              <a:r>
                <a:rPr lang="en-US" dirty="0" smtClean="0"/>
                <a:t>ED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6731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" y="946150"/>
              <a:ext cx="152400" cy="1524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5800" y="1219200"/>
              <a:ext cx="1524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1492250"/>
              <a:ext cx="152400" cy="15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1765300"/>
              <a:ext cx="152400" cy="152400"/>
            </a:xfrm>
            <a:prstGeom prst="rect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550993" y="4281382"/>
            <a:ext cx="685800" cy="1101646"/>
            <a:chOff x="4082777" y="4088122"/>
            <a:chExt cx="685800" cy="1101646"/>
          </a:xfrm>
        </p:grpSpPr>
        <p:cxnSp>
          <p:nvCxnSpPr>
            <p:cNvPr id="71" name="Straight Arrow Connector 70"/>
            <p:cNvCxnSpPr>
              <a:stCxn id="38" idx="4"/>
              <a:endCxn id="64" idx="0"/>
            </p:cNvCxnSpPr>
            <p:nvPr/>
          </p:nvCxnSpPr>
          <p:spPr>
            <a:xfrm>
              <a:off x="4425677" y="4088122"/>
              <a:ext cx="0" cy="5682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4082777" y="4656368"/>
              <a:ext cx="685800" cy="533400"/>
              <a:chOff x="609600" y="4648200"/>
              <a:chExt cx="685800" cy="53340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609600" y="4648200"/>
                <a:ext cx="685800" cy="5334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723900" y="4782186"/>
                <a:ext cx="4572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723900" y="4901949"/>
                <a:ext cx="4572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23900" y="5019261"/>
                <a:ext cx="4572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Gradually Chunking 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Keep a frequency count of co-occurring PROPs</a:t>
            </a:r>
          </a:p>
          <a:p>
            <a:r>
              <a:rPr lang="en-US" sz="2800" dirty="0" smtClean="0"/>
              <a:t>If this count passes a threshold, chunk a new operator combining the pair</a:t>
            </a:r>
          </a:p>
          <a:p>
            <a:r>
              <a:rPr lang="en-US" sz="2800" dirty="0" smtClean="0"/>
              <a:t>Once the hierarchy is learned, the instructions may be chunked into an operator implemented by a chunked rule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26</a:t>
            </a:fld>
            <a:endParaRPr lang="en-US"/>
          </a:p>
        </p:txBody>
      </p:sp>
      <p:cxnSp>
        <p:nvCxnSpPr>
          <p:cNvPr id="6" name="Straight Arrow Connector 5"/>
          <p:cNvCxnSpPr>
            <a:endCxn id="53" idx="7"/>
          </p:cNvCxnSpPr>
          <p:nvPr/>
        </p:nvCxnSpPr>
        <p:spPr>
          <a:xfrm flipH="1">
            <a:off x="3235031" y="4241558"/>
            <a:ext cx="1631538" cy="9168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707758" y="5156558"/>
            <a:ext cx="345032" cy="3063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endCxn id="24" idx="7"/>
          </p:cNvCxnSpPr>
          <p:nvPr/>
        </p:nvCxnSpPr>
        <p:spPr>
          <a:xfrm flipH="1">
            <a:off x="4002262" y="4241558"/>
            <a:ext cx="864308" cy="9598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2"/>
          </p:cNvCxnSpPr>
          <p:nvPr/>
        </p:nvCxnSpPr>
        <p:spPr>
          <a:xfrm>
            <a:off x="3113044" y="5291608"/>
            <a:ext cx="594714" cy="1814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7" idx="2"/>
          </p:cNvCxnSpPr>
          <p:nvPr/>
        </p:nvCxnSpPr>
        <p:spPr>
          <a:xfrm>
            <a:off x="4052790" y="5309751"/>
            <a:ext cx="555000" cy="152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54600" y="5113567"/>
            <a:ext cx="345032" cy="30638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4866569" y="4227889"/>
            <a:ext cx="1338559" cy="93054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607790" y="4241558"/>
            <a:ext cx="1158338" cy="1236673"/>
            <a:chOff x="4412644" y="3798991"/>
            <a:chExt cx="1158338" cy="1236673"/>
          </a:xfrm>
        </p:grpSpPr>
        <p:sp>
          <p:nvSpPr>
            <p:cNvPr id="27" name="Oval 26"/>
            <p:cNvSpPr/>
            <p:nvPr/>
          </p:nvSpPr>
          <p:spPr>
            <a:xfrm>
              <a:off x="4412644" y="4729278"/>
              <a:ext cx="345032" cy="3063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 flipH="1">
              <a:off x="4585161" y="3798991"/>
              <a:ext cx="86263" cy="9302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225950" y="4720696"/>
              <a:ext cx="345032" cy="3063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/>
            <p:cNvCxnSpPr>
              <a:endCxn id="32" idx="1"/>
            </p:cNvCxnSpPr>
            <p:nvPr/>
          </p:nvCxnSpPr>
          <p:spPr>
            <a:xfrm>
              <a:off x="4671423" y="3798991"/>
              <a:ext cx="605056" cy="9665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7" idx="6"/>
              <a:endCxn id="32" idx="2"/>
            </p:cNvCxnSpPr>
            <p:nvPr/>
          </p:nvCxnSpPr>
          <p:spPr>
            <a:xfrm flipV="1">
              <a:off x="4757676" y="4873890"/>
              <a:ext cx="468274" cy="858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>
            <a:stCxn id="32" idx="6"/>
            <a:endCxn id="35" idx="2"/>
          </p:cNvCxnSpPr>
          <p:nvPr/>
        </p:nvCxnSpPr>
        <p:spPr>
          <a:xfrm flipV="1">
            <a:off x="5766129" y="5266760"/>
            <a:ext cx="388471" cy="4969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940528" y="5113567"/>
            <a:ext cx="345032" cy="30638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330290" y="4022162"/>
            <a:ext cx="1090806" cy="438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u="sng" dirty="0" smtClean="0"/>
              <a:t>Count </a:t>
            </a:r>
            <a:r>
              <a:rPr lang="en-US" sz="1400" u="sng" dirty="0" err="1" smtClean="0"/>
              <a:t>Init</a:t>
            </a:r>
            <a:endParaRPr lang="en-US" sz="1400" u="sng" dirty="0"/>
          </a:p>
        </p:txBody>
      </p:sp>
      <p:sp>
        <p:nvSpPr>
          <p:cNvPr id="58" name="Oval 57"/>
          <p:cNvSpPr/>
          <p:nvPr/>
        </p:nvSpPr>
        <p:spPr>
          <a:xfrm>
            <a:off x="4607790" y="5113567"/>
            <a:ext cx="504388" cy="36466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>
            <a:stCxn id="58" idx="6"/>
            <a:endCxn id="35" idx="2"/>
          </p:cNvCxnSpPr>
          <p:nvPr/>
        </p:nvCxnSpPr>
        <p:spPr>
          <a:xfrm flipV="1">
            <a:off x="5112178" y="5266760"/>
            <a:ext cx="1042422" cy="2914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flipV="1">
            <a:off x="7394582" y="1920071"/>
            <a:ext cx="1332938" cy="992661"/>
            <a:chOff x="1281029" y="2766586"/>
            <a:chExt cx="3711170" cy="2338663"/>
          </a:xfrm>
        </p:grpSpPr>
        <p:cxnSp>
          <p:nvCxnSpPr>
            <p:cNvPr id="74" name="Straight Arrow Connector 73"/>
            <p:cNvCxnSpPr>
              <a:stCxn id="75" idx="6"/>
              <a:endCxn id="76" idx="2"/>
            </p:cNvCxnSpPr>
            <p:nvPr/>
          </p:nvCxnSpPr>
          <p:spPr>
            <a:xfrm>
              <a:off x="1738229" y="2957086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1281029" y="2766586"/>
              <a:ext cx="457200" cy="381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119229" y="2766586"/>
              <a:ext cx="457200" cy="381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979664" y="2766586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762316" y="2766586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34999" y="2766586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7" idx="6"/>
              <a:endCxn id="78" idx="2"/>
            </p:cNvCxnSpPr>
            <p:nvPr/>
          </p:nvCxnSpPr>
          <p:spPr>
            <a:xfrm>
              <a:off x="3436864" y="2957086"/>
              <a:ext cx="3254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6"/>
              <a:endCxn id="79" idx="2"/>
            </p:cNvCxnSpPr>
            <p:nvPr/>
          </p:nvCxnSpPr>
          <p:spPr>
            <a:xfrm>
              <a:off x="4219516" y="2957086"/>
              <a:ext cx="3154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284464" y="3472878"/>
              <a:ext cx="609600" cy="381000"/>
              <a:chOff x="5029200" y="4991100"/>
              <a:chExt cx="609600" cy="381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029200" y="4991100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181600" y="4991100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3" name="Straight Arrow Connector 82"/>
            <p:cNvCxnSpPr>
              <a:stCxn id="77" idx="4"/>
              <a:endCxn id="107" idx="0"/>
            </p:cNvCxnSpPr>
            <p:nvPr/>
          </p:nvCxnSpPr>
          <p:spPr>
            <a:xfrm>
              <a:off x="3208264" y="3147586"/>
              <a:ext cx="304800" cy="3252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8" idx="4"/>
              <a:endCxn id="108" idx="0"/>
            </p:cNvCxnSpPr>
            <p:nvPr/>
          </p:nvCxnSpPr>
          <p:spPr>
            <a:xfrm flipH="1">
              <a:off x="3665464" y="3147586"/>
              <a:ext cx="325452" cy="3252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/>
            <p:cNvGrpSpPr/>
            <p:nvPr/>
          </p:nvGrpSpPr>
          <p:grpSpPr>
            <a:xfrm>
              <a:off x="3599590" y="4158678"/>
              <a:ext cx="740635" cy="382425"/>
              <a:chOff x="5334000" y="5536607"/>
              <a:chExt cx="740635" cy="382425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5334000" y="5536607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468596" y="5538032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617435" y="5538032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6" name="Straight Arrow Connector 85"/>
            <p:cNvCxnSpPr>
              <a:stCxn id="79" idx="4"/>
              <a:endCxn id="106" idx="0"/>
            </p:cNvCxnSpPr>
            <p:nvPr/>
          </p:nvCxnSpPr>
          <p:spPr>
            <a:xfrm flipH="1">
              <a:off x="4111625" y="3147586"/>
              <a:ext cx="651974" cy="10125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08" idx="4"/>
              <a:endCxn id="104" idx="0"/>
            </p:cNvCxnSpPr>
            <p:nvPr/>
          </p:nvCxnSpPr>
          <p:spPr>
            <a:xfrm>
              <a:off x="3665464" y="3853878"/>
              <a:ext cx="162726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1624641" y="3472878"/>
              <a:ext cx="630252" cy="381000"/>
              <a:chOff x="3533686" y="5155607"/>
              <a:chExt cx="630252" cy="381000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3533686" y="5155607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706738" y="5155607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9" name="Straight Arrow Connector 88"/>
            <p:cNvCxnSpPr>
              <a:stCxn id="76" idx="4"/>
              <a:endCxn id="103" idx="0"/>
            </p:cNvCxnSpPr>
            <p:nvPr/>
          </p:nvCxnSpPr>
          <p:spPr>
            <a:xfrm flipH="1">
              <a:off x="2026293" y="3147586"/>
              <a:ext cx="321536" cy="3252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5" idx="4"/>
              <a:endCxn id="102" idx="0"/>
            </p:cNvCxnSpPr>
            <p:nvPr/>
          </p:nvCxnSpPr>
          <p:spPr>
            <a:xfrm>
              <a:off x="1509629" y="3147586"/>
              <a:ext cx="343612" cy="32529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2026293" y="3853878"/>
              <a:ext cx="1936493" cy="1251371"/>
              <a:chOff x="2026293" y="3853878"/>
              <a:chExt cx="1936493" cy="1251371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2249178" y="4722824"/>
                <a:ext cx="1035286" cy="382425"/>
                <a:chOff x="3448406" y="6018375"/>
                <a:chExt cx="1035286" cy="382425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3448406" y="6019800"/>
                  <a:ext cx="603367" cy="381000"/>
                  <a:chOff x="3560571" y="5155607"/>
                  <a:chExt cx="603367" cy="38100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3560571" y="5155607"/>
                    <a:ext cx="4572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3706738" y="5155607"/>
                    <a:ext cx="4572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3743057" y="6018375"/>
                  <a:ext cx="740635" cy="382425"/>
                  <a:chOff x="5334000" y="5536607"/>
                  <a:chExt cx="740635" cy="382425"/>
                </a:xfrm>
              </p:grpSpPr>
              <p:sp>
                <p:nvSpPr>
                  <p:cNvPr id="97" name="Oval 96"/>
                  <p:cNvSpPr/>
                  <p:nvPr/>
                </p:nvSpPr>
                <p:spPr>
                  <a:xfrm>
                    <a:off x="5334000" y="5536607"/>
                    <a:ext cx="457200" cy="381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5468596" y="5538032"/>
                    <a:ext cx="457200" cy="381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5617435" y="5538032"/>
                    <a:ext cx="457200" cy="381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93" name="Straight Arrow Connector 92"/>
              <p:cNvCxnSpPr>
                <a:stCxn id="105" idx="4"/>
                <a:endCxn id="99" idx="7"/>
              </p:cNvCxnSpPr>
              <p:nvPr/>
            </p:nvCxnSpPr>
            <p:spPr>
              <a:xfrm flipH="1">
                <a:off x="3217509" y="4541103"/>
                <a:ext cx="745277" cy="2389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103" idx="4"/>
                <a:endCxn id="101" idx="0"/>
              </p:cNvCxnSpPr>
              <p:nvPr/>
            </p:nvCxnSpPr>
            <p:spPr>
              <a:xfrm>
                <a:off x="2026293" y="3853878"/>
                <a:ext cx="597652" cy="8703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15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0416 0.1671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83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  <p:bldP spid="53" grpId="0" animBg="1"/>
      <p:bldP spid="58" grpId="0" animBg="1"/>
      <p:bldP spid="5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Learning Primitive Composition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94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Primitives are combined until a task-specific rule is learned</a:t>
            </a:r>
          </a:p>
          <a:p>
            <a:r>
              <a:rPr lang="en-US" dirty="0" smtClean="0"/>
              <a:t>Combinations may be shared with new rules</a:t>
            </a:r>
            <a:endParaRPr lang="en-US" dirty="0"/>
          </a:p>
        </p:txBody>
      </p:sp>
      <p:sp>
        <p:nvSpPr>
          <p:cNvPr id="1048" name="Slide Number Placeholder 10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81025" y="2514600"/>
            <a:ext cx="7981950" cy="4067175"/>
            <a:chOff x="581025" y="2562225"/>
            <a:chExt cx="7981950" cy="40671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5" y="2562225"/>
              <a:ext cx="7981950" cy="406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096000" y="6319421"/>
              <a:ext cx="2335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Image credit: (</a:t>
              </a:r>
              <a:r>
                <a:rPr lang="en-US" sz="1400" i="1" dirty="0" err="1" smtClean="0"/>
                <a:t>Taatgen</a:t>
              </a:r>
              <a:r>
                <a:rPr lang="en-US" sz="1400" i="1" dirty="0" smtClean="0"/>
                <a:t>, 2013)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1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/>
          <p:cNvSpPr/>
          <p:nvPr/>
        </p:nvSpPr>
        <p:spPr>
          <a:xfrm>
            <a:off x="726445" y="2662095"/>
            <a:ext cx="2274584" cy="371191"/>
          </a:xfrm>
          <a:prstGeom prst="arc">
            <a:avLst>
              <a:gd name="adj1" fmla="val 10872252"/>
              <a:gd name="adj2" fmla="val 0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PRIMs Combinations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7" idx="6"/>
            <a:endCxn id="19" idx="2"/>
          </p:cNvCxnSpPr>
          <p:nvPr/>
        </p:nvCxnSpPr>
        <p:spPr>
          <a:xfrm>
            <a:off x="1738229" y="2957086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7" idx="6"/>
            <a:endCxn id="17" idx="2"/>
          </p:cNvCxnSpPr>
          <p:nvPr/>
        </p:nvCxnSpPr>
        <p:spPr>
          <a:xfrm>
            <a:off x="825081" y="2957086"/>
            <a:ext cx="45594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81029" y="2766586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19229" y="2766586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79664" y="2766586"/>
            <a:ext cx="4572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62316" y="2766586"/>
            <a:ext cx="4572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534999" y="2766586"/>
            <a:ext cx="4572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5" idx="6"/>
            <a:endCxn id="26" idx="2"/>
          </p:cNvCxnSpPr>
          <p:nvPr/>
        </p:nvCxnSpPr>
        <p:spPr>
          <a:xfrm>
            <a:off x="3436864" y="2957086"/>
            <a:ext cx="3254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6"/>
            <a:endCxn id="27" idx="2"/>
          </p:cNvCxnSpPr>
          <p:nvPr/>
        </p:nvCxnSpPr>
        <p:spPr>
          <a:xfrm>
            <a:off x="4219516" y="2957086"/>
            <a:ext cx="31548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284464" y="3472878"/>
            <a:ext cx="609600" cy="381000"/>
            <a:chOff x="5029200" y="4991100"/>
            <a:chExt cx="609600" cy="381000"/>
          </a:xfrm>
        </p:grpSpPr>
        <p:sp>
          <p:nvSpPr>
            <p:cNvPr id="29" name="Oval 28"/>
            <p:cNvSpPr/>
            <p:nvPr/>
          </p:nvSpPr>
          <p:spPr>
            <a:xfrm>
              <a:off x="5029200" y="4991100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81600" y="4991100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>
            <a:stCxn id="25" idx="4"/>
            <a:endCxn id="29" idx="0"/>
          </p:cNvCxnSpPr>
          <p:nvPr/>
        </p:nvCxnSpPr>
        <p:spPr>
          <a:xfrm>
            <a:off x="3208264" y="3147586"/>
            <a:ext cx="304800" cy="3252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4"/>
            <a:endCxn id="33" idx="0"/>
          </p:cNvCxnSpPr>
          <p:nvPr/>
        </p:nvCxnSpPr>
        <p:spPr>
          <a:xfrm flipH="1">
            <a:off x="3665464" y="3147586"/>
            <a:ext cx="325452" cy="3252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599590" y="4158678"/>
            <a:ext cx="740635" cy="382425"/>
            <a:chOff x="5334000" y="5536607"/>
            <a:chExt cx="740635" cy="382425"/>
          </a:xfrm>
        </p:grpSpPr>
        <p:sp>
          <p:nvSpPr>
            <p:cNvPr id="30" name="Oval 29"/>
            <p:cNvSpPr/>
            <p:nvPr/>
          </p:nvSpPr>
          <p:spPr>
            <a:xfrm>
              <a:off x="5334000" y="5536607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468596" y="5538032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617435" y="5538032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/>
          <p:cNvCxnSpPr>
            <a:stCxn id="27" idx="4"/>
            <a:endCxn id="35" idx="0"/>
          </p:cNvCxnSpPr>
          <p:nvPr/>
        </p:nvCxnSpPr>
        <p:spPr>
          <a:xfrm flipH="1">
            <a:off x="4111625" y="3147586"/>
            <a:ext cx="651974" cy="10125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4"/>
            <a:endCxn id="30" idx="0"/>
          </p:cNvCxnSpPr>
          <p:nvPr/>
        </p:nvCxnSpPr>
        <p:spPr>
          <a:xfrm>
            <a:off x="3665464" y="3853878"/>
            <a:ext cx="162726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624641" y="3472878"/>
            <a:ext cx="630252" cy="381000"/>
            <a:chOff x="3533686" y="5155607"/>
            <a:chExt cx="630252" cy="381000"/>
          </a:xfrm>
        </p:grpSpPr>
        <p:sp>
          <p:nvSpPr>
            <p:cNvPr id="32" name="Oval 31"/>
            <p:cNvSpPr/>
            <p:nvPr/>
          </p:nvSpPr>
          <p:spPr>
            <a:xfrm>
              <a:off x="3533686" y="5155607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706738" y="5155607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/>
          <p:cNvCxnSpPr>
            <a:stCxn id="19" idx="4"/>
            <a:endCxn id="38" idx="0"/>
          </p:cNvCxnSpPr>
          <p:nvPr/>
        </p:nvCxnSpPr>
        <p:spPr>
          <a:xfrm flipH="1">
            <a:off x="2026293" y="3147586"/>
            <a:ext cx="321536" cy="3252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7" idx="4"/>
            <a:endCxn id="32" idx="0"/>
          </p:cNvCxnSpPr>
          <p:nvPr/>
        </p:nvCxnSpPr>
        <p:spPr>
          <a:xfrm>
            <a:off x="1509629" y="3147586"/>
            <a:ext cx="343612" cy="3252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67881" y="2766586"/>
            <a:ext cx="4572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6" name="Group 1035"/>
          <p:cNvGrpSpPr/>
          <p:nvPr/>
        </p:nvGrpSpPr>
        <p:grpSpPr>
          <a:xfrm>
            <a:off x="2026293" y="3853878"/>
            <a:ext cx="1936493" cy="1251371"/>
            <a:chOff x="2026293" y="3853878"/>
            <a:chExt cx="1936493" cy="1251371"/>
          </a:xfrm>
        </p:grpSpPr>
        <p:grpSp>
          <p:nvGrpSpPr>
            <p:cNvPr id="1030" name="Group 1029"/>
            <p:cNvGrpSpPr/>
            <p:nvPr/>
          </p:nvGrpSpPr>
          <p:grpSpPr>
            <a:xfrm>
              <a:off x="2249178" y="4722824"/>
              <a:ext cx="1035286" cy="382425"/>
              <a:chOff x="3448406" y="6018375"/>
              <a:chExt cx="1035286" cy="382425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448406" y="6019800"/>
                <a:ext cx="603367" cy="381000"/>
                <a:chOff x="3560571" y="5155607"/>
                <a:chExt cx="603367" cy="3810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3560571" y="5155607"/>
                  <a:ext cx="4572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706738" y="5155607"/>
                  <a:ext cx="457200" cy="381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743057" y="6018375"/>
                <a:ext cx="740635" cy="382425"/>
                <a:chOff x="5334000" y="5536607"/>
                <a:chExt cx="740635" cy="38242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5334000" y="5536607"/>
                  <a:ext cx="457200" cy="381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5468596" y="5538032"/>
                  <a:ext cx="457200" cy="381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5617435" y="5538032"/>
                  <a:ext cx="457200" cy="381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9" name="Straight Arrow Connector 78"/>
            <p:cNvCxnSpPr>
              <a:stCxn id="34" idx="4"/>
              <a:endCxn id="74" idx="7"/>
            </p:cNvCxnSpPr>
            <p:nvPr/>
          </p:nvCxnSpPr>
          <p:spPr>
            <a:xfrm flipH="1">
              <a:off x="3217509" y="4541103"/>
              <a:ext cx="745277" cy="2389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8" idx="4"/>
              <a:endCxn id="70" idx="0"/>
            </p:cNvCxnSpPr>
            <p:nvPr/>
          </p:nvCxnSpPr>
          <p:spPr>
            <a:xfrm>
              <a:off x="2026293" y="3853878"/>
              <a:ext cx="597652" cy="87037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9" name="Group 1028"/>
          <p:cNvGrpSpPr/>
          <p:nvPr/>
        </p:nvGrpSpPr>
        <p:grpSpPr>
          <a:xfrm>
            <a:off x="685801" y="1598775"/>
            <a:ext cx="7779298" cy="922199"/>
            <a:chOff x="175592" y="1600199"/>
            <a:chExt cx="7779298" cy="922199"/>
          </a:xfrm>
        </p:grpSpPr>
        <p:sp>
          <p:nvSpPr>
            <p:cNvPr id="4" name="Rectangle 3"/>
            <p:cNvSpPr/>
            <p:nvPr/>
          </p:nvSpPr>
          <p:spPr>
            <a:xfrm>
              <a:off x="175592" y="1600199"/>
              <a:ext cx="7779298" cy="922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48" idx="6"/>
              <a:endCxn id="49" idx="2"/>
            </p:cNvCxnSpPr>
            <p:nvPr/>
          </p:nvCxnSpPr>
          <p:spPr>
            <a:xfrm>
              <a:off x="4212184" y="2171700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3754984" y="1981200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93184" y="1981200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83665" y="1981200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466317" y="1981200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239000" y="1981200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1" idx="6"/>
              <a:endCxn id="52" idx="2"/>
            </p:cNvCxnSpPr>
            <p:nvPr/>
          </p:nvCxnSpPr>
          <p:spPr>
            <a:xfrm>
              <a:off x="6140865" y="2171700"/>
              <a:ext cx="3254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6"/>
              <a:endCxn id="54" idx="2"/>
            </p:cNvCxnSpPr>
            <p:nvPr/>
          </p:nvCxnSpPr>
          <p:spPr>
            <a:xfrm>
              <a:off x="6923517" y="2171700"/>
              <a:ext cx="3154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157269" y="1981200"/>
              <a:ext cx="457200" cy="381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89458" y="1600199"/>
              <a:ext cx="159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constants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90551" y="1611868"/>
              <a:ext cx="1556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lot conditions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90170" y="1611868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lot actions</a:t>
              </a:r>
              <a:endParaRPr lang="en-US" dirty="0"/>
            </a:p>
          </p:txBody>
        </p:sp>
      </p:grpSp>
      <p:grpSp>
        <p:nvGrpSpPr>
          <p:cNvPr id="1037" name="Group 1036"/>
          <p:cNvGrpSpPr/>
          <p:nvPr/>
        </p:nvGrpSpPr>
        <p:grpSpPr>
          <a:xfrm>
            <a:off x="596481" y="3147586"/>
            <a:ext cx="2495067" cy="3301836"/>
            <a:chOff x="596481" y="3147586"/>
            <a:chExt cx="2495067" cy="3301836"/>
          </a:xfrm>
        </p:grpSpPr>
        <p:grpSp>
          <p:nvGrpSpPr>
            <p:cNvPr id="43" name="Group 42"/>
            <p:cNvGrpSpPr/>
            <p:nvPr/>
          </p:nvGrpSpPr>
          <p:grpSpPr>
            <a:xfrm>
              <a:off x="1034148" y="5233551"/>
              <a:ext cx="2057400" cy="1215871"/>
              <a:chOff x="3371135" y="5314656"/>
              <a:chExt cx="2057400" cy="1215871"/>
            </a:xfrm>
          </p:grpSpPr>
          <p:sp>
            <p:nvSpPr>
              <p:cNvPr id="42" name="Explosion 1 41"/>
              <p:cNvSpPr/>
              <p:nvPr/>
            </p:nvSpPr>
            <p:spPr>
              <a:xfrm>
                <a:off x="3371135" y="5314656"/>
                <a:ext cx="2057400" cy="1215871"/>
              </a:xfrm>
              <a:prstGeom prst="irregularSeal1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824887" y="5715000"/>
                <a:ext cx="1169116" cy="382425"/>
                <a:chOff x="3599970" y="5638800"/>
                <a:chExt cx="1169116" cy="382425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3599970" y="5638800"/>
                  <a:ext cx="457200" cy="381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3733800" y="5638800"/>
                  <a:ext cx="1035286" cy="382425"/>
                  <a:chOff x="3448406" y="6018375"/>
                  <a:chExt cx="1035286" cy="382425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448406" y="6019800"/>
                    <a:ext cx="603367" cy="381000"/>
                    <a:chOff x="3560571" y="5155607"/>
                    <a:chExt cx="603367" cy="381000"/>
                  </a:xfrm>
                </p:grpSpPr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3560571" y="5155607"/>
                      <a:ext cx="4572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706738" y="5155607"/>
                      <a:ext cx="457200" cy="381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743057" y="6018375"/>
                    <a:ext cx="740635" cy="382425"/>
                    <a:chOff x="5334000" y="5536607"/>
                    <a:chExt cx="740635" cy="382425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5334000" y="5536607"/>
                      <a:ext cx="457200" cy="381000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5468596" y="5538032"/>
                      <a:ext cx="457200" cy="381000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5617435" y="5538032"/>
                      <a:ext cx="457200" cy="381000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92" name="Straight Arrow Connector 91"/>
            <p:cNvCxnSpPr>
              <a:stCxn id="77" idx="4"/>
              <a:endCxn id="78" idx="0"/>
            </p:cNvCxnSpPr>
            <p:nvPr/>
          </p:nvCxnSpPr>
          <p:spPr>
            <a:xfrm>
              <a:off x="596481" y="3147586"/>
              <a:ext cx="1253849" cy="24877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2" idx="4"/>
              <a:endCxn id="75" idx="0"/>
            </p:cNvCxnSpPr>
            <p:nvPr/>
          </p:nvCxnSpPr>
          <p:spPr>
            <a:xfrm flipH="1">
              <a:off x="2279577" y="5103824"/>
              <a:ext cx="492852" cy="53149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8" name="TextBox 1027"/>
          <p:cNvSpPr txBox="1"/>
          <p:nvPr/>
        </p:nvSpPr>
        <p:spPr>
          <a:xfrm>
            <a:off x="7022506" y="2537434"/>
            <a:ext cx="1740494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task*general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(slot1 == const1)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(slot2 &lt;&gt; const2)</a:t>
            </a:r>
          </a:p>
          <a:p>
            <a:r>
              <a:rPr lang="en-US" sz="1400" dirty="0" smtClean="0"/>
              <a:t>--&gt;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(slot3 := slot2)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(slot2 := const1)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(slot1 := const2)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59645" y="4215410"/>
            <a:ext cx="174049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task*specific*42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(goal == rule42)</a:t>
            </a:r>
          </a:p>
          <a:p>
            <a:r>
              <a:rPr lang="en-US" sz="1600" dirty="0" smtClean="0"/>
              <a:t>    (slot1 == “foo”)</a:t>
            </a:r>
          </a:p>
          <a:p>
            <a:r>
              <a:rPr lang="en-US" sz="1600" dirty="0" smtClean="0"/>
              <a:t>    (slot2 &lt;&gt; “bar”)</a:t>
            </a:r>
          </a:p>
          <a:p>
            <a:r>
              <a:rPr lang="en-US" sz="1600" dirty="0" smtClean="0"/>
              <a:t>--&gt;</a:t>
            </a:r>
          </a:p>
          <a:p>
            <a:r>
              <a:rPr lang="en-US" sz="1600" dirty="0" smtClean="0"/>
              <a:t>    (slot3 := slot2)</a:t>
            </a:r>
          </a:p>
          <a:p>
            <a:r>
              <a:rPr lang="en-US" sz="1600" dirty="0" smtClean="0"/>
              <a:t>    (slot2 := “foo”)</a:t>
            </a:r>
          </a:p>
          <a:p>
            <a:r>
              <a:rPr lang="en-US" sz="1600" dirty="0" smtClean="0"/>
              <a:t>    (slot1 := “bar”)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032" name="Straight Connector 1031"/>
          <p:cNvCxnSpPr/>
          <p:nvPr/>
        </p:nvCxnSpPr>
        <p:spPr>
          <a:xfrm>
            <a:off x="1905000" y="1604609"/>
            <a:ext cx="0" cy="9105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03393" y="2715560"/>
            <a:ext cx="1740494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rule42*constants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(goal == rule42)</a:t>
            </a:r>
          </a:p>
          <a:p>
            <a:r>
              <a:rPr lang="en-US" sz="1400" dirty="0" smtClean="0"/>
              <a:t>--&gt;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(const1 := foo)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(const2 := bar)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26445" y="1869383"/>
            <a:ext cx="121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RULE 42</a:t>
            </a:r>
            <a:endParaRPr lang="en-US" sz="2000" b="1" dirty="0"/>
          </a:p>
        </p:txBody>
      </p:sp>
      <p:sp>
        <p:nvSpPr>
          <p:cNvPr id="1047" name="Slide Number Placeholder 10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85801" y="1598775"/>
            <a:ext cx="7779298" cy="922199"/>
            <a:chOff x="685801" y="1598775"/>
            <a:chExt cx="7779298" cy="922199"/>
          </a:xfrm>
        </p:grpSpPr>
        <p:sp>
          <p:nvSpPr>
            <p:cNvPr id="4" name="Rectangle 3"/>
            <p:cNvSpPr/>
            <p:nvPr/>
          </p:nvSpPr>
          <p:spPr>
            <a:xfrm>
              <a:off x="685801" y="1598775"/>
              <a:ext cx="7779298" cy="922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48" idx="6"/>
              <a:endCxn id="49" idx="2"/>
            </p:cNvCxnSpPr>
            <p:nvPr/>
          </p:nvCxnSpPr>
          <p:spPr>
            <a:xfrm>
              <a:off x="4722393" y="2170276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65193" y="1979776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103393" y="1979776"/>
              <a:ext cx="4572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193874" y="1979776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976526" y="1979776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749209" y="1979776"/>
              <a:ext cx="457200" cy="381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1" idx="6"/>
              <a:endCxn id="52" idx="2"/>
            </p:cNvCxnSpPr>
            <p:nvPr/>
          </p:nvCxnSpPr>
          <p:spPr>
            <a:xfrm>
              <a:off x="6651074" y="2170276"/>
              <a:ext cx="3254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2" idx="6"/>
              <a:endCxn id="54" idx="2"/>
            </p:cNvCxnSpPr>
            <p:nvPr/>
          </p:nvCxnSpPr>
          <p:spPr>
            <a:xfrm>
              <a:off x="7433726" y="2170276"/>
              <a:ext cx="3154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667478" y="1979776"/>
              <a:ext cx="457200" cy="381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9667" y="1598775"/>
              <a:ext cx="1595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constants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00760" y="1610444"/>
              <a:ext cx="1556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lot conditions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00379" y="1610444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lot actions</a:t>
              </a:r>
              <a:endParaRPr lang="en-US" dirty="0"/>
            </a:p>
          </p:txBody>
        </p:sp>
        <p:cxnSp>
          <p:nvCxnSpPr>
            <p:cNvPr id="1032" name="Straight Connector 1031"/>
            <p:cNvCxnSpPr/>
            <p:nvPr/>
          </p:nvCxnSpPr>
          <p:spPr>
            <a:xfrm>
              <a:off x="1905000" y="1604609"/>
              <a:ext cx="0" cy="9105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rc 19"/>
          <p:cNvSpPr/>
          <p:nvPr/>
        </p:nvSpPr>
        <p:spPr>
          <a:xfrm>
            <a:off x="726445" y="2662095"/>
            <a:ext cx="2274584" cy="371191"/>
          </a:xfrm>
          <a:prstGeom prst="arc">
            <a:avLst>
              <a:gd name="adj1" fmla="val 10872252"/>
              <a:gd name="adj2" fmla="val 0"/>
            </a:avLst>
          </a:pr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PRIMs Combinations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7" idx="6"/>
            <a:endCxn id="19" idx="2"/>
          </p:cNvCxnSpPr>
          <p:nvPr/>
        </p:nvCxnSpPr>
        <p:spPr>
          <a:xfrm>
            <a:off x="1738229" y="2957086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7" idx="6"/>
            <a:endCxn id="17" idx="2"/>
          </p:cNvCxnSpPr>
          <p:nvPr/>
        </p:nvCxnSpPr>
        <p:spPr>
          <a:xfrm>
            <a:off x="825081" y="2957086"/>
            <a:ext cx="45594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81029" y="2766586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19229" y="2766586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79664" y="2766586"/>
            <a:ext cx="4572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62316" y="2766586"/>
            <a:ext cx="4572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534999" y="2766586"/>
            <a:ext cx="4572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5" idx="6"/>
            <a:endCxn id="26" idx="2"/>
          </p:cNvCxnSpPr>
          <p:nvPr/>
        </p:nvCxnSpPr>
        <p:spPr>
          <a:xfrm>
            <a:off x="3436864" y="2957086"/>
            <a:ext cx="3254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6"/>
            <a:endCxn id="27" idx="2"/>
          </p:cNvCxnSpPr>
          <p:nvPr/>
        </p:nvCxnSpPr>
        <p:spPr>
          <a:xfrm>
            <a:off x="4219516" y="2957086"/>
            <a:ext cx="31548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5" idx="4"/>
            <a:endCxn id="72" idx="0"/>
          </p:cNvCxnSpPr>
          <p:nvPr/>
        </p:nvCxnSpPr>
        <p:spPr>
          <a:xfrm flipH="1">
            <a:off x="2768600" y="3147586"/>
            <a:ext cx="439664" cy="157681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4"/>
          </p:cNvCxnSpPr>
          <p:nvPr/>
        </p:nvCxnSpPr>
        <p:spPr>
          <a:xfrm flipH="1">
            <a:off x="3001029" y="3147586"/>
            <a:ext cx="989887" cy="157681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4"/>
            <a:endCxn id="74" idx="7"/>
          </p:cNvCxnSpPr>
          <p:nvPr/>
        </p:nvCxnSpPr>
        <p:spPr>
          <a:xfrm flipH="1">
            <a:off x="3220564" y="3147586"/>
            <a:ext cx="1543035" cy="16340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9" idx="4"/>
            <a:endCxn id="69" idx="0"/>
          </p:cNvCxnSpPr>
          <p:nvPr/>
        </p:nvCxnSpPr>
        <p:spPr>
          <a:xfrm>
            <a:off x="2347829" y="3147586"/>
            <a:ext cx="133004" cy="15782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7" idx="4"/>
            <a:endCxn id="69" idx="1"/>
          </p:cNvCxnSpPr>
          <p:nvPr/>
        </p:nvCxnSpPr>
        <p:spPr>
          <a:xfrm>
            <a:off x="1509629" y="3147586"/>
            <a:ext cx="809559" cy="16340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67881" y="2766586"/>
            <a:ext cx="457200" cy="381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0" name="Group 1029"/>
          <p:cNvGrpSpPr/>
          <p:nvPr/>
        </p:nvGrpSpPr>
        <p:grpSpPr>
          <a:xfrm>
            <a:off x="2252233" y="4724400"/>
            <a:ext cx="1035286" cy="382425"/>
            <a:chOff x="3448406" y="6018375"/>
            <a:chExt cx="1035286" cy="382425"/>
          </a:xfrm>
        </p:grpSpPr>
        <p:grpSp>
          <p:nvGrpSpPr>
            <p:cNvPr id="68" name="Group 67"/>
            <p:cNvGrpSpPr/>
            <p:nvPr/>
          </p:nvGrpSpPr>
          <p:grpSpPr>
            <a:xfrm>
              <a:off x="3448406" y="6019800"/>
              <a:ext cx="603367" cy="381000"/>
              <a:chOff x="3560571" y="5155607"/>
              <a:chExt cx="603367" cy="38100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3560571" y="5155607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706738" y="5155607"/>
                <a:ext cx="4572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736173" y="6018375"/>
              <a:ext cx="747519" cy="382425"/>
              <a:chOff x="5327116" y="5536607"/>
              <a:chExt cx="747519" cy="382425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327116" y="5536607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468596" y="5538032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617435" y="5538032"/>
                <a:ext cx="457200" cy="381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726445" y="1869383"/>
            <a:ext cx="121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RULE 43</a:t>
            </a:r>
            <a:endParaRPr lang="en-US" sz="20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34148" y="5233551"/>
            <a:ext cx="2057400" cy="1215871"/>
            <a:chOff x="3371135" y="5314656"/>
            <a:chExt cx="2057400" cy="1215871"/>
          </a:xfrm>
        </p:grpSpPr>
        <p:sp>
          <p:nvSpPr>
            <p:cNvPr id="42" name="Explosion 1 41"/>
            <p:cNvSpPr/>
            <p:nvPr/>
          </p:nvSpPr>
          <p:spPr>
            <a:xfrm>
              <a:off x="3371135" y="5314656"/>
              <a:ext cx="2057400" cy="1215871"/>
            </a:xfrm>
            <a:prstGeom prst="irregularSeal1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24887" y="5715000"/>
              <a:ext cx="1169116" cy="382425"/>
              <a:chOff x="3599970" y="5638800"/>
              <a:chExt cx="1169116" cy="382425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599970" y="5638800"/>
                <a:ext cx="457200" cy="381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733800" y="5638800"/>
                <a:ext cx="1035286" cy="382425"/>
                <a:chOff x="3448406" y="6018375"/>
                <a:chExt cx="1035286" cy="38242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3448406" y="6019800"/>
                  <a:ext cx="603367" cy="381000"/>
                  <a:chOff x="3560571" y="5155607"/>
                  <a:chExt cx="603367" cy="381000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3560571" y="5155607"/>
                    <a:ext cx="4572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3706738" y="5155607"/>
                    <a:ext cx="4572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3743057" y="6018375"/>
                  <a:ext cx="740635" cy="382425"/>
                  <a:chOff x="5334000" y="5536607"/>
                  <a:chExt cx="740635" cy="382425"/>
                </a:xfrm>
              </p:grpSpPr>
              <p:sp>
                <p:nvSpPr>
                  <p:cNvPr id="67" name="Oval 66"/>
                  <p:cNvSpPr/>
                  <p:nvPr/>
                </p:nvSpPr>
                <p:spPr>
                  <a:xfrm>
                    <a:off x="5334000" y="5536607"/>
                    <a:ext cx="457200" cy="381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5468596" y="5538032"/>
                    <a:ext cx="457200" cy="381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5617435" y="5538032"/>
                    <a:ext cx="457200" cy="381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cxnSp>
        <p:nvCxnSpPr>
          <p:cNvPr id="92" name="Straight Arrow Connector 91"/>
          <p:cNvCxnSpPr>
            <a:stCxn id="77" idx="4"/>
            <a:endCxn id="78" idx="0"/>
          </p:cNvCxnSpPr>
          <p:nvPr/>
        </p:nvCxnSpPr>
        <p:spPr>
          <a:xfrm>
            <a:off x="596481" y="3147586"/>
            <a:ext cx="1253849" cy="24877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2" idx="4"/>
            <a:endCxn id="75" idx="0"/>
          </p:cNvCxnSpPr>
          <p:nvPr/>
        </p:nvCxnSpPr>
        <p:spPr>
          <a:xfrm flipH="1">
            <a:off x="2279577" y="5105400"/>
            <a:ext cx="489023" cy="5299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/>
          <p:cNvSpPr txBox="1"/>
          <p:nvPr/>
        </p:nvSpPr>
        <p:spPr>
          <a:xfrm>
            <a:off x="7022506" y="2537434"/>
            <a:ext cx="1740494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task*general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(slot1 == const1)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(slot2 &lt;&gt; const2)</a:t>
            </a:r>
          </a:p>
          <a:p>
            <a:r>
              <a:rPr lang="en-US" sz="1400" dirty="0" smtClean="0"/>
              <a:t>--&gt;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(slot3 := slot2)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(slot2 := const1)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(slot1 := const2)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859645" y="4215410"/>
            <a:ext cx="174049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task*specific*43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(goal == rule43)</a:t>
            </a:r>
          </a:p>
          <a:p>
            <a:r>
              <a:rPr lang="en-US" sz="1600" dirty="0" smtClean="0"/>
              <a:t>    (slot1 == “</a:t>
            </a:r>
            <a:r>
              <a:rPr lang="en-US" sz="1600" b="1" dirty="0" smtClean="0"/>
              <a:t>goo</a:t>
            </a:r>
            <a:r>
              <a:rPr lang="en-US" sz="1600" dirty="0" smtClean="0"/>
              <a:t>”)</a:t>
            </a:r>
          </a:p>
          <a:p>
            <a:r>
              <a:rPr lang="en-US" sz="1600" dirty="0" smtClean="0"/>
              <a:t>    (slot2 &lt;&gt; “</a:t>
            </a:r>
            <a:r>
              <a:rPr lang="en-US" sz="1600" b="1" dirty="0" smtClean="0"/>
              <a:t>car</a:t>
            </a:r>
            <a:r>
              <a:rPr lang="en-US" sz="1600" dirty="0" smtClean="0"/>
              <a:t>”)</a:t>
            </a:r>
          </a:p>
          <a:p>
            <a:r>
              <a:rPr lang="en-US" sz="1600" dirty="0" smtClean="0"/>
              <a:t>--&gt;</a:t>
            </a:r>
          </a:p>
          <a:p>
            <a:r>
              <a:rPr lang="en-US" sz="1600" dirty="0" smtClean="0"/>
              <a:t>    (slot3 := slot2)</a:t>
            </a:r>
          </a:p>
          <a:p>
            <a:r>
              <a:rPr lang="en-US" sz="1600" dirty="0" smtClean="0"/>
              <a:t>    (slot2 := “</a:t>
            </a:r>
            <a:r>
              <a:rPr lang="en-US" sz="1600" b="1" dirty="0" smtClean="0"/>
              <a:t>goo</a:t>
            </a:r>
            <a:r>
              <a:rPr lang="en-US" sz="1600" dirty="0" smtClean="0"/>
              <a:t>”)</a:t>
            </a:r>
          </a:p>
          <a:p>
            <a:r>
              <a:rPr lang="en-US" sz="1600" dirty="0" smtClean="0"/>
              <a:t>    (slot1 := “</a:t>
            </a:r>
            <a:r>
              <a:rPr lang="en-US" sz="1600" b="1" dirty="0" smtClean="0"/>
              <a:t>car</a:t>
            </a:r>
            <a:r>
              <a:rPr lang="en-US" sz="1600" dirty="0" smtClean="0"/>
              <a:t>”)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03393" y="2715560"/>
            <a:ext cx="1740494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rule43*constants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(goal == rule43)</a:t>
            </a:r>
          </a:p>
          <a:p>
            <a:r>
              <a:rPr lang="en-US" sz="1400" dirty="0" smtClean="0"/>
              <a:t>--&gt;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(const1 := </a:t>
            </a:r>
            <a:r>
              <a:rPr lang="en-US" sz="1400" b="1" dirty="0" smtClean="0"/>
              <a:t>goo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(const2 := </a:t>
            </a:r>
            <a:r>
              <a:rPr lang="en-US" sz="1400" b="1" dirty="0" smtClean="0"/>
              <a:t>car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37846" y="3408057"/>
            <a:ext cx="2835507" cy="92333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TASK-GENERAL SKILL TRANSFERRED FROM RULE42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5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Skill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102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Learning is a composition of procedural knowledge</a:t>
            </a:r>
          </a:p>
          <a:p>
            <a:r>
              <a:rPr lang="en-US" dirty="0" smtClean="0"/>
              <a:t>What are the primitive building blocks of that knowledge?</a:t>
            </a:r>
          </a:p>
          <a:p>
            <a:pPr lvl="1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05305" y="2770687"/>
            <a:ext cx="3123629" cy="5426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/>
              <a:t>Tic </a:t>
            </a:r>
            <a:r>
              <a:rPr lang="en-US" sz="2400" dirty="0" err="1" smtClean="0"/>
              <a:t>Tac</a:t>
            </a:r>
            <a:r>
              <a:rPr lang="en-US" sz="2400" dirty="0" smtClean="0"/>
              <a:t> Toe</a:t>
            </a:r>
            <a:endParaRPr lang="en-US" sz="2400" dirty="0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55278" y="3233827"/>
            <a:ext cx="6098253" cy="757887"/>
            <a:chOff x="1455278" y="3233827"/>
            <a:chExt cx="6098253" cy="757887"/>
          </a:xfrm>
        </p:grpSpPr>
        <p:cxnSp>
          <p:nvCxnSpPr>
            <p:cNvPr id="14" name="Straight Arrow Connector 13"/>
            <p:cNvCxnSpPr>
              <a:stCxn id="6" idx="5"/>
              <a:endCxn id="39" idx="0"/>
            </p:cNvCxnSpPr>
            <p:nvPr/>
          </p:nvCxnSpPr>
          <p:spPr>
            <a:xfrm>
              <a:off x="5671489" y="3233827"/>
              <a:ext cx="662842" cy="2152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5" idx="0"/>
            </p:cNvCxnSpPr>
            <p:nvPr/>
          </p:nvCxnSpPr>
          <p:spPr>
            <a:xfrm flipH="1">
              <a:off x="2674478" y="3233827"/>
              <a:ext cx="788272" cy="2152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455278" y="3449112"/>
              <a:ext cx="2438400" cy="542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Find a Move</a:t>
              </a:r>
              <a:endParaRPr lang="en-US" sz="2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115131" y="3449112"/>
              <a:ext cx="2438400" cy="542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Move Piece</a:t>
              </a:r>
              <a:endParaRPr lang="en-US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12733" y="3991714"/>
            <a:ext cx="6087357" cy="741361"/>
            <a:chOff x="1512733" y="3991714"/>
            <a:chExt cx="6087357" cy="741361"/>
          </a:xfrm>
        </p:grpSpPr>
        <p:sp>
          <p:nvSpPr>
            <p:cNvPr id="113" name="Oval 112"/>
            <p:cNvSpPr/>
            <p:nvPr/>
          </p:nvSpPr>
          <p:spPr>
            <a:xfrm>
              <a:off x="1512733" y="4190473"/>
              <a:ext cx="1029481" cy="542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Search</a:t>
              </a:r>
              <a:endParaRPr lang="en-US" sz="20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2820833" y="4190473"/>
              <a:ext cx="1029481" cy="542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Ask</a:t>
              </a:r>
              <a:endParaRPr lang="en-US" sz="2000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4964367" y="4190473"/>
              <a:ext cx="1029481" cy="542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Pickup</a:t>
              </a:r>
              <a:endParaRPr lang="en-US" sz="2000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6570609" y="4190473"/>
              <a:ext cx="1029481" cy="54260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Place</a:t>
              </a:r>
              <a:endParaRPr lang="en-US" sz="2000" dirty="0"/>
            </a:p>
          </p:txBody>
        </p:sp>
        <p:cxnSp>
          <p:nvCxnSpPr>
            <p:cNvPr id="40" name="Straight Arrow Connector 39"/>
            <p:cNvCxnSpPr>
              <a:stCxn id="5" idx="4"/>
              <a:endCxn id="114" idx="0"/>
            </p:cNvCxnSpPr>
            <p:nvPr/>
          </p:nvCxnSpPr>
          <p:spPr>
            <a:xfrm>
              <a:off x="2674478" y="3991714"/>
              <a:ext cx="661096" cy="1987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5" idx="4"/>
              <a:endCxn id="113" idx="0"/>
            </p:cNvCxnSpPr>
            <p:nvPr/>
          </p:nvCxnSpPr>
          <p:spPr>
            <a:xfrm flipH="1">
              <a:off x="2027474" y="3991714"/>
              <a:ext cx="647004" cy="1987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39" idx="4"/>
              <a:endCxn id="130" idx="0"/>
            </p:cNvCxnSpPr>
            <p:nvPr/>
          </p:nvCxnSpPr>
          <p:spPr>
            <a:xfrm flipH="1">
              <a:off x="5479108" y="3991714"/>
              <a:ext cx="855223" cy="1987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39" idx="4"/>
              <a:endCxn id="138" idx="0"/>
            </p:cNvCxnSpPr>
            <p:nvPr/>
          </p:nvCxnSpPr>
          <p:spPr>
            <a:xfrm>
              <a:off x="6334331" y="3991714"/>
              <a:ext cx="751019" cy="1987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2027474" y="4653613"/>
            <a:ext cx="5057876" cy="900285"/>
            <a:chOff x="2027474" y="4653613"/>
            <a:chExt cx="5057876" cy="900285"/>
          </a:xfrm>
        </p:grpSpPr>
        <p:sp>
          <p:nvSpPr>
            <p:cNvPr id="27" name="Oval 26"/>
            <p:cNvSpPr/>
            <p:nvPr/>
          </p:nvSpPr>
          <p:spPr>
            <a:xfrm>
              <a:off x="2207430" y="4994345"/>
              <a:ext cx="1029481" cy="5426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Op 1</a:t>
              </a:r>
              <a:endParaRPr lang="en-US" sz="2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966193" y="5011296"/>
              <a:ext cx="1029481" cy="5426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Op 2</a:t>
              </a:r>
              <a:endParaRPr lang="en-US" sz="20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664325" y="4994345"/>
              <a:ext cx="1029481" cy="5426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prstDash val="sysDash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/>
                <a:t>Op 3</a:t>
              </a:r>
              <a:endParaRPr lang="en-US" sz="2000" dirty="0"/>
            </a:p>
          </p:txBody>
        </p:sp>
        <p:cxnSp>
          <p:nvCxnSpPr>
            <p:cNvPr id="30" name="Straight Arrow Connector 29"/>
            <p:cNvCxnSpPr>
              <a:stCxn id="113" idx="4"/>
              <a:endCxn id="27" idx="1"/>
            </p:cNvCxnSpPr>
            <p:nvPr/>
          </p:nvCxnSpPr>
          <p:spPr>
            <a:xfrm>
              <a:off x="2027474" y="4733075"/>
              <a:ext cx="330720" cy="340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30" idx="3"/>
              <a:endCxn id="28" idx="7"/>
            </p:cNvCxnSpPr>
            <p:nvPr/>
          </p:nvCxnSpPr>
          <p:spPr>
            <a:xfrm flipH="1">
              <a:off x="4844910" y="4653613"/>
              <a:ext cx="270221" cy="4371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0" idx="5"/>
              <a:endCxn id="29" idx="0"/>
            </p:cNvCxnSpPr>
            <p:nvPr/>
          </p:nvCxnSpPr>
          <p:spPr>
            <a:xfrm>
              <a:off x="5843084" y="4653613"/>
              <a:ext cx="335982" cy="340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4" idx="3"/>
              <a:endCxn id="27" idx="0"/>
            </p:cNvCxnSpPr>
            <p:nvPr/>
          </p:nvCxnSpPr>
          <p:spPr>
            <a:xfrm flipH="1">
              <a:off x="2722171" y="4653613"/>
              <a:ext cx="249426" cy="340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5"/>
              <a:endCxn id="28" idx="1"/>
            </p:cNvCxnSpPr>
            <p:nvPr/>
          </p:nvCxnSpPr>
          <p:spPr>
            <a:xfrm>
              <a:off x="3699550" y="4653613"/>
              <a:ext cx="417407" cy="4371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38" idx="4"/>
              <a:endCxn id="29" idx="7"/>
            </p:cNvCxnSpPr>
            <p:nvPr/>
          </p:nvCxnSpPr>
          <p:spPr>
            <a:xfrm flipH="1">
              <a:off x="6543042" y="4733075"/>
              <a:ext cx="542308" cy="340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1793805" y="4994345"/>
            <a:ext cx="5336155" cy="1330813"/>
            <a:chOff x="1790668" y="4994345"/>
            <a:chExt cx="5336155" cy="1330813"/>
          </a:xfrm>
        </p:grpSpPr>
        <p:grpSp>
          <p:nvGrpSpPr>
            <p:cNvPr id="178" name="Group 177"/>
            <p:cNvGrpSpPr/>
            <p:nvPr/>
          </p:nvGrpSpPr>
          <p:grpSpPr>
            <a:xfrm>
              <a:off x="2027474" y="4994345"/>
              <a:ext cx="4867376" cy="856211"/>
              <a:chOff x="2027474" y="4994345"/>
              <a:chExt cx="4867376" cy="856211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2027474" y="5457485"/>
                <a:ext cx="4867376" cy="393071"/>
                <a:chOff x="2027474" y="5457485"/>
                <a:chExt cx="4867376" cy="393071"/>
              </a:xfrm>
            </p:grpSpPr>
            <p:cxnSp>
              <p:nvCxnSpPr>
                <p:cNvPr id="13" name="Straight Arrow Connector 12"/>
                <p:cNvCxnSpPr>
                  <a:stCxn id="27" idx="4"/>
                </p:cNvCxnSpPr>
                <p:nvPr/>
              </p:nvCxnSpPr>
              <p:spPr>
                <a:xfrm>
                  <a:off x="2722171" y="5536947"/>
                  <a:ext cx="522147" cy="3049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27" idx="3"/>
                </p:cNvCxnSpPr>
                <p:nvPr/>
              </p:nvCxnSpPr>
              <p:spPr>
                <a:xfrm flipH="1">
                  <a:off x="2027474" y="5457485"/>
                  <a:ext cx="330720" cy="3845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29" idx="4"/>
                </p:cNvCxnSpPr>
                <p:nvPr/>
              </p:nvCxnSpPr>
              <p:spPr>
                <a:xfrm flipH="1">
                  <a:off x="5678006" y="5536947"/>
                  <a:ext cx="501060" cy="3049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29" idx="3"/>
                </p:cNvCxnSpPr>
                <p:nvPr/>
              </p:nvCxnSpPr>
              <p:spPr>
                <a:xfrm flipH="1">
                  <a:off x="4461162" y="5457485"/>
                  <a:ext cx="1353927" cy="3930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7" idx="5"/>
                </p:cNvCxnSpPr>
                <p:nvPr/>
              </p:nvCxnSpPr>
              <p:spPr>
                <a:xfrm>
                  <a:off x="3086147" y="5457485"/>
                  <a:ext cx="1375015" cy="3930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29" idx="5"/>
                </p:cNvCxnSpPr>
                <p:nvPr/>
              </p:nvCxnSpPr>
              <p:spPr>
                <a:xfrm>
                  <a:off x="6543042" y="5457485"/>
                  <a:ext cx="351808" cy="3930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8" idx="3"/>
                </p:cNvCxnSpPr>
                <p:nvPr/>
              </p:nvCxnSpPr>
              <p:spPr>
                <a:xfrm flipH="1">
                  <a:off x="3244318" y="5474436"/>
                  <a:ext cx="872639" cy="3674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28" idx="5"/>
                </p:cNvCxnSpPr>
                <p:nvPr/>
              </p:nvCxnSpPr>
              <p:spPr>
                <a:xfrm>
                  <a:off x="4844910" y="5474436"/>
                  <a:ext cx="833096" cy="3674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5" name="Oval 174"/>
              <p:cNvSpPr/>
              <p:nvPr/>
            </p:nvSpPr>
            <p:spPr>
              <a:xfrm>
                <a:off x="2205524" y="4994345"/>
                <a:ext cx="1029481" cy="5426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 smtClean="0"/>
                  <a:t>Op 1</a:t>
                </a:r>
                <a:endParaRPr lang="en-US" sz="2000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966192" y="5011296"/>
                <a:ext cx="1029481" cy="5426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 smtClean="0"/>
                  <a:t>Op 2</a:t>
                </a:r>
                <a:endParaRPr lang="en-US" sz="2000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5654799" y="4994345"/>
                <a:ext cx="1029481" cy="5426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 smtClean="0"/>
                  <a:t>Op 3</a:t>
                </a:r>
                <a:endParaRPr lang="en-US" sz="2000" dirty="0"/>
              </a:p>
            </p:txBody>
          </p:sp>
        </p:grpSp>
        <p:sp>
          <p:nvSpPr>
            <p:cNvPr id="181" name="Oval 180"/>
            <p:cNvSpPr/>
            <p:nvPr/>
          </p:nvSpPr>
          <p:spPr>
            <a:xfrm>
              <a:off x="1790668" y="5884289"/>
              <a:ext cx="472681" cy="440869"/>
            </a:xfrm>
            <a:prstGeom prst="ellipse">
              <a:avLst/>
            </a:prstGeom>
            <a:ln>
              <a:prstDash val="sysDash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b="1" dirty="0" smtClean="0"/>
                <a:t>?</a:t>
              </a:r>
              <a:endParaRPr lang="en-US" sz="28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3024884" y="5884289"/>
              <a:ext cx="472681" cy="440869"/>
            </a:xfrm>
            <a:prstGeom prst="ellipse">
              <a:avLst/>
            </a:prstGeom>
            <a:ln>
              <a:prstDash val="sysDash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b="1" dirty="0" smtClean="0"/>
                <a:t>?</a:t>
              </a:r>
              <a:endParaRPr lang="en-US" sz="28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4821" y="5884289"/>
              <a:ext cx="472681" cy="440869"/>
            </a:xfrm>
            <a:prstGeom prst="ellipse">
              <a:avLst/>
            </a:prstGeom>
            <a:ln>
              <a:prstDash val="sysDash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b="1" dirty="0" smtClean="0"/>
                <a:t>?</a:t>
              </a:r>
              <a:endParaRPr lang="en-US" sz="2800" b="1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5434038" y="5884289"/>
              <a:ext cx="472681" cy="440869"/>
            </a:xfrm>
            <a:prstGeom prst="ellipse">
              <a:avLst/>
            </a:prstGeom>
            <a:ln>
              <a:prstDash val="sysDash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b="1" dirty="0" smtClean="0"/>
                <a:t>?</a:t>
              </a:r>
              <a:endParaRPr lang="en-US" sz="2800" b="1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6654142" y="5884289"/>
              <a:ext cx="472681" cy="440869"/>
            </a:xfrm>
            <a:prstGeom prst="ellipse">
              <a:avLst/>
            </a:prstGeom>
            <a:ln>
              <a:prstDash val="sysDash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b="1" dirty="0" smtClean="0"/>
                <a:t>?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551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Soar does not use fixed memory slots</a:t>
            </a:r>
          </a:p>
          <a:p>
            <a:pPr lvl="1"/>
            <a:r>
              <a:rPr lang="en-US" dirty="0" smtClean="0"/>
              <a:t>There are infinitely many possible attributes</a:t>
            </a:r>
          </a:p>
          <a:p>
            <a:r>
              <a:rPr lang="en-US" dirty="0" smtClean="0"/>
              <a:t>WMEs are referenced via relations</a:t>
            </a:r>
          </a:p>
          <a:p>
            <a:pPr lvl="1"/>
            <a:r>
              <a:rPr lang="en-US" dirty="0" smtClean="0"/>
              <a:t>Conditions and actions can’t be broken apart without losing relation constraints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9610"/>
              </p:ext>
            </p:extLst>
          </p:nvPr>
        </p:nvGraphicFramePr>
        <p:xfrm>
          <a:off x="5257800" y="4526136"/>
          <a:ext cx="2514600" cy="111675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38200"/>
                <a:gridCol w="838200"/>
                <a:gridCol w="838200"/>
              </a:tblGrid>
              <a:tr h="37225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225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225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0" y="5202203"/>
            <a:ext cx="2267672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Remove S1 ^bar &lt;v2&gt;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715184"/>
            <a:ext cx="339862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(S1 ^bar &lt;v2&gt;) &lt;&gt; (S1 ^foo &lt;v1&gt;)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81600" y="4933704"/>
            <a:ext cx="2667000" cy="669675"/>
            <a:chOff x="5181600" y="4933704"/>
            <a:chExt cx="2667000" cy="66967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181600" y="5275529"/>
              <a:ext cx="2667000" cy="3278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0" y="4933704"/>
              <a:ext cx="2667000" cy="3278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66799" y="4715768"/>
            <a:ext cx="339862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If (S1 ^bar &lt;v2&gt;) &lt;&gt; (S1 ^foo &lt;v1&gt;)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estrict WMEs to behave like unique slots</a:t>
            </a:r>
          </a:p>
          <a:p>
            <a:pPr lvl="1"/>
            <a:r>
              <a:rPr lang="en-US" dirty="0" smtClean="0"/>
              <a:t>Let an </a:t>
            </a:r>
            <a:r>
              <a:rPr lang="en-US" i="1" dirty="0" err="1" smtClean="0"/>
              <a:t>ID:attribute</a:t>
            </a:r>
            <a:r>
              <a:rPr lang="en-US" dirty="0" smtClean="0"/>
              <a:t> pair represent a unique slot</a:t>
            </a:r>
          </a:p>
          <a:p>
            <a:pPr lvl="1"/>
            <a:r>
              <a:rPr lang="en-US" dirty="0" smtClean="0"/>
              <a:t>It may only have one value at a time (at first)</a:t>
            </a:r>
          </a:p>
          <a:p>
            <a:pPr lvl="1"/>
            <a:r>
              <a:rPr lang="en-US" dirty="0" smtClean="0"/>
              <a:t>As composite operators/rules are built, this restriction may be weaned 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52903"/>
              </p:ext>
            </p:extLst>
          </p:nvPr>
        </p:nvGraphicFramePr>
        <p:xfrm>
          <a:off x="5257800" y="4526136"/>
          <a:ext cx="2514600" cy="1116759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38200"/>
                <a:gridCol w="838200"/>
                <a:gridCol w="838200"/>
              </a:tblGrid>
              <a:tr h="37225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225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bar1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225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bar2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5202203"/>
            <a:ext cx="232217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Remove S1 ^bar2 &lt;v2&gt;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715184"/>
            <a:ext cx="351564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(S1 ^bar2 &lt;v2&gt;) &lt;&gt; (S1 ^foo &lt;v1&gt;)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81600" y="5275529"/>
            <a:ext cx="2667000" cy="327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6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primitive building blocks of procedural knowledge in Soar</a:t>
            </a:r>
          </a:p>
          <a:p>
            <a:pPr lvl="1"/>
            <a:r>
              <a:rPr lang="en-US" dirty="0" smtClean="0"/>
              <a:t>Is there a fundamental set of operators?</a:t>
            </a:r>
          </a:p>
          <a:p>
            <a:pPr lvl="1"/>
            <a:r>
              <a:rPr lang="en-US" dirty="0" smtClean="0"/>
              <a:t>How may these be composed via chunking?</a:t>
            </a:r>
          </a:p>
          <a:p>
            <a:r>
              <a:rPr lang="en-US" dirty="0" smtClean="0"/>
              <a:t>Exploit primitives for construction of more complex structures and procedures</a:t>
            </a:r>
          </a:p>
          <a:p>
            <a:pPr lvl="1"/>
            <a:r>
              <a:rPr lang="en-US" dirty="0" smtClean="0"/>
              <a:t>Increasing the range of knowledge manipulation</a:t>
            </a:r>
          </a:p>
          <a:p>
            <a:pPr lvl="1"/>
            <a:r>
              <a:rPr lang="en-US" dirty="0" smtClean="0"/>
              <a:t>Learning internal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525000" y="2590800"/>
            <a:ext cx="3352800" cy="33528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sp</a:t>
            </a:r>
            <a:r>
              <a:rPr lang="en-US" dirty="0" smtClean="0"/>
              <a:t> my*rule {</a:t>
            </a:r>
          </a:p>
          <a:p>
            <a:r>
              <a:rPr lang="en-US" dirty="0"/>
              <a:t> </a:t>
            </a:r>
            <a:r>
              <a:rPr lang="en-US" dirty="0" smtClean="0"/>
              <a:t>   (state &lt;s&gt; ^operator &lt;o&gt;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^stack-size &lt;x&gt;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-^possession &lt;p&gt;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^output-link &lt;</a:t>
            </a:r>
            <a:r>
              <a:rPr lang="en-US" dirty="0" err="1" smtClean="0"/>
              <a:t>ol</a:t>
            </a:r>
            <a:r>
              <a:rPr lang="en-US" dirty="0" smtClean="0"/>
              <a:t>&gt;)</a:t>
            </a:r>
          </a:p>
          <a:p>
            <a:r>
              <a:rPr lang="en-US" dirty="0"/>
              <a:t> </a:t>
            </a:r>
            <a:r>
              <a:rPr lang="en-US" dirty="0" smtClean="0"/>
              <a:t>   (&lt;o&gt; ^name lift-stack)</a:t>
            </a:r>
          </a:p>
          <a:p>
            <a:r>
              <a:rPr lang="en-US" dirty="0" smtClean="0"/>
              <a:t>--&gt;</a:t>
            </a:r>
          </a:p>
          <a:p>
            <a:r>
              <a:rPr lang="en-US" dirty="0"/>
              <a:t> </a:t>
            </a:r>
            <a:r>
              <a:rPr lang="en-US" dirty="0" smtClean="0"/>
              <a:t>   (&lt;</a:t>
            </a:r>
            <a:r>
              <a:rPr lang="en-US" dirty="0" err="1" smtClean="0"/>
              <a:t>ol</a:t>
            </a:r>
            <a:r>
              <a:rPr lang="en-US" dirty="0" smtClean="0"/>
              <a:t>&gt; ^action lift-stack)</a:t>
            </a:r>
          </a:p>
          <a:p>
            <a:r>
              <a:rPr lang="en-US" dirty="0"/>
              <a:t> </a:t>
            </a:r>
            <a:r>
              <a:rPr lang="en-US" dirty="0" smtClean="0"/>
              <a:t>   (&lt;s&gt; ^possession &lt;x&gt;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-^stack-size &lt;x&gt;)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601200" y="381000"/>
            <a:ext cx="3734926" cy="2486156"/>
            <a:chOff x="4878059" y="4545615"/>
            <a:chExt cx="3734926" cy="2486156"/>
          </a:xfrm>
        </p:grpSpPr>
        <p:pic>
          <p:nvPicPr>
            <p:cNvPr id="1032" name="Picture 8" descr="http://3.bp.blogspot.com/_8sSja5AIsRw/TUAaT3xu12I/AAAAAAAAMHk/m6d-dWRPKAg/s1600/RobotArm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22958" flipV="1">
              <a:off x="7302433" y="5611090"/>
              <a:ext cx="1310552" cy="1420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522"/>
            <a:stretch/>
          </p:blipFill>
          <p:spPr bwMode="auto">
            <a:xfrm>
              <a:off x="4878059" y="6057984"/>
              <a:ext cx="2248412" cy="60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167" b="28478"/>
            <a:stretch/>
          </p:blipFill>
          <p:spPr bwMode="auto">
            <a:xfrm>
              <a:off x="5342667" y="5881306"/>
              <a:ext cx="2248412" cy="176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834"/>
            <a:stretch/>
          </p:blipFill>
          <p:spPr bwMode="auto">
            <a:xfrm>
              <a:off x="4878059" y="4545615"/>
              <a:ext cx="2248412" cy="133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ound Single Corner Rectangle 6"/>
          <p:cNvSpPr/>
          <p:nvPr/>
        </p:nvSpPr>
        <p:spPr>
          <a:xfrm>
            <a:off x="7162800" y="6718560"/>
            <a:ext cx="1143000" cy="152400"/>
          </a:xfrm>
          <a:prstGeom prst="round1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PRIMs Theory: Primitive Skill Elements</a:t>
            </a:r>
          </a:p>
          <a:p>
            <a:pPr lvl="1"/>
            <a:r>
              <a:rPr lang="en-US" dirty="0" smtClean="0"/>
              <a:t>Rule </a:t>
            </a:r>
            <a:r>
              <a:rPr lang="en-US" dirty="0"/>
              <a:t>C</a:t>
            </a:r>
            <a:r>
              <a:rPr lang="en-US" dirty="0" smtClean="0"/>
              <a:t>omposition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PRIMs in Soar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Learning Operator 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omposition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Roadmap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Original PRIMs Model </a:t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Taatgen</a:t>
            </a:r>
            <a:r>
              <a:rPr lang="en-US" sz="3100" dirty="0" smtClean="0"/>
              <a:t>, 2013)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3288308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Information Processing Elements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i="1" dirty="0" err="1" smtClean="0"/>
              <a:t>Actransfer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smtClean="0"/>
              <a:t>An extension of </a:t>
            </a:r>
            <a:r>
              <a:rPr lang="en-US" i="1" dirty="0" smtClean="0"/>
              <a:t>ACT-R</a:t>
            </a:r>
            <a:r>
              <a:rPr lang="en-US" dirty="0" smtClean="0"/>
              <a:t> </a:t>
            </a:r>
            <a:r>
              <a:rPr lang="en-US" sz="2200" dirty="0" smtClean="0"/>
              <a:t>(Anderson, 2007)</a:t>
            </a:r>
          </a:p>
          <a:p>
            <a:r>
              <a:rPr lang="en-US" dirty="0" smtClean="0"/>
              <a:t>Any rule may be constructed from three primitive memory operations</a:t>
            </a:r>
          </a:p>
          <a:p>
            <a:pPr lvl="1"/>
            <a:r>
              <a:rPr lang="en-US" b="1" dirty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Compare</a:t>
            </a:r>
            <a:r>
              <a:rPr lang="en-US" sz="3500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(==, &lt;&gt;)</a:t>
            </a:r>
          </a:p>
          <a:p>
            <a:pPr lvl="1"/>
            <a:r>
              <a:rPr lang="en-US" b="1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</a:rPr>
              <a:t>Copy</a:t>
            </a:r>
            <a:endParaRPr lang="en-US" sz="1900" b="1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D66F08"/>
                </a:solidFill>
              </a:rPr>
              <a:t>Retrieve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6279" y="3657600"/>
            <a:ext cx="4274321" cy="28263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example*pseudo*rule {</a:t>
            </a:r>
          </a:p>
          <a:p>
            <a:r>
              <a:rPr lang="en-US" sz="2000" dirty="0" smtClean="0"/>
              <a:t>        IF (</a:t>
            </a:r>
            <a:r>
              <a:rPr lang="en-US" sz="2000" b="1" dirty="0" smtClean="0">
                <a:solidFill>
                  <a:schemeClr val="bg1"/>
                </a:solidFill>
              </a:rPr>
              <a:t>Goal is </a:t>
            </a:r>
            <a:r>
              <a:rPr lang="en-US" sz="2000" b="1" dirty="0" smtClean="0">
                <a:solidFill>
                  <a:srgbClr val="D66F08"/>
                </a:solidFill>
              </a:rPr>
              <a:t>“pick up stack”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AND (Stack has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&lt;X&gt; </a:t>
            </a:r>
            <a:r>
              <a:rPr lang="en-US" sz="2000" dirty="0" smtClean="0"/>
              <a:t>blocks)</a:t>
            </a:r>
          </a:p>
          <a:p>
            <a:r>
              <a:rPr lang="en-US" sz="2000" i="1" dirty="0" smtClean="0"/>
              <a:t>THEN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(</a:t>
            </a:r>
            <a:r>
              <a:rPr lang="en-US" sz="2000" b="1" dirty="0" smtClean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</a:rPr>
              <a:t>Set output to </a:t>
            </a:r>
            <a:r>
              <a:rPr lang="en-US" sz="2000" b="1" dirty="0" smtClean="0">
                <a:solidFill>
                  <a:srgbClr val="D66F08"/>
                </a:solidFill>
              </a:rPr>
              <a:t>“lift stack”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(</a:t>
            </a:r>
            <a:r>
              <a:rPr lang="en-US" sz="2000" b="1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</a:rPr>
              <a:t>Set stack to </a:t>
            </a:r>
            <a:r>
              <a:rPr lang="en-US" sz="2000" b="1" dirty="0" smtClean="0">
                <a:solidFill>
                  <a:srgbClr val="D66F08"/>
                </a:solidFill>
              </a:rPr>
              <a:t>0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</a:rPr>
              <a:t>blocks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(</a:t>
            </a:r>
            <a:r>
              <a:rPr lang="en-US" sz="2000" b="1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</a:rPr>
              <a:t>Set possession to &lt;X&gt; blocks</a:t>
            </a:r>
            <a:r>
              <a:rPr lang="en-US" sz="2000" dirty="0" smtClean="0"/>
              <a:t>)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550" y="4914246"/>
            <a:ext cx="3581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“Learning any skill leads to combinations of these building blocks.”</a:t>
            </a:r>
          </a:p>
          <a:p>
            <a:r>
              <a:rPr lang="en-US" sz="2400" i="1" dirty="0" smtClean="0"/>
              <a:t> – </a:t>
            </a:r>
            <a:r>
              <a:rPr lang="en-US" sz="2400" i="1" dirty="0" err="1" smtClean="0"/>
              <a:t>Niels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Taatgen</a:t>
            </a:r>
            <a:endParaRPr lang="en-US" sz="2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PRIMs Need Memory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92" y="1547812"/>
            <a:ext cx="8229600" cy="30876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PRIM represents fixed </a:t>
            </a:r>
            <a:r>
              <a:rPr lang="en-US" sz="2400" dirty="0"/>
              <a:t>processing on specific memory </a:t>
            </a:r>
            <a:r>
              <a:rPr lang="en-US" sz="2400" dirty="0" smtClean="0"/>
              <a:t>locations, not values</a:t>
            </a:r>
            <a:endParaRPr lang="en-US" sz="2400" dirty="0"/>
          </a:p>
          <a:p>
            <a:pPr lvl="1"/>
            <a:r>
              <a:rPr lang="en-US" sz="2000" dirty="0"/>
              <a:t>Below, “compare1” is a different PRIM from “compare2”</a:t>
            </a:r>
            <a:endParaRPr lang="en-US" sz="1600" dirty="0"/>
          </a:p>
          <a:p>
            <a:r>
              <a:rPr lang="en-US" sz="2400" dirty="0" smtClean="0">
                <a:ln w="12700">
                  <a:noFill/>
                  <a:prstDash val="solid"/>
                </a:ln>
              </a:rPr>
              <a:t>Three PRIM types, many combinations of memory elements</a:t>
            </a:r>
          </a:p>
          <a:p>
            <a:pPr lvl="1"/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Compare </a:t>
            </a:r>
            <a:r>
              <a:rPr lang="en-US" sz="2000" dirty="0" smtClean="0">
                <a:ln w="12700">
                  <a:noFill/>
                  <a:prstDash val="solid"/>
                </a:ln>
              </a:rPr>
              <a:t>(2 elements)</a:t>
            </a:r>
            <a:endParaRPr lang="en-US" sz="2800" dirty="0" smtClean="0"/>
          </a:p>
          <a:p>
            <a:pPr lvl="1"/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Copy</a:t>
            </a:r>
            <a:r>
              <a:rPr lang="en-US" sz="2000" dirty="0" smtClean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ln w="12700">
                  <a:noFill/>
                  <a:prstDash val="solid"/>
                </a:ln>
              </a:rPr>
              <a:t>(2 elements)</a:t>
            </a:r>
            <a:endParaRPr lang="en-US" sz="1600" b="1" dirty="0">
              <a:ln w="12700">
                <a:noFill/>
                <a:prstDash val="solid"/>
              </a:ln>
            </a:endParaRPr>
          </a:p>
          <a:p>
            <a:pPr lvl="1"/>
            <a:r>
              <a:rPr lang="en-US" sz="2000" b="1" dirty="0">
                <a:solidFill>
                  <a:srgbClr val="D66F08"/>
                </a:solidFill>
              </a:rPr>
              <a:t>Retrieve </a:t>
            </a:r>
            <a:r>
              <a:rPr lang="en-US" sz="2000" b="1" dirty="0" smtClean="0">
                <a:solidFill>
                  <a:srgbClr val="D66F08"/>
                </a:solidFill>
              </a:rPr>
              <a:t>Constant</a:t>
            </a:r>
            <a:r>
              <a:rPr lang="en-US" sz="2000" dirty="0" smtClean="0">
                <a:solidFill>
                  <a:srgbClr val="D66F08"/>
                </a:solidFill>
              </a:rPr>
              <a:t> </a:t>
            </a:r>
            <a:r>
              <a:rPr lang="en-US" sz="2000" dirty="0" smtClean="0"/>
              <a:t>(1 element)</a:t>
            </a:r>
          </a:p>
          <a:p>
            <a:r>
              <a:rPr lang="en-US" sz="2400" dirty="0" smtClean="0"/>
              <a:t>Rules on same elements but different constants share PRIMs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08670"/>
              </p:ext>
            </p:extLst>
          </p:nvPr>
        </p:nvGraphicFramePr>
        <p:xfrm>
          <a:off x="1613730" y="4659868"/>
          <a:ext cx="6096000" cy="1483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70730" y="4583668"/>
            <a:ext cx="7987470" cy="1631381"/>
            <a:chOff x="457200" y="4266168"/>
            <a:chExt cx="7987470" cy="1631381"/>
          </a:xfrm>
        </p:grpSpPr>
        <p:sp>
          <p:nvSpPr>
            <p:cNvPr id="9" name="Circular Arrow 8"/>
            <p:cNvSpPr/>
            <p:nvPr/>
          </p:nvSpPr>
          <p:spPr>
            <a:xfrm rot="4959753" flipV="1">
              <a:off x="1113456" y="4721279"/>
              <a:ext cx="838200" cy="1254916"/>
            </a:xfrm>
            <a:prstGeom prst="circularArrow">
              <a:avLst>
                <a:gd name="adj1" fmla="val 12500"/>
                <a:gd name="adj2" fmla="val 971944"/>
                <a:gd name="adj3" fmla="val 20457681"/>
                <a:gd name="adj4" fmla="val 15809211"/>
                <a:gd name="adj5" fmla="val 125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3200" y="5268436"/>
              <a:ext cx="1205670" cy="36933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ompare1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266168"/>
              <a:ext cx="1205670" cy="36933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ompare2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37735" y="5528217"/>
              <a:ext cx="907635" cy="36933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opy1</a:t>
              </a:r>
              <a:endParaRPr lang="en-US" dirty="0"/>
            </a:p>
          </p:txBody>
        </p:sp>
        <p:sp>
          <p:nvSpPr>
            <p:cNvPr id="25" name="Right Arrow 24"/>
            <p:cNvSpPr/>
            <p:nvPr/>
          </p:nvSpPr>
          <p:spPr>
            <a:xfrm rot="20619018">
              <a:off x="5847347" y="5321845"/>
              <a:ext cx="727224" cy="2296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-Right Arrow 25"/>
            <p:cNvSpPr/>
            <p:nvPr/>
          </p:nvSpPr>
          <p:spPr>
            <a:xfrm rot="1175587">
              <a:off x="6417841" y="4612487"/>
              <a:ext cx="747425" cy="230693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-Right Arrow 28"/>
            <p:cNvSpPr/>
            <p:nvPr/>
          </p:nvSpPr>
          <p:spPr>
            <a:xfrm rot="19706046">
              <a:off x="2138686" y="5179522"/>
              <a:ext cx="747425" cy="230693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7200" y="5055661"/>
              <a:ext cx="990600" cy="381000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etrieve</a:t>
              </a:r>
              <a:endParaRPr lang="en-US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63121" y="6160532"/>
            <a:ext cx="421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Exchanges Among Fixed Memory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5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Receiving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11010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user gives the agent </a:t>
            </a:r>
            <a:r>
              <a:rPr lang="en-US" sz="2800" dirty="0"/>
              <a:t>a </a:t>
            </a:r>
            <a:r>
              <a:rPr lang="en-US" sz="2800" dirty="0" smtClean="0"/>
              <a:t>rule in terms of PRIMs</a:t>
            </a:r>
          </a:p>
          <a:p>
            <a:pPr lvl="5"/>
            <a:endParaRPr lang="en-US" sz="1400" b="1" dirty="0" smtClean="0">
              <a:solidFill>
                <a:srgbClr val="D66F08"/>
              </a:solidFill>
            </a:endParaRPr>
          </a:p>
          <a:p>
            <a:r>
              <a:rPr lang="en-US" sz="2800" b="1" dirty="0" smtClean="0">
                <a:solidFill>
                  <a:srgbClr val="D66F08"/>
                </a:solidFill>
              </a:rPr>
              <a:t>Constants</a:t>
            </a:r>
            <a:r>
              <a:rPr lang="en-US" sz="2800" dirty="0" smtClean="0"/>
              <a:t> are separated from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bg1"/>
                </a:solidFill>
              </a:rPr>
              <a:t>condition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smtClean="0"/>
              <a:t>PRIMs</a:t>
            </a:r>
          </a:p>
          <a:p>
            <a:pPr lvl="5"/>
            <a:endParaRPr lang="en-US" sz="1400" dirty="0" smtClean="0"/>
          </a:p>
          <a:p>
            <a:r>
              <a:rPr lang="en-US" sz="2800" dirty="0" smtClean="0"/>
              <a:t>Each PRIM is linked in declarative </a:t>
            </a:r>
            <a:br>
              <a:rPr lang="en-US" sz="2800" dirty="0" smtClean="0"/>
            </a:br>
            <a:r>
              <a:rPr lang="en-US" sz="2800" dirty="0" smtClean="0"/>
              <a:t>memory under an instruction head</a:t>
            </a:r>
          </a:p>
          <a:p>
            <a:pPr lvl="1"/>
            <a:r>
              <a:rPr lang="en-US" sz="2400" dirty="0" smtClean="0"/>
              <a:t>The head contains any constants</a:t>
            </a:r>
          </a:p>
          <a:p>
            <a:pPr lvl="1"/>
            <a:r>
              <a:rPr lang="en-US" sz="2400" dirty="0" smtClean="0"/>
              <a:t>When manually </a:t>
            </a:r>
            <a:r>
              <a:rPr lang="en-US" sz="2400" i="1" dirty="0" smtClean="0"/>
              <a:t>evaluating</a:t>
            </a:r>
            <a:r>
              <a:rPr lang="en-US" sz="2400" dirty="0" smtClean="0"/>
              <a:t> instructions, </a:t>
            </a:r>
            <a:br>
              <a:rPr lang="en-US" sz="2400" dirty="0" smtClean="0"/>
            </a:br>
            <a:r>
              <a:rPr lang="en-US" sz="2400" dirty="0" smtClean="0"/>
              <a:t>constants are loaded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1000" y="5520631"/>
            <a:ext cx="7772400" cy="1042094"/>
            <a:chOff x="533400" y="3758506"/>
            <a:chExt cx="7772400" cy="1042094"/>
          </a:xfrm>
        </p:grpSpPr>
        <p:cxnSp>
          <p:nvCxnSpPr>
            <p:cNvPr id="6" name="Straight Arrow Connector 5"/>
            <p:cNvCxnSpPr>
              <a:endCxn id="9" idx="1"/>
            </p:cNvCxnSpPr>
            <p:nvPr/>
          </p:nvCxnSpPr>
          <p:spPr>
            <a:xfrm>
              <a:off x="2790825" y="4572000"/>
              <a:ext cx="38099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171825" y="3800475"/>
              <a:ext cx="150495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goal == const1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71824" y="4343400"/>
              <a:ext cx="1552575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output := const2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4343400"/>
              <a:ext cx="1504950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stack := const3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4343400"/>
              <a:ext cx="1447800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possession := x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>
              <a:stCxn id="10" idx="3"/>
              <a:endCxn id="11" idx="1"/>
            </p:cNvCxnSpPr>
            <p:nvPr/>
          </p:nvCxnSpPr>
          <p:spPr>
            <a:xfrm>
              <a:off x="6534150" y="4572000"/>
              <a:ext cx="3238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1"/>
            </p:cNvCxnSpPr>
            <p:nvPr/>
          </p:nvCxnSpPr>
          <p:spPr>
            <a:xfrm>
              <a:off x="2790825" y="4029075"/>
              <a:ext cx="381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533400" y="3758506"/>
              <a:ext cx="2257425" cy="104209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ctr"/>
              <a:r>
                <a:rPr lang="en-US" u="sng" dirty="0" smtClean="0"/>
                <a:t>My Production</a:t>
              </a:r>
            </a:p>
            <a:p>
              <a:r>
                <a:rPr lang="en-US" sz="1600" dirty="0" smtClean="0"/>
                <a:t>const1 := “pick up stack”</a:t>
              </a:r>
            </a:p>
            <a:p>
              <a:r>
                <a:rPr lang="en-US" sz="1600" dirty="0" smtClean="0"/>
                <a:t>const2 := “lift stack”</a:t>
              </a:r>
            </a:p>
            <a:p>
              <a:r>
                <a:rPr lang="en-US" sz="1600" dirty="0" smtClean="0"/>
                <a:t>const3 := 0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0" idx="1"/>
            </p:cNvCxnSpPr>
            <p:nvPr/>
          </p:nvCxnSpPr>
          <p:spPr>
            <a:xfrm>
              <a:off x="4724399" y="4572000"/>
              <a:ext cx="304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172200" y="1981200"/>
            <a:ext cx="2666999" cy="3539430"/>
          </a:xfrm>
          <a:prstGeom prst="rect">
            <a:avLst/>
          </a:prstGeom>
          <a:solidFill>
            <a:srgbClr val="D1D1D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pp {my*production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# </a:t>
            </a:r>
            <a:r>
              <a:rPr lang="en-US" sz="1600" b="1" dirty="0" smtClean="0">
                <a:solidFill>
                  <a:srgbClr val="D66F08"/>
                </a:solidFill>
              </a:rPr>
              <a:t>Constants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   &lt;const1&gt; := |pick up stack|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&lt;const2&gt; := |lift stack|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&lt;const3&gt; := 0</a:t>
            </a:r>
          </a:p>
          <a:p>
            <a:r>
              <a:rPr lang="en-US" sz="1600" dirty="0" smtClean="0"/>
              <a:t>--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# </a:t>
            </a:r>
            <a:r>
              <a:rPr lang="en-US" sz="1600" b="1" dirty="0" smtClean="0">
                <a:solidFill>
                  <a:schemeClr val="bg1"/>
                </a:solidFill>
              </a:rPr>
              <a:t>Conditions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&lt;goal&gt; == &lt;const1&gt;</a:t>
            </a:r>
          </a:p>
          <a:p>
            <a:r>
              <a:rPr lang="en-US" sz="1600" dirty="0" smtClean="0"/>
              <a:t>--&gt;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#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Actions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    &lt;output&gt; := &lt;const2&gt;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&lt;stack&gt; := &lt;const3&gt;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&lt;possession&gt; := &lt;x&gt;</a:t>
            </a:r>
            <a:endParaRPr lang="en-US" sz="1600" dirty="0"/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9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>
            <a:endCxn id="9" idx="1"/>
          </p:cNvCxnSpPr>
          <p:nvPr/>
        </p:nvCxnSpPr>
        <p:spPr>
          <a:xfrm>
            <a:off x="1981200" y="2676525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Iterating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1905000"/>
            <a:ext cx="15049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</a:t>
            </a:r>
            <a:r>
              <a:rPr lang="en-US" sz="1600" dirty="0" smtClean="0"/>
              <a:t>nput1 &lt;&gt; nil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33850" y="1905000"/>
            <a:ext cx="15049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var1 == nil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362200" y="2447925"/>
            <a:ext cx="150495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var1 := input1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133850" y="2447925"/>
            <a:ext cx="150495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:= var1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895975" y="2447925"/>
            <a:ext cx="13716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cue1 := const1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3867150" y="2133600"/>
            <a:ext cx="2667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5" idx="3"/>
            <a:endCxn id="89" idx="1"/>
          </p:cNvCxnSpPr>
          <p:nvPr/>
        </p:nvCxnSpPr>
        <p:spPr>
          <a:xfrm>
            <a:off x="4038600" y="4953000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5638800" y="2676525"/>
            <a:ext cx="257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981200" y="2133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62200" y="3048000"/>
            <a:ext cx="1676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retrieved &lt;&gt; input2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2362200" y="3581400"/>
            <a:ext cx="1676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var1:= retrieved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81200" y="3810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1"/>
          </p:cNvCxnSpPr>
          <p:nvPr/>
        </p:nvCxnSpPr>
        <p:spPr>
          <a:xfrm>
            <a:off x="1981200" y="3276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</p:cNvCxnSpPr>
          <p:nvPr/>
        </p:nvCxnSpPr>
        <p:spPr>
          <a:xfrm flipV="1">
            <a:off x="4038600" y="2895600"/>
            <a:ext cx="51435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04800" y="1936750"/>
            <a:ext cx="1752600" cy="8826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Count </a:t>
            </a:r>
            <a:r>
              <a:rPr lang="en-US" u="sng" dirty="0" err="1" smtClean="0"/>
              <a:t>Init</a:t>
            </a:r>
            <a:endParaRPr lang="en-US" u="sng" dirty="0" smtClean="0"/>
          </a:p>
          <a:p>
            <a:pPr algn="ctr"/>
            <a:r>
              <a:rPr lang="en-US" sz="1600" dirty="0" smtClean="0"/>
              <a:t>const1 := “order”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04800" y="3124200"/>
            <a:ext cx="1752600" cy="838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Count Step</a:t>
            </a:r>
          </a:p>
          <a:p>
            <a:pPr algn="ctr"/>
            <a:r>
              <a:rPr lang="en-US" sz="1600" dirty="0" smtClean="0"/>
              <a:t>const1 := “order”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515225" y="2447925"/>
            <a:ext cx="131445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cue2 := var1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11" idx="3"/>
            <a:endCxn id="66" idx="1"/>
          </p:cNvCxnSpPr>
          <p:nvPr/>
        </p:nvCxnSpPr>
        <p:spPr>
          <a:xfrm>
            <a:off x="7267575" y="2676525"/>
            <a:ext cx="2476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14700" y="5542955"/>
            <a:ext cx="133241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Input</a:t>
            </a:r>
            <a:r>
              <a:rPr lang="en-US" dirty="0" smtClean="0"/>
              <a:t>	</a:t>
            </a:r>
          </a:p>
          <a:p>
            <a:r>
              <a:rPr lang="en-US" dirty="0" smtClean="0"/>
              <a:t>input1 = “2”</a:t>
            </a:r>
          </a:p>
          <a:p>
            <a:r>
              <a:rPr lang="en-US" dirty="0"/>
              <a:t>i</a:t>
            </a:r>
            <a:r>
              <a:rPr lang="en-US" dirty="0" smtClean="0"/>
              <a:t>nput2 = “5”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362200" y="4191000"/>
            <a:ext cx="1676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retrieved == input2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2362200" y="4724400"/>
            <a:ext cx="1676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output := var1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endCxn id="85" idx="1"/>
          </p:cNvCxnSpPr>
          <p:nvPr/>
        </p:nvCxnSpPr>
        <p:spPr>
          <a:xfrm>
            <a:off x="1981200" y="49530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1981200" y="44196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04800" y="4267200"/>
            <a:ext cx="1752600" cy="838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Count Final</a:t>
            </a:r>
          </a:p>
          <a:p>
            <a:pPr algn="ctr"/>
            <a:r>
              <a:rPr lang="en-US" sz="1600" dirty="0" smtClean="0"/>
              <a:t>const1 := “done”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343400" y="4724400"/>
            <a:ext cx="1676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status := const1</a:t>
            </a:r>
            <a:endParaRPr lang="en-US" sz="1600" dirty="0"/>
          </a:p>
        </p:txBody>
      </p:sp>
      <p:cxnSp>
        <p:nvCxnSpPr>
          <p:cNvPr id="92" name="Straight Arrow Connector 91"/>
          <p:cNvCxnSpPr>
            <a:stCxn id="9" idx="3"/>
            <a:endCxn id="10" idx="1"/>
          </p:cNvCxnSpPr>
          <p:nvPr/>
        </p:nvCxnSpPr>
        <p:spPr>
          <a:xfrm>
            <a:off x="3867150" y="2676525"/>
            <a:ext cx="2667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886325" y="5542955"/>
            <a:ext cx="110799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	</a:t>
            </a:r>
          </a:p>
          <a:p>
            <a:r>
              <a:rPr lang="en-US" dirty="0" smtClean="0"/>
              <a:t>“2 3 4 5”</a:t>
            </a:r>
          </a:p>
          <a:p>
            <a:endParaRPr lang="en-US" dirty="0" smtClean="0"/>
          </a:p>
        </p:txBody>
      </p:sp>
      <p:grpSp>
        <p:nvGrpSpPr>
          <p:cNvPr id="101" name="Group 100"/>
          <p:cNvGrpSpPr/>
          <p:nvPr/>
        </p:nvGrpSpPr>
        <p:grpSpPr>
          <a:xfrm>
            <a:off x="4647116" y="3200400"/>
            <a:ext cx="4039684" cy="1219200"/>
            <a:chOff x="4647116" y="3200400"/>
            <a:chExt cx="4039684" cy="1219200"/>
          </a:xfrm>
        </p:grpSpPr>
        <p:sp>
          <p:nvSpPr>
            <p:cNvPr id="100" name="Rounded Rectangle 99"/>
            <p:cNvSpPr/>
            <p:nvPr/>
          </p:nvSpPr>
          <p:spPr>
            <a:xfrm>
              <a:off x="4647116" y="3200400"/>
              <a:ext cx="4039684" cy="12192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54354" y="3348335"/>
              <a:ext cx="1416670" cy="89255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Query</a:t>
              </a:r>
              <a:r>
                <a:rPr lang="en-US" dirty="0" smtClean="0"/>
                <a:t>	</a:t>
              </a:r>
            </a:p>
            <a:p>
              <a:r>
                <a:rPr lang="en-US" sz="1600" dirty="0" smtClean="0"/>
                <a:t>cue1 = “order”</a:t>
              </a:r>
            </a:p>
            <a:p>
              <a:r>
                <a:rPr lang="en-US" sz="1600" dirty="0" smtClean="0"/>
                <a:t>cue2 = “2”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34200" y="3343870"/>
              <a:ext cx="1418593" cy="89255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Result</a:t>
              </a:r>
              <a:r>
                <a:rPr lang="en-US" dirty="0" smtClean="0"/>
                <a:t>	</a:t>
              </a:r>
            </a:p>
            <a:p>
              <a:r>
                <a:rPr lang="en-US" sz="1600" dirty="0" smtClean="0"/>
                <a:t>retrieved = “3”</a:t>
              </a:r>
            </a:p>
            <a:p>
              <a:endParaRPr lang="en-US" dirty="0" smtClean="0"/>
            </a:p>
          </p:txBody>
        </p:sp>
        <p:cxnSp>
          <p:nvCxnSpPr>
            <p:cNvPr id="97" name="Straight Arrow Connector 96"/>
            <p:cNvCxnSpPr>
              <a:stCxn id="83" idx="3"/>
              <a:endCxn id="96" idx="1"/>
            </p:cNvCxnSpPr>
            <p:nvPr/>
          </p:nvCxnSpPr>
          <p:spPr>
            <a:xfrm flipV="1">
              <a:off x="6271024" y="3790146"/>
              <a:ext cx="663176" cy="446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3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1">
      <a:dk1>
        <a:srgbClr val="FFFFFF"/>
      </a:dk1>
      <a:lt1>
        <a:srgbClr val="000000"/>
      </a:lt1>
      <a:dk2>
        <a:srgbClr val="F2F2F2"/>
      </a:dk2>
      <a:lt2>
        <a:srgbClr val="323232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Consolas"/>
        <a:ea typeface=""/>
        <a:cs typeface=""/>
      </a:majorFont>
      <a:minorFont>
        <a:latin typeface="Calibri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10413</TotalTime>
  <Words>2010</Words>
  <Application>Microsoft Office PowerPoint</Application>
  <PresentationFormat>On-screen Show (4:3)</PresentationFormat>
  <Paragraphs>610</Paragraphs>
  <Slides>31</Slides>
  <Notes>10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Foundry</vt:lpstr>
      <vt:lpstr>Modeling Primitive Skill Elements in Soar</vt:lpstr>
      <vt:lpstr>Outline</vt:lpstr>
      <vt:lpstr>Primitive Skill Elements</vt:lpstr>
      <vt:lpstr>Objectives</vt:lpstr>
      <vt:lpstr>Outline</vt:lpstr>
      <vt:lpstr>Original PRIMs Model  (Taatgen, 2013)</vt:lpstr>
      <vt:lpstr>PRIMs Need Memory Elements</vt:lpstr>
      <vt:lpstr>Receiving Instructions</vt:lpstr>
      <vt:lpstr>Example: Iterating Numbers</vt:lpstr>
      <vt:lpstr>Example: Iterating Semantics</vt:lpstr>
      <vt:lpstr>Outline</vt:lpstr>
      <vt:lpstr>Soar PROPs</vt:lpstr>
      <vt:lpstr>Learning Operator Composition</vt:lpstr>
      <vt:lpstr>Learning Process</vt:lpstr>
      <vt:lpstr>Learning Process</vt:lpstr>
      <vt:lpstr>Learning Process</vt:lpstr>
      <vt:lpstr>The Result</vt:lpstr>
      <vt:lpstr>The Result</vt:lpstr>
      <vt:lpstr>Roadmap</vt:lpstr>
      <vt:lpstr>Conclusion</vt:lpstr>
      <vt:lpstr>Bibliography</vt:lpstr>
      <vt:lpstr>Modeling Primitive Skill Elements in Soar</vt:lpstr>
      <vt:lpstr>Declarative Instructions</vt:lpstr>
      <vt:lpstr>Learning a Rule Hierarchy</vt:lpstr>
      <vt:lpstr>PowerPoint Presentation</vt:lpstr>
      <vt:lpstr>Gradually Chunking PROPs</vt:lpstr>
      <vt:lpstr>Learning Primitive Composition</vt:lpstr>
      <vt:lpstr>Growing PRIMs Combinations</vt:lpstr>
      <vt:lpstr>Growing PRIMs Combinations</vt:lpstr>
      <vt:lpstr>Using Variables</vt:lpstr>
      <vt:lpstr>Variable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Primitive Skill Elements in Soar</dc:title>
  <dc:creator>Bryan Stearns</dc:creator>
  <cp:lastModifiedBy>Bryan Stearns</cp:lastModifiedBy>
  <cp:revision>244</cp:revision>
  <dcterms:created xsi:type="dcterms:W3CDTF">2016-06-01T14:39:34Z</dcterms:created>
  <dcterms:modified xsi:type="dcterms:W3CDTF">2016-06-14T14:51:56Z</dcterms:modified>
</cp:coreProperties>
</file>