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20"/>
  </p:notesMasterIdLst>
  <p:sldIdLst>
    <p:sldId id="256" r:id="rId2"/>
    <p:sldId id="258" r:id="rId3"/>
    <p:sldId id="273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75" r:id="rId12"/>
    <p:sldId id="266" r:id="rId13"/>
    <p:sldId id="267" r:id="rId14"/>
    <p:sldId id="268" r:id="rId15"/>
    <p:sldId id="276" r:id="rId16"/>
    <p:sldId id="277" r:id="rId17"/>
    <p:sldId id="271" r:id="rId18"/>
    <p:sldId id="272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8171034-B3C4-4874-BEDB-C87015F89B2C}">
  <a:tblStyle styleId="{B8171034-B3C4-4874-BEDB-C87015F89B2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51" autoAdjust="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3279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UP logo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Pictures of us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-US" sz="1800"/>
              <a:t>Allie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/>
              <a:t>Acknowledge that its an existing algorithm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		cite it!!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take off numbers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when introducing slide: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	Different parts of the hashcode are hashed independently 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	2 images are considered “similar” if any one of the subsections is the same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	Problem: presumes previous knowledge of data type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preface with: “This is our attempt at mimicking GA…”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mention that dictionary is sorted in order of frequency.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wanted hash function that resisted change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any change to the hash formula would ruin many previous hashcodes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decided to look into folding since it never got rid of any WMEs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but still liked the idea of having a sweet spot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combined folding and sweetspot to get rid of both function’s problems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found that cutting off top 98% of the dictionary yielded best results - better than reg folding since it uses much more obscure words, meaning less episodes will hash to the same hashcode (better unique)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Good and bad of the project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Alex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Allie, feel free to add anything that I miss though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Add references after this slide!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Add tank soar data too for reference with questions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Hashcode (n bits)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800" b="0" i="0" u="none" strike="noStrike" cap="none" baseline="0"/>
              <a:t>Show animation of how hashing works based on episodes/WMEs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Give background of tests (data: number of WMEs, # of episodes, slowly changing data sets)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Alex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-US" sz="1800"/>
              <a:t>mention that data is completely undefined - could be not in english, size of episode could vary, could be pictures, words etc.  All we know is the structure would be in the format of WMEs 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General problem – hashing episodes to be represented in an ‘n’ bit hashcode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Talk briefly about what data was used (eaters, tank soar, Siddhartha)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UML maybe just main classes (WME, Main, and hashFn/SweetSpot)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Value of this: face value, finding what is important info for encoding storage retrieval, effective hash fn can be used for recall too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eaters - 580 and something episodes 150 wme’s per ep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tanksoar - 640 average of 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Allie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replace siddhartha with something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replace UML with tank soar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remove credits from eaters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Will add animation so down-arrow moves along hash code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preface this slide  - “one approach is…” 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Emphasize that this is not the only way to create a hashcode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Citation!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 baseline="0"/>
          </a:p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-</a:t>
            </a:r>
            <a:r>
              <a:rPr lang="en-US" sz="1800" b="0" i="0" u="none" strike="noStrike" cap="none" baseline="0">
                <a:latin typeface="Noto Symbol"/>
                <a:ea typeface="Noto Symbol"/>
                <a:cs typeface="Noto Symbol"/>
                <a:sym typeface="Noto Symbol"/>
              </a:rPr>
              <a:t>→ lead into Sweet Spot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Noto Symbol"/>
              <a:ea typeface="Noto Symbol"/>
              <a:cs typeface="Noto Symbol"/>
              <a:sym typeface="Noto Symbo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Noto Symbol"/>
                <a:ea typeface="Noto Symbol"/>
                <a:cs typeface="Noto Symbol"/>
                <a:sym typeface="Noto Symbol"/>
              </a:rPr>
              <a:t>Allie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Noto Symbol"/>
              <a:ea typeface="Noto Symbol"/>
              <a:cs typeface="Noto Symbol"/>
              <a:sym typeface="Noto Symbo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Noto Symbol"/>
                <a:ea typeface="Noto Symbol"/>
                <a:cs typeface="Noto Symbol"/>
                <a:sym typeface="Noto Symbol"/>
              </a:rPr>
              <a:t>GREAT ANIMATION! Except!!! One mutation SOMETIMES! (Your choice to change) O.o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Noto Symbol"/>
              <a:ea typeface="Noto Symbol"/>
              <a:cs typeface="Noto Symbol"/>
              <a:sym typeface="Noto Symbo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Noto Symbol"/>
                <a:ea typeface="Noto Symbol"/>
                <a:cs typeface="Noto Symbol"/>
                <a:sym typeface="Noto Symbol"/>
              </a:rPr>
              <a:t>Soar people are too good for this slide - keep it for thursday though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Noto Symbol"/>
              <a:ea typeface="Noto Symbol"/>
              <a:cs typeface="Noto Symbol"/>
              <a:sym typeface="Noto Symbo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Noto Symbol"/>
                <a:ea typeface="Noto Symbol"/>
                <a:cs typeface="Noto Symbol"/>
                <a:sym typeface="Noto Symbol"/>
              </a:rPr>
              <a:t>This is CHEATING (to be used as a benchmark)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General idea behind how it works and why it was a good idea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Show some simple examples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Allie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VERY GOOD SLIDE!!! Allie is awesome!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Inspired by looking at bloom filters (reference it!)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/>
              <a:t>			AND CITE IT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Put bobby and emilias faces here!! Let them know that this was their algorithm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General idea behind how it works and why it was a good idea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Show some simple examples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Allie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General idea behind how it works and why it was a good idea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Show some simple examples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Allie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General idea behind how it works and why it was a good idea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Show some simple examples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Allie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EA75162-9F4E-4928-9056-4C116FC48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381000" y="5105400"/>
            <a:ext cx="3809999" cy="759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000" b="1" i="0" u="none" strike="noStrike" cap="small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Allison Seibert &amp; Alexandra Warlen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685800" y="644425"/>
            <a:ext cx="60939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4200" b="0" i="0" u="none" strike="noStrike" cap="none" baseline="0" dirty="0" smtClean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Efficient Episode </a:t>
            </a:r>
            <a:br>
              <a:rPr lang="en-US" sz="4200" b="0" i="0" u="none" strike="noStrike" cap="none" baseline="0" dirty="0" smtClean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4200" b="0" i="0" u="none" strike="noStrike" cap="none" baseline="0" dirty="0" smtClean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Recall and Consolidation</a:t>
            </a:r>
            <a:endParaRPr lang="en-US" sz="4200" b="0" i="0" u="none" strike="noStrike" cap="none" baseline="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953000" y="5105400"/>
            <a:ext cx="3809999" cy="759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r>
              <a:rPr lang="en-US" sz="2000" b="1" i="0" u="none" strike="noStrike" cap="small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Emilia Vander</a:t>
            </a:r>
            <a:r>
              <a:rPr lang="en-US" sz="2000" b="1" cap="small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werf </a:t>
            </a:r>
            <a:r>
              <a:rPr lang="en-US" sz="2000" b="1" i="0" u="none" strike="noStrike" cap="small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lang="en-US" sz="2000" b="1" cap="small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Robert</a:t>
            </a:r>
            <a:r>
              <a:rPr lang="en-US" sz="2000" b="1" i="0" u="none" strike="noStrike" cap="small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Stiles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/>
          <a:srcRect l="21964" t="4558" r="1183" b="29369"/>
          <a:stretch/>
        </p:blipFill>
        <p:spPr>
          <a:xfrm>
            <a:off x="6779700" y="2584325"/>
            <a:ext cx="1561724" cy="238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/>
          <a:srcRect l="21695" t="8807" r="31566" b="45678"/>
          <a:stretch/>
        </p:blipFill>
        <p:spPr>
          <a:xfrm>
            <a:off x="5145692" y="2602827"/>
            <a:ext cx="1634008" cy="238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/>
          <a:srcRect l="22102" t="11499" r="24804" b="29191"/>
          <a:stretch/>
        </p:blipFill>
        <p:spPr>
          <a:xfrm>
            <a:off x="2518675" y="2633130"/>
            <a:ext cx="1561724" cy="232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6"/>
          <a:srcRect l="-2078" t="5817" r="39105" b="10121"/>
          <a:stretch/>
        </p:blipFill>
        <p:spPr>
          <a:xfrm>
            <a:off x="381000" y="2716637"/>
            <a:ext cx="2156474" cy="21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256450" y="2114450"/>
            <a:ext cx="145500" cy="2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234587" y="259000"/>
            <a:ext cx="2651953" cy="11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Folding Hash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10</a:t>
            </a:fld>
            <a:endParaRPr lang="en-US"/>
          </a:p>
        </p:txBody>
      </p:sp>
      <p:sp>
        <p:nvSpPr>
          <p:cNvPr id="326" name="Shape 326"/>
          <p:cNvSpPr txBox="1"/>
          <p:nvPr/>
        </p:nvSpPr>
        <p:spPr>
          <a:xfrm>
            <a:off x="8170775" y="2636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2606375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9441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6164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5298075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9610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2718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612825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never	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down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make</a:t>
            </a:r>
          </a:p>
          <a:p>
            <a:pPr>
              <a:spcBef>
                <a:spcPts val="0"/>
              </a:spcBef>
              <a:buNone/>
            </a:pPr>
            <a:r>
              <a:rPr lang="en-US" sz="1000"/>
              <a:t>lie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271850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gonna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run	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cry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and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952225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000"/>
              <a:t>give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around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say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hurt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625775" y="446121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you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goodbye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291625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000"/>
              <a:t>up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desert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tell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5979700" y="44612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let</a:t>
            </a:r>
          </a:p>
          <a:p>
            <a:pPr rtl="0">
              <a:spcBef>
                <a:spcPts val="0"/>
              </a:spcBef>
              <a:buNone/>
            </a:pPr>
            <a:r>
              <a:rPr lang="en-US" sz="1000"/>
              <a:t>make</a:t>
            </a:r>
          </a:p>
          <a:p>
            <a:pPr>
              <a:spcBef>
                <a:spcPts val="0"/>
              </a:spcBef>
              <a:buNone/>
            </a:pPr>
            <a:r>
              <a:rPr lang="en-US" sz="1000"/>
              <a:t>a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156550" y="18484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give you 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let you down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run around and desert you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make you cry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say goodbye</a:t>
            </a:r>
          </a:p>
          <a:p>
            <a:pPr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tell a lie and hurt you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460050" y="321775"/>
            <a:ext cx="1376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(Bloom 1970)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/>
          <a:srcRect l="21964" t="4557" r="1183" b="48698"/>
          <a:stretch/>
        </p:blipFill>
        <p:spPr>
          <a:xfrm>
            <a:off x="1362371" y="228600"/>
            <a:ext cx="937121" cy="10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4"/>
          <a:srcRect l="21695" t="8805" r="31566" b="59347"/>
          <a:stretch/>
        </p:blipFill>
        <p:spPr>
          <a:xfrm>
            <a:off x="301750" y="228600"/>
            <a:ext cx="991350" cy="10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5137725" y="4369250"/>
            <a:ext cx="1249500" cy="580499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   Locality Sensitive Hashing</a:t>
            </a:r>
            <a:endParaRPr lang="en-US" sz="3300" b="0" i="0" u="none" strike="noStrike" cap="none" baseline="0" dirty="0">
              <a:solidFill>
                <a:srgbClr val="7B98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sz="quarter" idx="1"/>
          </p:nvPr>
        </p:nvSpPr>
        <p:spPr>
          <a:xfrm>
            <a:off x="304800" y="3924824"/>
            <a:ext cx="3886200" cy="49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b="1" u="sng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endParaRPr sz="19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4294967295"/>
          </p:nvPr>
        </p:nvSpPr>
        <p:spPr>
          <a:xfrm>
            <a:off x="4566212" y="3897200"/>
            <a:ext cx="3692525" cy="422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b="1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Hash Formula</a:t>
            </a:r>
            <a:r>
              <a:rPr lang="en-US" sz="19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Code Size 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endParaRPr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04425" y="1619300"/>
            <a:ext cx="2667000" cy="20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4"/>
          <a:srcRect l="6710" r="7149"/>
          <a:stretch/>
        </p:blipFill>
        <p:spPr>
          <a:xfrm>
            <a:off x="5461000" y="1619300"/>
            <a:ext cx="2667000" cy="20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3994712" y="1352650"/>
            <a:ext cx="1143000" cy="2332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0" b="1" dirty="0">
                <a:latin typeface="Calibri"/>
                <a:ea typeface="Calibri"/>
                <a:cs typeface="Calibri"/>
                <a:sym typeface="Calibri"/>
              </a:rPr>
              <a:t>≈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81000" y="4214225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epmem E1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81000" y="4605150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north E5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81000" y="4930312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content eater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81000" y="5224625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score 0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81000" y="5538775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input-link I2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81000" y="5844100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content wall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137725" y="4319475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input-link I2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5137725" y="4642200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score 0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7725" y="4967362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content eater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137725" y="5261675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north E5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137725" y="5683475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epmem E1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4906650" y="4378475"/>
            <a:ext cx="230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8" name="Shape 358"/>
          <p:cNvCxnSpPr/>
          <p:nvPr/>
        </p:nvCxnSpPr>
        <p:spPr>
          <a:xfrm>
            <a:off x="4918125" y="4363675"/>
            <a:ext cx="0" cy="58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9" name="Shape 359"/>
          <p:cNvCxnSpPr/>
          <p:nvPr/>
        </p:nvCxnSpPr>
        <p:spPr>
          <a:xfrm>
            <a:off x="4918125" y="4939400"/>
            <a:ext cx="207900" cy="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0" name="Shape 360"/>
          <p:cNvCxnSpPr/>
          <p:nvPr/>
        </p:nvCxnSpPr>
        <p:spPr>
          <a:xfrm>
            <a:off x="4906725" y="5062100"/>
            <a:ext cx="230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1" name="Shape 361"/>
          <p:cNvCxnSpPr/>
          <p:nvPr/>
        </p:nvCxnSpPr>
        <p:spPr>
          <a:xfrm>
            <a:off x="4918200" y="5047300"/>
            <a:ext cx="0" cy="58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2" name="Shape 362"/>
          <p:cNvCxnSpPr/>
          <p:nvPr/>
        </p:nvCxnSpPr>
        <p:spPr>
          <a:xfrm>
            <a:off x="4918200" y="5623025"/>
            <a:ext cx="207900" cy="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3" name="Shape 363"/>
          <p:cNvCxnSpPr/>
          <p:nvPr/>
        </p:nvCxnSpPr>
        <p:spPr>
          <a:xfrm>
            <a:off x="4906575" y="5739508"/>
            <a:ext cx="230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4" name="Shape 364"/>
          <p:cNvCxnSpPr/>
          <p:nvPr/>
        </p:nvCxnSpPr>
        <p:spPr>
          <a:xfrm>
            <a:off x="4918052" y="5730900"/>
            <a:ext cx="0" cy="337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5" name="Shape 365"/>
          <p:cNvCxnSpPr/>
          <p:nvPr/>
        </p:nvCxnSpPr>
        <p:spPr>
          <a:xfrm>
            <a:off x="4918052" y="6065782"/>
            <a:ext cx="207900" cy="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6" name="Shape 366"/>
          <p:cNvSpPr txBox="1"/>
          <p:nvPr/>
        </p:nvSpPr>
        <p:spPr>
          <a:xfrm>
            <a:off x="381000" y="6147250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south N3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137725" y="4338150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south N3</a:t>
            </a:r>
            <a:endParaRPr lang="en-US" dirty="0"/>
          </a:p>
        </p:txBody>
      </p:sp>
      <p:sp>
        <p:nvSpPr>
          <p:cNvPr id="369" name="Shape 369"/>
          <p:cNvSpPr txBox="1"/>
          <p:nvPr/>
        </p:nvSpPr>
        <p:spPr>
          <a:xfrm>
            <a:off x="5137725" y="4642212"/>
            <a:ext cx="1362300" cy="5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content wall</a:t>
            </a:r>
          </a:p>
        </p:txBody>
      </p:sp>
      <p:pic>
        <p:nvPicPr>
          <p:cNvPr id="33" name="Shape 317"/>
          <p:cNvPicPr preferRelativeResize="0"/>
          <p:nvPr/>
        </p:nvPicPr>
        <p:blipFill rotWithShape="1">
          <a:blip r:embed="rId5"/>
          <a:srcRect l="21964" t="4557" r="1183" b="48698"/>
          <a:stretch/>
        </p:blipFill>
        <p:spPr>
          <a:xfrm>
            <a:off x="1362371" y="228600"/>
            <a:ext cx="937121" cy="10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18"/>
          <p:cNvPicPr preferRelativeResize="0"/>
          <p:nvPr/>
        </p:nvPicPr>
        <p:blipFill rotWithShape="1">
          <a:blip r:embed="rId6"/>
          <a:srcRect l="21695" t="8805" r="31566" b="59347"/>
          <a:stretch/>
        </p:blipFill>
        <p:spPr>
          <a:xfrm>
            <a:off x="301750" y="228600"/>
            <a:ext cx="991350" cy="101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5162-9F4E-4928-9056-4C116FC48BBF}" type="slidenum">
              <a:rPr lang="en-US" smtClean="0"/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144400" y="939454"/>
            <a:ext cx="184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Indyk</a:t>
            </a:r>
            <a:r>
              <a:rPr lang="en-US" dirty="0" smtClean="0"/>
              <a:t>, etl.al.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592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1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3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 dirty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Sweet Spot Hash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12</a:t>
            </a:fld>
            <a:endParaRPr lang="en-US"/>
          </a:p>
        </p:txBody>
      </p:sp>
      <p:sp>
        <p:nvSpPr>
          <p:cNvPr id="387" name="Shape 387"/>
          <p:cNvSpPr txBox="1">
            <a:spLocks noGrp="1"/>
          </p:cNvSpPr>
          <p:nvPr>
            <p:ph sz="quarter" idx="1"/>
          </p:nvPr>
        </p:nvSpPr>
        <p:spPr>
          <a:xfrm>
            <a:off x="301750" y="1527048"/>
            <a:ext cx="8674673" cy="49499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buClr>
                <a:schemeClr val="accent1"/>
              </a:buClr>
              <a:buSzPct val="85000"/>
              <a:buFont typeface="Georgia"/>
              <a:buNone/>
            </a:pPr>
            <a:r>
              <a:rPr lang="en-US" sz="27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 is selecting WMEs with moderate frequency of use.</a:t>
            </a:r>
            <a:endParaRPr lang="en-US"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spcBef>
                <a:spcPts val="0"/>
              </a:spcBef>
              <a:buClr>
                <a:schemeClr val="accent1"/>
              </a:buClr>
              <a:buFont typeface="Georgia"/>
              <a:buNone/>
            </a:pPr>
            <a:endParaRPr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l" rtl="0">
              <a:spcBef>
                <a:spcPts val="0"/>
              </a:spcBef>
              <a:buClr>
                <a:schemeClr val="accent1"/>
              </a:buClr>
              <a:buFont typeface="Georgia"/>
              <a:buNone/>
            </a:pPr>
            <a:endParaRPr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28587" algn="ctr" rtl="0">
              <a:spcBef>
                <a:spcPts val="0"/>
              </a:spcBef>
              <a:buClr>
                <a:schemeClr val="accent1"/>
              </a:buClr>
              <a:buFont typeface="Georgia"/>
              <a:buNone/>
            </a:pPr>
            <a:endParaRPr sz="4800" dirty="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9" y="152400"/>
            <a:ext cx="1678997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2047875"/>
            <a:ext cx="8524875" cy="4429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	Sweet </a:t>
            </a:r>
            <a:r>
              <a:rPr lang="en-US" sz="3300" b="0" i="0" u="none" strike="noStrike" cap="none" baseline="0" dirty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Spot Hash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13</a:t>
            </a:fld>
            <a:endParaRPr lang="en-US"/>
          </a:p>
        </p:txBody>
      </p:sp>
      <p:sp>
        <p:nvSpPr>
          <p:cNvPr id="398" name="Shape 398"/>
          <p:cNvSpPr txBox="1">
            <a:spLocks noGrp="1"/>
          </p:cNvSpPr>
          <p:nvPr>
            <p:ph sz="quarter" idx="1"/>
          </p:nvPr>
        </p:nvSpPr>
        <p:spPr>
          <a:xfrm>
            <a:off x="98075" y="1453525"/>
            <a:ext cx="8488800" cy="75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Font typeface="Georgia"/>
              <a:buNone/>
            </a:pPr>
            <a:r>
              <a:rPr lang="en-US" sz="2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Replacing Hash Formula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Georgia"/>
              <a:buNone/>
            </a:pPr>
            <a:endParaRPr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Georgia"/>
              <a:buNone/>
            </a:pPr>
            <a:endParaRPr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Georgia"/>
              <a:buNone/>
            </a:pPr>
            <a:endParaRPr sz="2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Font typeface="Georgia"/>
              <a:buNone/>
            </a:pPr>
            <a:r>
              <a:rPr lang="en-US" sz="27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333825" y="1890427"/>
            <a:ext cx="2373599" cy="471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never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gonna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give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we’re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no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you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know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the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so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strangers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you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up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let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down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run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around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1037300" y="2205861"/>
            <a:ext cx="1659299" cy="201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30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043400" y="2499550"/>
            <a:ext cx="766200" cy="7589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4809600" y="2499550"/>
            <a:ext cx="766200" cy="75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4809600" y="2499550"/>
            <a:ext cx="766200" cy="7589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5575800" y="2499550"/>
            <a:ext cx="766200" cy="7589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6342000" y="2499550"/>
            <a:ext cx="766200" cy="7589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7108200" y="2499550"/>
            <a:ext cx="766200" cy="7589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043400" y="3258550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give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809600" y="3258550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we’re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575800" y="3258550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342000" y="3258550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108200" y="3258550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rules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34609" y="2390647"/>
            <a:ext cx="1659299" cy="201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30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4043400" y="3440551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we’re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809600" y="3440551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575800" y="3440551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and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342000" y="3440551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rules</a:t>
            </a:r>
          </a:p>
        </p:txBody>
      </p:sp>
      <p:cxnSp>
        <p:nvCxnSpPr>
          <p:cNvPr id="418" name="Shape 418"/>
          <p:cNvCxnSpPr>
            <a:endCxn id="414" idx="0"/>
          </p:cNvCxnSpPr>
          <p:nvPr/>
        </p:nvCxnSpPr>
        <p:spPr>
          <a:xfrm rot="10800000" flipH="1">
            <a:off x="4127400" y="3440551"/>
            <a:ext cx="299099" cy="461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9" name="Shape 419"/>
          <p:cNvCxnSpPr/>
          <p:nvPr/>
        </p:nvCxnSpPr>
        <p:spPr>
          <a:xfrm rot="10800000" flipH="1">
            <a:off x="4904700" y="3465751"/>
            <a:ext cx="367500" cy="10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0" name="Shape 420"/>
          <p:cNvCxnSpPr/>
          <p:nvPr/>
        </p:nvCxnSpPr>
        <p:spPr>
          <a:xfrm rot="10800000" flipH="1">
            <a:off x="5681750" y="3440550"/>
            <a:ext cx="277199" cy="251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1" name="Shape 421"/>
          <p:cNvCxnSpPr>
            <a:endCxn id="417" idx="0"/>
          </p:cNvCxnSpPr>
          <p:nvPr/>
        </p:nvCxnSpPr>
        <p:spPr>
          <a:xfrm rot="10800000" flipH="1">
            <a:off x="6459000" y="3440551"/>
            <a:ext cx="266099" cy="35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422"/>
          <p:cNvCxnSpPr>
            <a:endCxn id="423" idx="0"/>
          </p:cNvCxnSpPr>
          <p:nvPr/>
        </p:nvCxnSpPr>
        <p:spPr>
          <a:xfrm rot="10800000" flipH="1">
            <a:off x="7225500" y="3440551"/>
            <a:ext cx="265800" cy="566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4" name="Shape 424"/>
          <p:cNvSpPr txBox="1"/>
          <p:nvPr/>
        </p:nvSpPr>
        <p:spPr>
          <a:xfrm>
            <a:off x="4043400" y="3440551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7108200" y="3440551"/>
            <a:ext cx="766200" cy="7589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333825" y="2722461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never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dk1"/>
                </a:solidFill>
              </a:rPr>
              <a:t>gonna</a:t>
            </a:r>
            <a:endParaRPr lang="en-US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give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we’re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love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you</a:t>
            </a:r>
            <a:endParaRPr lang="en-US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know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the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so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dk1"/>
                </a:solidFill>
              </a:rPr>
              <a:t>i</a:t>
            </a:r>
            <a:endParaRPr lang="en-US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strangers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you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up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let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down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run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around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9" y="152400"/>
            <a:ext cx="1678997" cy="1066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1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2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30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	    Folding </a:t>
            </a:r>
            <a:r>
              <a:rPr lang="en-US" sz="3300" dirty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Sweet Spot Hash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14</a:t>
            </a:fld>
            <a:endParaRPr lang="en-US"/>
          </a:p>
        </p:txBody>
      </p:sp>
      <p:sp>
        <p:nvSpPr>
          <p:cNvPr id="433" name="Shape 433"/>
          <p:cNvSpPr txBox="1"/>
          <p:nvPr/>
        </p:nvSpPr>
        <p:spPr>
          <a:xfrm>
            <a:off x="508000" y="1896550"/>
            <a:ext cx="2793899" cy="64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541875" y="1930400"/>
            <a:ext cx="2709300" cy="758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5" name="Shape 435"/>
          <p:cNvCxnSpPr/>
          <p:nvPr/>
        </p:nvCxnSpPr>
        <p:spPr>
          <a:xfrm>
            <a:off x="1388525" y="1937300"/>
            <a:ext cx="0" cy="7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>
            <a:off x="2370650" y="1937300"/>
            <a:ext cx="0" cy="7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7" name="Shape 437"/>
          <p:cNvSpPr/>
          <p:nvPr/>
        </p:nvSpPr>
        <p:spPr>
          <a:xfrm>
            <a:off x="5587975" y="1930400"/>
            <a:ext cx="2709300" cy="758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8" name="Shape 438"/>
          <p:cNvCxnSpPr/>
          <p:nvPr/>
        </p:nvCxnSpPr>
        <p:spPr>
          <a:xfrm>
            <a:off x="6434625" y="1937300"/>
            <a:ext cx="0" cy="7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9" name="Shape 439"/>
          <p:cNvCxnSpPr/>
          <p:nvPr/>
        </p:nvCxnSpPr>
        <p:spPr>
          <a:xfrm>
            <a:off x="7416750" y="1937300"/>
            <a:ext cx="0" cy="7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2370650" y="2637350"/>
            <a:ext cx="4563599" cy="3693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Never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gonna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give you up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Never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gonna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let you down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Never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gonna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 around and desert you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Never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gonna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make you cry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Never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gonna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say goodbye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Never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gonna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tell a lie and hurt you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571553" y="2758747"/>
            <a:ext cx="3115799" cy="46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Never	</a:t>
            </a:r>
            <a:r>
              <a:rPr lang="en-US" dirty="0" err="1"/>
              <a:t>Gonna</a:t>
            </a:r>
            <a:r>
              <a:rPr lang="en-US" dirty="0"/>
              <a:t>	You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And		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715000" y="2637357"/>
            <a:ext cx="2743200" cy="74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smtClean="0"/>
              <a:t>Let </a:t>
            </a:r>
            <a:r>
              <a:rPr lang="en-US" dirty="0"/>
              <a:t>	</a:t>
            </a:r>
            <a:r>
              <a:rPr lang="en-US" dirty="0" smtClean="0"/>
              <a:t>Give</a:t>
            </a:r>
            <a:r>
              <a:rPr lang="en-US" dirty="0"/>
              <a:t> </a:t>
            </a:r>
            <a:r>
              <a:rPr lang="en-US" dirty="0" smtClean="0"/>
              <a:t>          Desert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Cry</a:t>
            </a:r>
            <a:r>
              <a:rPr lang="en-US" dirty="0"/>
              <a:t> </a:t>
            </a:r>
            <a:r>
              <a:rPr lang="en-US" dirty="0" smtClean="0"/>
              <a:t>         Goodbye</a:t>
            </a:r>
            <a:endParaRPr lang="en-US" dirty="0"/>
          </a:p>
        </p:txBody>
      </p:sp>
      <p:sp>
        <p:nvSpPr>
          <p:cNvPr id="443" name="Shape 443"/>
          <p:cNvSpPr txBox="1"/>
          <p:nvPr/>
        </p:nvSpPr>
        <p:spPr>
          <a:xfrm>
            <a:off x="3576450" y="2082775"/>
            <a:ext cx="1581599" cy="10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/>
              <a:t>VS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337725" y="3437475"/>
            <a:ext cx="1117500" cy="265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111</a:t>
            </a:r>
          </a:p>
          <a:p>
            <a:pPr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111</a:t>
            </a:r>
          </a:p>
          <a:p>
            <a:pPr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111</a:t>
            </a:r>
          </a:p>
          <a:p>
            <a:pPr rtl="0">
              <a:spcBef>
                <a:spcPts val="0"/>
              </a:spcBef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111</a:t>
            </a:r>
          </a:p>
          <a:p>
            <a:pPr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110</a:t>
            </a:r>
          </a:p>
          <a:p>
            <a:pPr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111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7179775" y="3437475"/>
            <a:ext cx="1117500" cy="265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010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001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010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000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9" y="152400"/>
            <a:ext cx="1678997" cy="1066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5162-9F4E-4928-9056-4C116FC48BB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55"/>
            <a:ext cx="9144000" cy="48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5162-9F4E-4928-9056-4C116FC48BB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20"/>
            <a:ext cx="9144000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301750" y="2921000"/>
            <a:ext cx="4041600" cy="336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accent1"/>
              </a:buClr>
              <a:buSzPct val="66666"/>
              <a:buFont typeface="Georgia"/>
              <a:buChar char="●"/>
            </a:pPr>
            <a:r>
              <a:rPr lang="en-US" sz="2700" b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Folding </a:t>
            </a:r>
            <a:r>
              <a:rPr lang="en-US" sz="2700" b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SS was able to reproduce GA results with smaller </a:t>
            </a:r>
            <a:r>
              <a:rPr lang="en-US" sz="2700" b="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hashcode</a:t>
            </a:r>
            <a:r>
              <a:rPr lang="en-US" sz="2700" b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700" b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size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sz="half" idx="3"/>
          </p:nvPr>
        </p:nvSpPr>
        <p:spPr>
          <a:xfrm>
            <a:off x="4800600" y="2924775"/>
            <a:ext cx="4038599" cy="326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accent1"/>
              </a:buClr>
              <a:buSzPct val="72000"/>
              <a:buFont typeface="Georgia"/>
              <a:buChar char="●"/>
            </a:pPr>
            <a:r>
              <a:rPr lang="en-US" sz="2500" b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Folding SS relies upon having a dictionary of known features (potentially grows forever)</a:t>
            </a:r>
            <a:endParaRPr sz="2700" b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00A-AABC-441A-8095-80B78DDEB380}" type="slidenum">
              <a:rPr lang="en-US" smtClean="0"/>
              <a:t>17</a:t>
            </a:fld>
            <a:endParaRPr lang="en-US" dirty="0"/>
          </a:p>
        </p:txBody>
      </p:sp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Nuggets</a:t>
            </a:r>
            <a: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3300" b="0" i="0" u="none" strike="noStrike" cap="none" baseline="0" dirty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Coal</a:t>
            </a:r>
            <a:endParaRPr lang="en-US" sz="3300" b="0" i="0" u="none" strike="noStrike" cap="none" baseline="0" dirty="0">
              <a:solidFill>
                <a:srgbClr val="7B98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6" name="Shape 4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81787" y="1263087"/>
            <a:ext cx="1281524" cy="11630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77" name="Shape 477"/>
          <p:cNvPicPr preferRelativeResize="0"/>
          <p:nvPr/>
        </p:nvPicPr>
        <p:blipFill rotWithShape="1">
          <a:blip r:embed="rId4"/>
          <a:srcRect t="14288"/>
          <a:stretch/>
        </p:blipFill>
        <p:spPr>
          <a:xfrm>
            <a:off x="6125662" y="1251492"/>
            <a:ext cx="1388487" cy="1190125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286452" y="186875"/>
            <a:ext cx="8534399" cy="75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3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18</a:t>
            </a:fld>
            <a:endParaRPr lang="en-US"/>
          </a:p>
        </p:txBody>
      </p:sp>
      <p:sp>
        <p:nvSpPr>
          <p:cNvPr id="483" name="Shape 483"/>
          <p:cNvSpPr txBox="1">
            <a:spLocks noGrp="1"/>
          </p:cNvSpPr>
          <p:nvPr>
            <p:ph sz="quarter" idx="1"/>
          </p:nvPr>
        </p:nvSpPr>
        <p:spPr>
          <a:xfrm>
            <a:off x="301752" y="1515498"/>
            <a:ext cx="8503799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ea typeface="Times New Roman"/>
                <a:cs typeface="Times New Roman"/>
                <a:sym typeface="Times New Roman"/>
              </a:rPr>
              <a:t>Bloom, Burton H. (1970), "Space/Time Trade-offs in Hash Coding with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Allowable Errors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", Communications of the ACM 13 (7): 422–426.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dirty="0" smtClean="0"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800" dirty="0"/>
              <a:t>Holland, John (1992). Adaptation in Natural and Artificial Systems. Cambridge, MA: MIT Press. ISBN 978-0262581110.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dirty="0"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800" dirty="0" err="1"/>
              <a:t>Indyk</a:t>
            </a:r>
            <a:r>
              <a:rPr lang="en-US" sz="1800" dirty="0"/>
              <a:t>, </a:t>
            </a:r>
            <a:r>
              <a:rPr lang="en-US" sz="1800" dirty="0" err="1"/>
              <a:t>Piotr</a:t>
            </a:r>
            <a:r>
              <a:rPr lang="en-US" sz="1800" dirty="0"/>
              <a:t>.; </a:t>
            </a:r>
            <a:r>
              <a:rPr lang="en-US" sz="1800" dirty="0" err="1"/>
              <a:t>Motwani</a:t>
            </a:r>
            <a:r>
              <a:rPr lang="en-US" sz="1800" dirty="0"/>
              <a:t>, Rajeev. (1998). , "Approximate Nearest Neighbors: Towards Removing the Curse of Dimensionality.". Proceedings of 30th Symposium on Theory of Computing.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800" dirty="0" smtClean="0"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Wallace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Scott, Dickinson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Evan 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dirty="0" smtClean="0">
                <a:ea typeface="Times New Roman"/>
                <a:cs typeface="Times New Roman"/>
                <a:sym typeface="Times New Roman"/>
              </a:rPr>
              <a:t>Nuxoll, Andrew (2013) Hashing 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for Lightweight Episodic </a:t>
            </a:r>
            <a:r>
              <a:rPr lang="en-US" sz="1800" dirty="0" err="1">
                <a:ea typeface="Times New Roman"/>
                <a:cs typeface="Times New Roman"/>
                <a:sym typeface="Times New Roman"/>
              </a:rPr>
              <a:t>Recall</a:t>
            </a:r>
            <a:r>
              <a:rPr lang="en-US" sz="1800" dirty="0" err="1" smtClean="0">
                <a:ea typeface="Times New Roman"/>
                <a:cs typeface="Times New Roman"/>
                <a:sym typeface="Times New Roman"/>
              </a:rPr>
              <a:t>.;</a:t>
            </a:r>
            <a:r>
              <a:rPr lang="en-US" sz="1800" dirty="0" err="1"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800" dirty="0">
                <a:ea typeface="Times New Roman"/>
                <a:cs typeface="Times New Roman"/>
                <a:sym typeface="Times New Roman"/>
              </a:rPr>
              <a:t> Proceedings of AAAI Spring Symposium: Lifelong Machine Learning. 2013. 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Task:  Hashing Episodes</a:t>
            </a:r>
            <a:endParaRPr lang="en-US" sz="3300" b="0" i="0" u="none" strike="noStrike" cap="none" baseline="0" dirty="0">
              <a:solidFill>
                <a:srgbClr val="7B98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sz="quarter" idx="1"/>
          </p:nvPr>
        </p:nvSpPr>
        <p:spPr>
          <a:xfrm>
            <a:off x="312125" y="3124200"/>
            <a:ext cx="8503799" cy="2974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Char char="●"/>
            </a:pPr>
            <a:endParaRPr lang="en-US" sz="24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Char char="●"/>
            </a:pPr>
            <a:endParaRPr lang="en-US"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Char char="●"/>
            </a:pPr>
            <a:endParaRPr lang="en-US" sz="24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spcBef>
                <a:spcPts val="0"/>
              </a:spcBef>
              <a:buClr>
                <a:schemeClr val="accent1"/>
              </a:buClr>
              <a:buSzPct val="100000"/>
              <a:buFont typeface="Georgia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Recognition without Recall  (Wallace, et.al. 2013)</a:t>
            </a:r>
          </a:p>
          <a:p>
            <a:pPr marL="457200" lvl="0" indent="-381000">
              <a:spcBef>
                <a:spcPts val="0"/>
              </a:spcBef>
              <a:buSzPct val="100000"/>
              <a:buFont typeface="Georgia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Hash Function Requirements:  </a:t>
            </a:r>
          </a:p>
          <a:p>
            <a:pPr marL="731520" lvl="1" indent="-381000">
              <a:spcBef>
                <a:spcPts val="0"/>
              </a:spcBef>
              <a:buSzPct val="100000"/>
              <a:buFont typeface="Georgia"/>
              <a:buChar char="●"/>
            </a:pPr>
            <a:r>
              <a:rPr lang="en-US" sz="19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Fast</a:t>
            </a:r>
            <a:endParaRPr lang="en-US" sz="1900" dirty="0">
              <a:solidFill>
                <a:schemeClr val="dk1"/>
              </a:solidFill>
              <a:ea typeface="Georgia"/>
              <a:cs typeface="Georgia"/>
              <a:sym typeface="Georgia"/>
            </a:endParaRPr>
          </a:p>
          <a:p>
            <a:pPr marL="731520" lvl="1" indent="-381000">
              <a:spcBef>
                <a:spcPts val="0"/>
              </a:spcBef>
              <a:buSzPct val="100000"/>
              <a:buFont typeface="Georgia"/>
              <a:buChar char="●"/>
            </a:pPr>
            <a:r>
              <a:rPr lang="en-US" sz="1900" dirty="0" smtClean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Repeatable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Shape 224"/>
          <p:cNvSpPr txBox="1"/>
          <p:nvPr/>
        </p:nvSpPr>
        <p:spPr>
          <a:xfrm>
            <a:off x="454599" y="1524000"/>
            <a:ext cx="2822001" cy="24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(S1 ^</a:t>
            </a:r>
            <a:r>
              <a:rPr lang="en-US" sz="1200" b="1" u="sng" dirty="0" err="1">
                <a:solidFill>
                  <a:schemeClr val="dk1"/>
                </a:solidFill>
              </a:rPr>
              <a:t>epmem</a:t>
            </a:r>
            <a:r>
              <a:rPr lang="en-US" sz="1200" b="1" dirty="0">
                <a:solidFill>
                  <a:schemeClr val="dk1"/>
                </a:solidFill>
              </a:rPr>
              <a:t> E1)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(E1 ^command C1)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(E1 ^present-id 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(E1 ^result R2)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(S1 ^</a:t>
            </a:r>
            <a:r>
              <a:rPr lang="en-US" sz="1200" b="1" u="sng" dirty="0" err="1">
                <a:solidFill>
                  <a:schemeClr val="dk1"/>
                </a:solidFill>
              </a:rPr>
              <a:t>io</a:t>
            </a:r>
            <a:r>
              <a:rPr lang="en-US" sz="1200" b="1" dirty="0">
                <a:solidFill>
                  <a:schemeClr val="dk1"/>
                </a:solidFill>
              </a:rPr>
              <a:t> I1)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(I1 ^input-link I2)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(I2 ^eater E2)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(E2 ^name red)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(E2 ^score 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(E2 ^x 13)</a:t>
            </a:r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3" name="Right Arrow 2"/>
          <p:cNvSpPr/>
          <p:nvPr/>
        </p:nvSpPr>
        <p:spPr>
          <a:xfrm>
            <a:off x="3289852" y="2481834"/>
            <a:ext cx="52014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209800"/>
            <a:ext cx="13716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</a:t>
            </a:r>
            <a:r>
              <a:rPr lang="en-US" dirty="0" err="1" smtClean="0"/>
              <a:t>Fn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213074" y="2514600"/>
            <a:ext cx="52014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2675"/>
              </p:ext>
            </p:extLst>
          </p:nvPr>
        </p:nvGraphicFramePr>
        <p:xfrm>
          <a:off x="5791200" y="2438400"/>
          <a:ext cx="3207576" cy="370840"/>
        </p:xfrm>
        <a:graphic>
          <a:graphicData uri="http://schemas.openxmlformats.org/drawingml/2006/table">
            <a:tbl>
              <a:tblPr firstRow="1" bandRow="1">
                <a:tableStyleId>{B8171034-B3C4-4874-BEDB-C87015F89B2C}</a:tableStyleId>
              </a:tblPr>
              <a:tblGrid>
                <a:gridCol w="534596"/>
                <a:gridCol w="534596"/>
                <a:gridCol w="534596"/>
                <a:gridCol w="534596"/>
                <a:gridCol w="534596"/>
                <a:gridCol w="5345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4953000"/>
            <a:ext cx="335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381000">
              <a:buClr>
                <a:schemeClr val="accent2"/>
              </a:buClr>
              <a:buSzPct val="100000"/>
              <a:buFont typeface="Georgia"/>
              <a:buChar char="●"/>
            </a:pPr>
            <a:r>
              <a:rPr lang="en-US" sz="19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</a:t>
            </a:r>
          </a:p>
          <a:p>
            <a:pPr marL="731520" lvl="1" indent="-381000">
              <a:buClr>
                <a:schemeClr val="accent2"/>
              </a:buClr>
              <a:buSzPct val="100000"/>
              <a:buFont typeface="Georgia" pitchFamily="18" charset="0"/>
              <a:buChar char="●"/>
            </a:pPr>
            <a:r>
              <a:rPr lang="en-US" sz="19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Constant time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4400" y="939454"/>
            <a:ext cx="199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(Wallace, et.al. 2013)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New </a:t>
            </a:r>
            <a:r>
              <a:rPr lang="en-US" sz="2800" b="1" dirty="0" smtClean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Requirement:  </a:t>
            </a:r>
            <a:r>
              <a:rPr lang="en-US" sz="2800" dirty="0">
                <a:solidFill>
                  <a:schemeClr val="dk1"/>
                </a:solidFill>
                <a:ea typeface="Georgia"/>
                <a:cs typeface="Georgia"/>
                <a:sym typeface="Georgia"/>
              </a:rPr>
              <a:t>similar episodes generate similar hash values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Encoding – do I need to encode this?</a:t>
            </a:r>
          </a:p>
          <a:p>
            <a:r>
              <a:rPr lang="en-US" dirty="0" smtClean="0"/>
              <a:t>Storage – is it ok to forget this?</a:t>
            </a:r>
          </a:p>
          <a:p>
            <a:r>
              <a:rPr lang="en-US" dirty="0" smtClean="0"/>
              <a:t>Retrieval – what is the best match for this cue?</a:t>
            </a:r>
          </a:p>
        </p:txBody>
      </p:sp>
    </p:spTree>
    <p:extLst>
      <p:ext uri="{BB962C8B-B14F-4D97-AF65-F5344CB8AC3E}">
        <p14:creationId xmlns:p14="http://schemas.microsoft.com/office/powerpoint/2010/main" val="23845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4</a:t>
            </a:fld>
            <a:endParaRPr lang="en-US"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/>
          <a:srcRect t="11269" r="46569" b="4816"/>
          <a:stretch/>
        </p:blipFill>
        <p:spPr>
          <a:xfrm>
            <a:off x="5638800" y="1447800"/>
            <a:ext cx="3316975" cy="3259100"/>
          </a:xfrm>
          <a:prstGeom prst="rect">
            <a:avLst/>
          </a:prstGeom>
        </p:spPr>
      </p:pic>
      <p:sp>
        <p:nvSpPr>
          <p:cNvPr id="216" name="Shape 216"/>
          <p:cNvSpPr txBox="1"/>
          <p:nvPr/>
        </p:nvSpPr>
        <p:spPr>
          <a:xfrm>
            <a:off x="54725" y="2993525"/>
            <a:ext cx="3444600" cy="29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900"/>
          </a:p>
        </p:txBody>
      </p:sp>
      <p:pic>
        <p:nvPicPr>
          <p:cNvPr id="1026" name="Picture 2" descr="http://upload.wikimedia.org/wikipedia/commons/thumb/0/02/HMCoSecondEdHobbits.jpg/1024px-HMCoSecondEdHobbi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90747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Shape 2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971800" y="2975280"/>
            <a:ext cx="3668875" cy="36688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4600" y="571500"/>
            <a:ext cx="3208199" cy="34028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(S1 ^</a:t>
            </a:r>
            <a:r>
              <a:rPr lang="en-US" sz="1800" b="1" u="sng">
                <a:solidFill>
                  <a:schemeClr val="dk1"/>
                </a:solidFill>
              </a:rPr>
              <a:t>epmem</a:t>
            </a:r>
            <a:r>
              <a:rPr lang="en-US" sz="1800" b="1">
                <a:solidFill>
                  <a:schemeClr val="dk1"/>
                </a:solidFill>
              </a:rPr>
              <a:t> E1)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(E1 ^command C1)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(E1 ^present-id 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(E1 ^result R2)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(S1 ^</a:t>
            </a:r>
            <a:r>
              <a:rPr lang="en-US" sz="1800" b="1" u="sng">
                <a:solidFill>
                  <a:schemeClr val="dk1"/>
                </a:solidFill>
              </a:rPr>
              <a:t>io</a:t>
            </a:r>
            <a:r>
              <a:rPr lang="en-US" sz="1800" b="1">
                <a:solidFill>
                  <a:schemeClr val="dk1"/>
                </a:solidFill>
              </a:rPr>
              <a:t> I1)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(I1 ^input-link I2)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(I2 ^eater E2)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(E2 ^name red)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(E2 ^score 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(E2 ^x 13)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25" name="Shape 225"/>
          <p:cNvGraphicFramePr/>
          <p:nvPr/>
        </p:nvGraphicFramePr>
        <p:xfrm>
          <a:off x="575900" y="4712650"/>
          <a:ext cx="7933875" cy="2311275"/>
        </p:xfrm>
        <a:graphic>
          <a:graphicData uri="http://schemas.openxmlformats.org/drawingml/2006/table">
            <a:tbl>
              <a:tblPr>
                <a:noFill/>
                <a:tableStyleId>{B8171034-B3C4-4874-BEDB-C87015F89B2C}</a:tableStyleId>
              </a:tblPr>
              <a:tblGrid>
                <a:gridCol w="1586775"/>
                <a:gridCol w="1586775"/>
                <a:gridCol w="1586775"/>
                <a:gridCol w="1586775"/>
                <a:gridCol w="1586775"/>
              </a:tblGrid>
              <a:tr h="903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407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epmem E1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input-link I2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north E4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 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content </a:t>
                      </a:r>
                      <a:r>
                        <a:rPr lang="en-US" sz="1800" dirty="0" err="1"/>
                        <a:t>bonusfood</a:t>
                      </a:r>
                      <a:endParaRPr lang="en-US" sz="1800" dirty="0"/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588875" y="4351200"/>
            <a:ext cx="7920900" cy="29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/>
              <a:t>0	 </a:t>
            </a:r>
            <a:r>
              <a:rPr lang="en-US" sz="1800" dirty="0" smtClean="0"/>
              <a:t>         1		       2   		   3		4</a:t>
            </a:r>
            <a:endParaRPr lang="en-US" sz="1800" dirty="0"/>
          </a:p>
        </p:txBody>
      </p:sp>
      <p:sp>
        <p:nvSpPr>
          <p:cNvPr id="227" name="Shape 227"/>
          <p:cNvSpPr txBox="1"/>
          <p:nvPr/>
        </p:nvSpPr>
        <p:spPr>
          <a:xfrm>
            <a:off x="597475" y="4727875"/>
            <a:ext cx="1571699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/>
              <a:t>    1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186448" y="4727875"/>
            <a:ext cx="1571699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1"/>
                </a:solidFill>
              </a:rPr>
              <a:t>    1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755396" y="4727875"/>
            <a:ext cx="1571699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    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344824" y="4727875"/>
            <a:ext cx="1571699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1"/>
                </a:solidFill>
              </a:rPr>
              <a:t>   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932650" y="4727875"/>
            <a:ext cx="1571699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    0</a:t>
            </a:r>
          </a:p>
        </p:txBody>
      </p:sp>
      <p:sp>
        <p:nvSpPr>
          <p:cNvPr id="232" name="Shape 232"/>
          <p:cNvSpPr/>
          <p:nvPr/>
        </p:nvSpPr>
        <p:spPr>
          <a:xfrm>
            <a:off x="3757000" y="571500"/>
            <a:ext cx="831299" cy="363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757000" y="2191625"/>
            <a:ext cx="831299" cy="363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57000" y="3136300"/>
            <a:ext cx="831299" cy="363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168975" y="4076087"/>
            <a:ext cx="324599" cy="5216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5344825" y="571500"/>
            <a:ext cx="2786099" cy="28445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000" b="1" u="sng">
                <a:solidFill>
                  <a:schemeClr val="dk1"/>
                </a:solidFill>
              </a:rPr>
              <a:t>Hash Formula</a:t>
            </a:r>
          </a:p>
          <a:p>
            <a:pPr rtl="0">
              <a:spcBef>
                <a:spcPts val="0"/>
              </a:spcBef>
              <a:buNone/>
            </a:pPr>
            <a:endParaRPr sz="700" b="1" u="sng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0:  epmem E1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1:  input-link I2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2:  north E4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3:  score 0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</a:rPr>
              <a:t>4:  content bonusfood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u="sng">
                <a:solidFill>
                  <a:schemeClr val="dk1"/>
                </a:solidFill>
              </a:rPr>
              <a:t>Hash Code Size:</a:t>
            </a:r>
            <a:r>
              <a:rPr lang="en-US" sz="1800" b="1">
                <a:solidFill>
                  <a:schemeClr val="dk1"/>
                </a:solidFill>
              </a:rPr>
              <a:t> 5</a:t>
            </a:r>
          </a:p>
        </p:txBody>
      </p:sp>
      <p:sp>
        <p:nvSpPr>
          <p:cNvPr id="238" name="Shape 238"/>
          <p:cNvSpPr/>
          <p:nvPr/>
        </p:nvSpPr>
        <p:spPr>
          <a:xfrm>
            <a:off x="2827850" y="4076098"/>
            <a:ext cx="324599" cy="5216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486725" y="4076096"/>
            <a:ext cx="324599" cy="5216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968375" y="4076097"/>
            <a:ext cx="324599" cy="5216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556200" y="4076097"/>
            <a:ext cx="324599" cy="5216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446625" y="187300"/>
            <a:ext cx="3068699" cy="3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/>
              <a:t>CURRENT EPISODE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b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dirty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br>
              <a:rPr lang="en-US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3300" b="0" i="0" u="none" strike="noStrike" cap="none" baseline="0" dirty="0" smtClean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Genetic </a:t>
            </a:r>
            <a:r>
              <a:rPr lang="en-US" sz="3300" b="0" i="0" u="none" strike="noStrike" cap="none" baseline="0" dirty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Algorithm Hashing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6</a:t>
            </a:fld>
            <a:endParaRPr lang="en-US"/>
          </a:p>
        </p:txBody>
      </p:sp>
      <p:sp>
        <p:nvSpPr>
          <p:cNvPr id="350" name="Shape 350"/>
          <p:cNvSpPr txBox="1"/>
          <p:nvPr/>
        </p:nvSpPr>
        <p:spPr>
          <a:xfrm>
            <a:off x="730500" y="2292847"/>
            <a:ext cx="1396800" cy="5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1: Parents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30500" y="3556447"/>
            <a:ext cx="1396800" cy="5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2: Children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76775" y="17643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u="sng" dirty="0"/>
              <a:t>Generation I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76775" y="5048097"/>
            <a:ext cx="1396800" cy="5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3: Mutations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826625" y="17643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u="sng" dirty="0"/>
              <a:t>Generation</a:t>
            </a:r>
            <a:r>
              <a:rPr lang="en-US" u="sng" dirty="0"/>
              <a:t> II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865450" y="2363900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1865450" y="2732120"/>
            <a:ext cx="1883099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1865450" y="4749788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1865450" y="3976609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865450" y="4373276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1865450" y="3586856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2173575" y="3587575"/>
            <a:ext cx="1574999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3138975" y="3980425"/>
            <a:ext cx="609599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2541550" y="4375627"/>
            <a:ext cx="1206900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2741100" y="4747136"/>
            <a:ext cx="1007399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/>
          <p:nvPr/>
        </p:nvSpPr>
        <p:spPr>
          <a:xfrm rot="10800000" flipH="1">
            <a:off x="3286375" y="3579924"/>
            <a:ext cx="126900" cy="94500"/>
          </a:xfrm>
          <a:prstGeom prst="rect">
            <a:avLst/>
          </a:prstGeom>
          <a:solidFill>
            <a:srgbClr val="14A84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2186050" y="4381572"/>
            <a:ext cx="126900" cy="94500"/>
          </a:xfrm>
          <a:prstGeom prst="rect">
            <a:avLst/>
          </a:prstGeom>
          <a:solidFill>
            <a:srgbClr val="14A84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778749" y="5446500"/>
            <a:ext cx="2507700" cy="5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4: Find the two best children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76775" y="5797900"/>
            <a:ext cx="2093699" cy="5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5: Rinse and Repeat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849700" y="2727975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5525800" y="2730327"/>
            <a:ext cx="1206900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5170300" y="2736272"/>
            <a:ext cx="126900" cy="94500"/>
          </a:xfrm>
          <a:prstGeom prst="rect">
            <a:avLst/>
          </a:prstGeom>
          <a:solidFill>
            <a:srgbClr val="14A84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4849675" y="2366994"/>
            <a:ext cx="1883099" cy="94500"/>
          </a:xfrm>
          <a:prstGeom prst="rect">
            <a:avLst/>
          </a:prstGeom>
          <a:solidFill>
            <a:srgbClr val="FF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5157800" y="2367712"/>
            <a:ext cx="1574999" cy="94500"/>
          </a:xfrm>
          <a:prstGeom prst="rect">
            <a:avLst/>
          </a:prstGeom>
          <a:solidFill>
            <a:srgbClr val="0000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 txBox="1"/>
          <p:nvPr/>
        </p:nvSpPr>
        <p:spPr>
          <a:xfrm rot="10800000" flipH="1">
            <a:off x="6270600" y="2360062"/>
            <a:ext cx="126900" cy="94500"/>
          </a:xfrm>
          <a:prstGeom prst="rect">
            <a:avLst/>
          </a:prstGeom>
          <a:solidFill>
            <a:srgbClr val="14A84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798775" y="4209237"/>
            <a:ext cx="2121599" cy="431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1798775" y="3384387"/>
            <a:ext cx="2121599" cy="431100"/>
          </a:xfrm>
          <a:prstGeom prst="ellipse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 txBox="1"/>
          <p:nvPr/>
        </p:nvSpPr>
        <p:spPr>
          <a:xfrm rot="10800000" flipH="1">
            <a:off x="3181350" y="4747168"/>
            <a:ext cx="126900" cy="108899"/>
          </a:xfrm>
          <a:prstGeom prst="rect">
            <a:avLst/>
          </a:prstGeom>
          <a:solidFill>
            <a:srgbClr val="14A84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8" name="Shape 378"/>
          <p:cNvCxnSpPr>
            <a:stCxn id="376" idx="6"/>
            <a:endCxn id="372" idx="1"/>
          </p:cNvCxnSpPr>
          <p:nvPr/>
        </p:nvCxnSpPr>
        <p:spPr>
          <a:xfrm rot="10800000" flipH="1">
            <a:off x="3920374" y="2414244"/>
            <a:ext cx="929300" cy="1185693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>
            <a:stCxn id="375" idx="6"/>
            <a:endCxn id="369" idx="1"/>
          </p:cNvCxnSpPr>
          <p:nvPr/>
        </p:nvCxnSpPr>
        <p:spPr>
          <a:xfrm rot="10800000" flipH="1">
            <a:off x="3920374" y="2775225"/>
            <a:ext cx="929325" cy="1649561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5" name="Group 34"/>
          <p:cNvGrpSpPr/>
          <p:nvPr/>
        </p:nvGrpSpPr>
        <p:grpSpPr>
          <a:xfrm>
            <a:off x="301750" y="228600"/>
            <a:ext cx="1997742" cy="1011374"/>
            <a:chOff x="301750" y="228600"/>
            <a:chExt cx="1997742" cy="1011374"/>
          </a:xfrm>
        </p:grpSpPr>
        <p:pic>
          <p:nvPicPr>
            <p:cNvPr id="36" name="Shape 269"/>
            <p:cNvPicPr preferRelativeResize="0"/>
            <p:nvPr/>
          </p:nvPicPr>
          <p:blipFill rotWithShape="1">
            <a:blip r:embed="rId3"/>
            <a:srcRect l="21964" t="4557" r="1183" b="48698"/>
            <a:stretch/>
          </p:blipFill>
          <p:spPr>
            <a:xfrm>
              <a:off x="1362371" y="228600"/>
              <a:ext cx="937121" cy="1011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270"/>
            <p:cNvPicPr preferRelativeResize="0"/>
            <p:nvPr/>
          </p:nvPicPr>
          <p:blipFill rotWithShape="1">
            <a:blip r:embed="rId4"/>
            <a:srcRect l="21695" t="8805" r="31566" b="59347"/>
            <a:stretch/>
          </p:blipFill>
          <p:spPr>
            <a:xfrm>
              <a:off x="301750" y="228600"/>
              <a:ext cx="991350" cy="1011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7144400" y="939454"/>
            <a:ext cx="184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(Holland 1992)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64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Folding Hash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7</a:t>
            </a:fld>
            <a:endParaRPr lang="en-US"/>
          </a:p>
        </p:txBody>
      </p:sp>
      <p:sp>
        <p:nvSpPr>
          <p:cNvPr id="249" name="Shape 249"/>
          <p:cNvSpPr txBox="1"/>
          <p:nvPr/>
        </p:nvSpPr>
        <p:spPr>
          <a:xfrm>
            <a:off x="8170775" y="2636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2156550" y="18484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gonna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give you up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</a:t>
            </a:r>
            <a:r>
              <a:rPr lang="en-US" sz="1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gonna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let you down</a:t>
            </a:r>
          </a:p>
          <a:p>
            <a:pPr lvl="0"/>
            <a:endParaRPr lang="en-US"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06375" y="3838850"/>
            <a:ext cx="4033424" cy="1055712"/>
            <a:chOff x="2606375" y="3838850"/>
            <a:chExt cx="4033424" cy="1055712"/>
          </a:xfrm>
        </p:grpSpPr>
        <p:sp>
          <p:nvSpPr>
            <p:cNvPr id="250" name="Shape 250"/>
            <p:cNvSpPr txBox="1"/>
            <p:nvPr/>
          </p:nvSpPr>
          <p:spPr>
            <a:xfrm>
              <a:off x="2606375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39441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46164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5298075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59610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32718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2612825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never	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 b="1">
                <a:solidFill>
                  <a:srgbClr val="FF0000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3271850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gonna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3952225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give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 b="1">
                <a:solidFill>
                  <a:srgbClr val="FF0000"/>
                </a:solidFill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4625775" y="446121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you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5291625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up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 b="1">
                <a:solidFill>
                  <a:srgbClr val="FF0000"/>
                </a:solidFill>
              </a:endParaRP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2612825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395060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62290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5304525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596750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27830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8" name="Shape 268"/>
          <p:cNvSpPr txBox="1"/>
          <p:nvPr/>
        </p:nvSpPr>
        <p:spPr>
          <a:xfrm>
            <a:off x="7460050" y="321775"/>
            <a:ext cx="1376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(Bloom 1970)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301750" y="228600"/>
            <a:ext cx="1997742" cy="1011374"/>
            <a:chOff x="301750" y="228600"/>
            <a:chExt cx="1997742" cy="1011374"/>
          </a:xfrm>
        </p:grpSpPr>
        <p:pic>
          <p:nvPicPr>
            <p:cNvPr id="269" name="Shape 269"/>
            <p:cNvPicPr preferRelativeResize="0"/>
            <p:nvPr/>
          </p:nvPicPr>
          <p:blipFill rotWithShape="1">
            <a:blip r:embed="rId3"/>
            <a:srcRect l="21964" t="4557" r="1183" b="48698"/>
            <a:stretch/>
          </p:blipFill>
          <p:spPr>
            <a:xfrm>
              <a:off x="1362371" y="228600"/>
              <a:ext cx="937121" cy="1011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Shape 270"/>
            <p:cNvPicPr preferRelativeResize="0"/>
            <p:nvPr/>
          </p:nvPicPr>
          <p:blipFill rotWithShape="1">
            <a:blip r:embed="rId4"/>
            <a:srcRect l="21695" t="8805" r="31566" b="59347"/>
            <a:stretch/>
          </p:blipFill>
          <p:spPr>
            <a:xfrm>
              <a:off x="301750" y="228600"/>
              <a:ext cx="991350" cy="1011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Folding Hash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8</a:t>
            </a:fld>
            <a:endParaRPr lang="en-US"/>
          </a:p>
        </p:txBody>
      </p:sp>
      <p:sp>
        <p:nvSpPr>
          <p:cNvPr id="278" name="Shape 278"/>
          <p:cNvSpPr txBox="1"/>
          <p:nvPr/>
        </p:nvSpPr>
        <p:spPr>
          <a:xfrm>
            <a:off x="8170775" y="2636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606375" y="3838850"/>
            <a:ext cx="4026974" cy="1079575"/>
            <a:chOff x="2606375" y="3838850"/>
            <a:chExt cx="4026974" cy="1079575"/>
          </a:xfrm>
        </p:grpSpPr>
        <p:sp>
          <p:nvSpPr>
            <p:cNvPr id="279" name="Shape 279"/>
            <p:cNvSpPr txBox="1"/>
            <p:nvPr/>
          </p:nvSpPr>
          <p:spPr>
            <a:xfrm>
              <a:off x="2606375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39441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46164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5298075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9610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3271850" y="3838850"/>
              <a:ext cx="672299" cy="646199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2612825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never	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down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271850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gonna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3952225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/>
                <a:t>give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4625775" y="446121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FF0000"/>
                  </a:solidFill>
                </a:rPr>
                <a:t>you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5291625" y="4485062"/>
              <a:ext cx="871800" cy="4095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/>
                <a:t>up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5979700" y="4461225"/>
              <a:ext cx="573500" cy="457200"/>
            </a:xfrm>
            <a:prstGeom prst="rect">
              <a:avLst/>
            </a:prstGeom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0000"/>
                  </a:solidFill>
                </a:rPr>
                <a:t>let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000" dirty="0"/>
            </a:p>
          </p:txBody>
        </p:sp>
      </p:grpSp>
      <p:sp>
        <p:nvSpPr>
          <p:cNvPr id="291" name="Shape 291"/>
          <p:cNvSpPr txBox="1"/>
          <p:nvPr/>
        </p:nvSpPr>
        <p:spPr>
          <a:xfrm>
            <a:off x="2156550" y="18484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</a:t>
            </a:r>
            <a:r>
              <a:rPr lang="en-US" sz="1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gonna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give you up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gonna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let you down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7460050" y="321775"/>
            <a:ext cx="1376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(Bloom 1970)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/>
          <a:srcRect l="21964" t="4557" r="1183" b="48698"/>
          <a:stretch/>
        </p:blipFill>
        <p:spPr>
          <a:xfrm>
            <a:off x="1362371" y="228600"/>
            <a:ext cx="937121" cy="10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/>
          <a:srcRect l="21695" t="8805" r="31566" b="59347"/>
          <a:stretch/>
        </p:blipFill>
        <p:spPr>
          <a:xfrm>
            <a:off x="301750" y="228600"/>
            <a:ext cx="991350" cy="10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B9899"/>
              </a:buClr>
              <a:buSzPct val="25000"/>
              <a:buFont typeface="Georgia"/>
              <a:buNone/>
            </a:pPr>
            <a:r>
              <a:rPr lang="en-US" sz="3300" b="0" i="0" u="none" strike="noStrike" cap="none" baseline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Folding Hash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B4180D-E148-431A-81DF-84DA1851B67D}" type="slidenum">
              <a:rPr lang="en-US" smtClean="0"/>
              <a:t>9</a:t>
            </a:fld>
            <a:endParaRPr lang="en-US"/>
          </a:p>
        </p:txBody>
      </p:sp>
      <p:sp>
        <p:nvSpPr>
          <p:cNvPr id="302" name="Shape 302"/>
          <p:cNvSpPr txBox="1"/>
          <p:nvPr/>
        </p:nvSpPr>
        <p:spPr>
          <a:xfrm>
            <a:off x="8170775" y="263607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2606375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9441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6164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0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298075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9610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271850" y="3838850"/>
            <a:ext cx="672299" cy="6461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612825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never</a:t>
            </a:r>
            <a:r>
              <a:rPr lang="en-US" sz="10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down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make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lie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271850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gonna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run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cry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952225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give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say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hurt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625775" y="446121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you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goodbye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291625" y="4485062"/>
            <a:ext cx="871800" cy="4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up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desert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tell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979700" y="44612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let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make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156550" y="1848400"/>
            <a:ext cx="46278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give you up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let you down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run around and desert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make you cry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say goodbye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 gonna tell a lie and hurt you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7460050" y="321775"/>
            <a:ext cx="13761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(Bloom 1970)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/>
          <a:srcRect l="21964" t="4557" r="1183" b="48698"/>
          <a:stretch/>
        </p:blipFill>
        <p:spPr>
          <a:xfrm>
            <a:off x="1362371" y="228600"/>
            <a:ext cx="937121" cy="10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/>
          <a:srcRect l="21695" t="8805" r="31566" b="59347"/>
          <a:stretch/>
        </p:blipFill>
        <p:spPr>
          <a:xfrm>
            <a:off x="301750" y="228600"/>
            <a:ext cx="991350" cy="10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265</TotalTime>
  <Words>1302</Words>
  <Application>Microsoft Office PowerPoint</Application>
  <PresentationFormat>On-screen Show (4:3)</PresentationFormat>
  <Paragraphs>425</Paragraphs>
  <Slides>18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Efficient Episode  Recall and Consolidation</vt:lpstr>
      <vt:lpstr>Task:  Hashing Episodes</vt:lpstr>
      <vt:lpstr>Motivation: Feature Importance</vt:lpstr>
      <vt:lpstr>Environment</vt:lpstr>
      <vt:lpstr>PowerPoint Presentation</vt:lpstr>
      <vt:lpstr>                       Genetic Algorithm Hashing</vt:lpstr>
      <vt:lpstr>Folding Hash Function</vt:lpstr>
      <vt:lpstr>Folding Hash Function</vt:lpstr>
      <vt:lpstr>Folding Hash Function</vt:lpstr>
      <vt:lpstr>Folding Hash Function</vt:lpstr>
      <vt:lpstr>    Locality Sensitive Hashing</vt:lpstr>
      <vt:lpstr>Sweet Spot Hash Function</vt:lpstr>
      <vt:lpstr> Sweet Spot Hash Permutations</vt:lpstr>
      <vt:lpstr>     Folding Sweet Spot Hash Function</vt:lpstr>
      <vt:lpstr>PowerPoint Presentation</vt:lpstr>
      <vt:lpstr>PowerPoint Presentation</vt:lpstr>
      <vt:lpstr>Nuggets and Coal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Episodic Memory</dc:title>
  <dc:creator>Warlen, Alexandra</dc:creator>
  <cp:lastModifiedBy>Andrew Nuxoll</cp:lastModifiedBy>
  <cp:revision>70</cp:revision>
  <dcterms:modified xsi:type="dcterms:W3CDTF">2014-06-19T20:14:57Z</dcterms:modified>
</cp:coreProperties>
</file>