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7" r:id="rId6"/>
    <p:sldId id="261" r:id="rId7"/>
    <p:sldId id="262" r:id="rId8"/>
    <p:sldId id="264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B2CB"/>
    <a:srgbClr val="00BFF0"/>
    <a:srgbClr val="646464"/>
    <a:srgbClr val="009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9" autoAdjust="0"/>
    <p:restoredTop sz="90286" autoAdjust="0"/>
  </p:normalViewPr>
  <p:slideViewPr>
    <p:cSldViewPr>
      <p:cViewPr varScale="1">
        <p:scale>
          <a:sx n="142" d="100"/>
          <a:sy n="142" d="100"/>
        </p:scale>
        <p:origin x="-13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1E809A7-931D-4E91-B5F9-38994025A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85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Smem</a:t>
            </a:r>
            <a:r>
              <a:rPr lang="en-US" dirty="0" smtClean="0"/>
              <a:t> is just to the right of Exact because it allows wild cards</a:t>
            </a:r>
          </a:p>
          <a:p>
            <a:r>
              <a:rPr lang="en-US" dirty="0" smtClean="0"/>
              <a:t>There may not be any psychological validity to the desired memory, but it fills</a:t>
            </a:r>
            <a:r>
              <a:rPr lang="en-US" baseline="0" dirty="0" smtClean="0"/>
              <a:t> many functional needs</a:t>
            </a:r>
          </a:p>
          <a:p>
            <a:r>
              <a:rPr lang="en-US" baseline="0" dirty="0" smtClean="0"/>
              <a:t>The easiest path to this is via modifications to episodic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E809A7-931D-4E91-B5F9-38994025A9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22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r>
              <a:rPr lang="en-US" baseline="0" dirty="0" smtClean="0"/>
              <a:t> issues: </a:t>
            </a:r>
            <a:r>
              <a:rPr lang="en-US" baseline="0" dirty="0" err="1" smtClean="0"/>
              <a:t>epmem</a:t>
            </a:r>
            <a:r>
              <a:rPr lang="en-US" baseline="0" dirty="0" smtClean="0"/>
              <a:t> --add always terminates intervals, which causes a temporal discontinuity (i.e., searching </a:t>
            </a:r>
            <a:r>
              <a:rPr lang="en-US" baseline="0" dirty="0" err="1" smtClean="0"/>
              <a:t>epmem</a:t>
            </a:r>
            <a:r>
              <a:rPr lang="en-US" baseline="0" dirty="0" smtClean="0"/>
              <a:t> across that boundary </a:t>
            </a:r>
            <a:r>
              <a:rPr lang="en-US" baseline="0" smtClean="0"/>
              <a:t>is slow)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E809A7-931D-4E91-B5F9-38994025A9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56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Porting could happen under </a:t>
            </a:r>
            <a:r>
              <a:rPr lang="en-US" dirty="0" err="1" smtClean="0"/>
              <a:t>sumet</a:t>
            </a:r>
            <a:r>
              <a:rPr lang="en-US" dirty="0" smtClean="0"/>
              <a:t> project, but depends on timing and $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E809A7-931D-4E91-B5F9-38994025A9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0"/>
            <a:ext cx="6248400" cy="6884988"/>
          </a:xfrm>
          <a:prstGeom prst="rect">
            <a:avLst/>
          </a:prstGeom>
          <a:solidFill>
            <a:srgbClr val="00779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" name="Picture 12" descr="soartech_logo_stack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819400"/>
            <a:ext cx="1885950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patter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0"/>
            <a:ext cx="352425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5257800" cy="1219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038600" y="4343400"/>
            <a:ext cx="1905000" cy="457200"/>
          </a:xfrm>
        </p:spPr>
        <p:txBody>
          <a:bodyPr/>
          <a:lstStyle>
            <a:lvl1pPr>
              <a:defRPr sz="16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A708D81-9956-4485-BCCF-B6C246717DCB}" type="datetime1">
              <a:rPr lang="en-US"/>
              <a:pPr>
                <a:defRPr/>
              </a:pPr>
              <a:t>7/15/14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248400"/>
            <a:ext cx="2895600" cy="457200"/>
          </a:xfrm>
        </p:spPr>
        <p:txBody>
          <a:bodyPr/>
          <a:lstStyle>
            <a:lvl1pPr>
              <a:defRPr dirty="0" smtClean="0">
                <a:solidFill>
                  <a:srgbClr val="4CB2CB"/>
                </a:solidFill>
              </a:defRPr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</p:spTree>
    <p:extLst>
      <p:ext uri="{BB962C8B-B14F-4D97-AF65-F5344CB8AC3E}">
        <p14:creationId xmlns:p14="http://schemas.microsoft.com/office/powerpoint/2010/main" val="344154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CD1077-4F5C-4B61-A64A-41B2521E971E}" type="datetime1">
              <a:rPr lang="en-US"/>
              <a:pPr>
                <a:defRPr/>
              </a:pPr>
              <a:t>7/15/14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418671-F5BC-47F3-A728-FCC473CF5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4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8478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39115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253EA3-D2F5-441F-B4E3-75CDD89E5D07}" type="datetime1">
              <a:rPr lang="en-US"/>
              <a:pPr>
                <a:defRPr/>
              </a:pPr>
              <a:t>7/15/14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00734C-A608-4857-AED1-EA4D429D1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8F7017-575C-4DB5-BE4B-70D03A3ACDBC}" type="datetime1">
              <a:rPr lang="en-US"/>
              <a:pPr>
                <a:defRPr/>
              </a:pPr>
              <a:t>7/15/14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4CB47F-FEA4-42D7-8009-D5875E6D38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9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96C361-BAC0-40EC-9209-40B1DE16E384}" type="datetime1">
              <a:rPr lang="en-US"/>
              <a:pPr>
                <a:defRPr/>
              </a:pPr>
              <a:t>7/15/14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C870A7-1A3A-4679-9273-9B6331388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2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36195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990600"/>
            <a:ext cx="36195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C71CAB-1693-4917-A2FE-65D390A507E3}" type="datetime1">
              <a:rPr lang="en-US"/>
              <a:pPr>
                <a:defRPr/>
              </a:pPr>
              <a:t>7/15/14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6E0961-4BC1-4FC7-B916-3BE6C76CAB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5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D7ED4-F0E3-4146-A7E2-93FBAFB417BC}" type="datetime1">
              <a:rPr lang="en-US"/>
              <a:pPr>
                <a:defRPr/>
              </a:pPr>
              <a:t>7/15/14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0F34A-3AC0-466D-86EE-E7CBAB460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0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D688EF-DC97-4EE2-B48A-3EF741347024}" type="datetime1">
              <a:rPr lang="en-US"/>
              <a:pPr>
                <a:defRPr/>
              </a:pPr>
              <a:t>7/15/14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551A0F-307B-42AB-85EC-E28CE52D3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9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27730-588E-4DBD-882E-A6559C0249AC}" type="datetime1">
              <a:rPr lang="en-US"/>
              <a:pPr>
                <a:defRPr/>
              </a:pPr>
              <a:t>7/15/14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4D176B-B629-4217-80F0-3C53EFB5C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2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9A51F-BBC7-4504-8DEF-AB850F9FC0B4}" type="datetime1">
              <a:rPr lang="en-US"/>
              <a:pPr>
                <a:defRPr/>
              </a:pPr>
              <a:t>7/15/14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5490F-A0A5-456D-A220-04C8694FB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E3418C-5E99-43C4-8FA9-341C2C522FE0}" type="datetime1">
              <a:rPr lang="en-US"/>
              <a:pPr>
                <a:defRPr/>
              </a:pPr>
              <a:t>7/15/14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373F99-1DF9-43E8-AED2-2BF73552E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3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46484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9" name="Picture 10" descr="logo-horizontal-one_color_wh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677863"/>
            <a:ext cx="26987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28600"/>
            <a:ext cx="7391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990600"/>
            <a:ext cx="7391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-220211" y="3077711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9FD5091-3879-4B8A-9286-EC97859C5EA4}" type="datetime1">
              <a:rPr lang="en-US" smtClean="0"/>
              <a:pPr>
                <a:defRPr/>
              </a:pPr>
              <a:t>7/15/14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908953" y="49149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24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AE021B1-9AC3-4825-ACAA-19E0AF5BA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69" r:id="rId5"/>
    <p:sldLayoutId id="2147483675" r:id="rId6"/>
    <p:sldLayoutId id="2147483676" r:id="rId7"/>
    <p:sldLayoutId id="2147483670" r:id="rId8"/>
    <p:sldLayoutId id="2147483677" r:id="rId9"/>
    <p:sldLayoutId id="2147483678" r:id="rId10"/>
    <p:sldLayoutId id="214748367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9pPr>
    </p:titleStyle>
    <p:bodyStyle>
      <a:lvl1pPr marL="169863" indent="-169863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60375" indent="-176213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 sz="1600">
          <a:solidFill>
            <a:srgbClr val="646464"/>
          </a:solidFill>
          <a:latin typeface="+mn-lt"/>
          <a:ea typeface="+mn-ea"/>
        </a:defRPr>
      </a:lvl2pPr>
      <a:lvl3pPr marL="741363" indent="-166688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 sz="1400">
          <a:solidFill>
            <a:srgbClr val="646464"/>
          </a:solidFill>
          <a:latin typeface="+mn-lt"/>
          <a:ea typeface="+mn-ea"/>
        </a:defRPr>
      </a:lvl3pPr>
      <a:lvl4pPr marL="1082675" indent="-171450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 sz="1200">
          <a:solidFill>
            <a:srgbClr val="646464"/>
          </a:solidFill>
          <a:latin typeface="+mn-lt"/>
          <a:ea typeface="+mn-ea"/>
        </a:defRPr>
      </a:lvl4pPr>
      <a:lvl5pPr marL="13716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 sz="1100">
          <a:solidFill>
            <a:srgbClr val="646464"/>
          </a:solidFill>
          <a:latin typeface="+mn-lt"/>
          <a:ea typeface="+mn-ea"/>
        </a:defRPr>
      </a:lvl5pPr>
      <a:lvl6pPr marL="18288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6pPr>
      <a:lvl7pPr marL="22860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7pPr>
      <a:lvl8pPr marL="27432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8pPr>
      <a:lvl9pPr marL="32004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oartech/jsoar/wiki/JSoarEpisodicMemor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3352800" y="4343400"/>
            <a:ext cx="2590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Bob Marinier</a:t>
            </a:r>
          </a:p>
          <a:p>
            <a:pPr>
              <a:defRPr/>
            </a:pPr>
            <a:r>
              <a:rPr lang="en-US" dirty="0" smtClean="0"/>
              <a:t>bob.marinier@soartech.com</a:t>
            </a:r>
          </a:p>
          <a:p>
            <a:pPr>
              <a:defRPr/>
            </a:pPr>
            <a:r>
              <a:rPr lang="en-US" dirty="0"/>
              <a:t>34</a:t>
            </a:r>
            <a:r>
              <a:rPr lang="en-US" baseline="30000" dirty="0"/>
              <a:t>th</a:t>
            </a:r>
            <a:r>
              <a:rPr lang="en-US" dirty="0"/>
              <a:t> Soar </a:t>
            </a:r>
            <a:r>
              <a:rPr lang="en-US" dirty="0" smtClean="0"/>
              <a:t>Workshop</a:t>
            </a:r>
          </a:p>
          <a:p>
            <a:pPr>
              <a:defRPr/>
            </a:pPr>
            <a:fld id="{DF3F7EF7-6E04-4FEC-B05F-99EA95467137}" type="datetime1">
              <a:rPr lang="en-US" smtClean="0"/>
              <a:t>7/15/14</a:t>
            </a:fld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Experimental Episodic Memory Features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Epmem</a:t>
            </a:r>
            <a:r>
              <a:rPr lang="en-US" dirty="0" smtClean="0"/>
              <a:t> --add </a:t>
            </a:r>
            <a:r>
              <a:rPr lang="en-US" dirty="0"/>
              <a:t>C</a:t>
            </a:r>
            <a:r>
              <a:rPr lang="en-US" dirty="0" smtClean="0"/>
              <a:t>ommand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--add { (&lt;s&gt; ^foo &lt;bar&gt; ^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chef)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(&lt;bar&gt; ^x 5 ^y 1)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Similar to the </a:t>
            </a:r>
            <a:r>
              <a:rPr lang="en-US" dirty="0" err="1"/>
              <a:t>smem</a:t>
            </a:r>
            <a:r>
              <a:rPr lang="en-US" dirty="0"/>
              <a:t> --add </a:t>
            </a:r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Syntax </a:t>
            </a:r>
            <a:r>
              <a:rPr lang="en-US" dirty="0"/>
              <a:t>looks the same, but each "add" is limited to a single </a:t>
            </a:r>
            <a:r>
              <a:rPr lang="en-US" dirty="0" smtClean="0"/>
              <a:t>memory</a:t>
            </a:r>
          </a:p>
          <a:p>
            <a:pPr lvl="2"/>
            <a:r>
              <a:rPr lang="en-US" dirty="0" smtClean="0"/>
              <a:t>May extend to multiple memories in the future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root of the memory is assumed to be the top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there are disconnected structures, that's a warning </a:t>
            </a:r>
            <a:r>
              <a:rPr lang="en-US" dirty="0" smtClean="0"/>
              <a:t>or error</a:t>
            </a:r>
          </a:p>
          <a:p>
            <a:r>
              <a:rPr lang="en-US" dirty="0" smtClean="0"/>
              <a:t>Append </a:t>
            </a:r>
            <a:r>
              <a:rPr lang="en-US" dirty="0"/>
              <a:t>to end of current </a:t>
            </a:r>
            <a:r>
              <a:rPr lang="en-US" dirty="0" err="1" smtClean="0"/>
              <a:t>epmem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have several of these in a file, the order matters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7/15/14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 rot="16200000">
            <a:off x="-639311" y="50292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  <a:ea typeface="ヒラギノ角ゴ Pro W3" pitchFamily="28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34</a:t>
            </a:r>
            <a:r>
              <a:rPr lang="en-US" baseline="30000" dirty="0" smtClean="0"/>
              <a:t>th</a:t>
            </a:r>
            <a:r>
              <a:rPr lang="en-US" dirty="0" smtClean="0"/>
              <a:t> Soar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69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Command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epmem.command.store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&lt;dummy&gt;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Trigger storage at the next opportunity</a:t>
            </a:r>
          </a:p>
          <a:p>
            <a:r>
              <a:rPr lang="en-US" dirty="0" smtClean="0"/>
              <a:t>If combined with “</a:t>
            </a:r>
            <a:r>
              <a:rPr lang="en-US" dirty="0" err="1" smtClean="0"/>
              <a:t>epmem</a:t>
            </a:r>
            <a:r>
              <a:rPr lang="en-US" dirty="0" smtClean="0"/>
              <a:t> --set trigger none” memories will only be stored on demand</a:t>
            </a:r>
          </a:p>
          <a:p>
            <a:r>
              <a:rPr lang="en-US" dirty="0" smtClean="0"/>
              <a:t>Can combine with automatic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7/15/14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 rot="16200000">
            <a:off x="-639311" y="50292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  <a:ea typeface="ヒラギノ角ゴ Pro W3" pitchFamily="28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34</a:t>
            </a:r>
            <a:r>
              <a:rPr lang="en-US" baseline="30000" dirty="0" smtClean="0"/>
              <a:t>th</a:t>
            </a:r>
            <a:r>
              <a:rPr lang="en-US" dirty="0" smtClean="0"/>
              <a:t> Soar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039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7391400" cy="1643075"/>
          </a:xfrm>
        </p:spPr>
        <p:txBody>
          <a:bodyPr/>
          <a:lstStyle/>
          <a:p>
            <a:r>
              <a:rPr lang="en-US" sz="2000" dirty="0" smtClean="0"/>
              <a:t>We’ve had a chance to use </a:t>
            </a:r>
            <a:r>
              <a:rPr lang="en-US" sz="2000" dirty="0" err="1" smtClean="0"/>
              <a:t>smem</a:t>
            </a:r>
            <a:r>
              <a:rPr lang="en-US" sz="2000" dirty="0" smtClean="0"/>
              <a:t> and </a:t>
            </a:r>
            <a:r>
              <a:rPr lang="en-US" sz="2000" dirty="0" err="1" smtClean="0"/>
              <a:t>epmem</a:t>
            </a:r>
            <a:r>
              <a:rPr lang="en-US" sz="2000" dirty="0" smtClean="0"/>
              <a:t> on several projects</a:t>
            </a:r>
          </a:p>
          <a:p>
            <a:r>
              <a:rPr lang="en-US" sz="2000" dirty="0" smtClean="0"/>
              <a:t>This has highlighted the desire for a different feature set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Smem</a:t>
            </a:r>
            <a:r>
              <a:rPr lang="en-US" sz="2000" dirty="0" smtClean="0"/>
              <a:t>: Flat, exact match, deliberate storage</a:t>
            </a:r>
          </a:p>
          <a:p>
            <a:r>
              <a:rPr lang="en-US" sz="2000" dirty="0" err="1" smtClean="0"/>
              <a:t>Epmem</a:t>
            </a:r>
            <a:r>
              <a:rPr lang="en-US" sz="2000" dirty="0" smtClean="0"/>
              <a:t>: Graph, partial match, automatic storage</a:t>
            </a:r>
          </a:p>
          <a:p>
            <a:r>
              <a:rPr lang="en-US" sz="2000" dirty="0" smtClean="0"/>
              <a:t>Desired: Graph, controlled partial match, deliberate storage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7/15/14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ube 6"/>
          <p:cNvSpPr/>
          <p:nvPr/>
        </p:nvSpPr>
        <p:spPr bwMode="auto">
          <a:xfrm rot="10800000">
            <a:off x="2514600" y="3867090"/>
            <a:ext cx="3276600" cy="1943100"/>
          </a:xfrm>
          <a:prstGeom prst="cub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1019397" y="4888467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Structure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403491" y="6153090"/>
            <a:ext cx="1225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Matching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8331184">
            <a:off x="6219114" y="5605171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Storage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23544" y="5848290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Exact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634706" y="5814536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Partial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861936" y="552661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Flat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783599" y="431187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Graph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377271" y="5624037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Deliberate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791200" y="5188059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Automatic</a:t>
            </a:r>
            <a:endParaRPr lang="en-US" sz="1600" dirty="0"/>
          </a:p>
        </p:txBody>
      </p:sp>
      <p:sp>
        <p:nvSpPr>
          <p:cNvPr id="17" name="Oval 16"/>
          <p:cNvSpPr/>
          <p:nvPr/>
        </p:nvSpPr>
        <p:spPr bwMode="auto">
          <a:xfrm>
            <a:off x="2646157" y="5715000"/>
            <a:ext cx="173243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704578" y="3800129"/>
            <a:ext cx="173243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38933" y="5214892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91200" y="3414664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</a:t>
            </a:r>
            <a:r>
              <a:rPr lang="en-US" dirty="0" err="1" smtClean="0"/>
              <a:t>pmem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81400" y="3856260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esired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5293660" y="4351406"/>
            <a:ext cx="0" cy="14587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18" idx="3"/>
          </p:cNvCxnSpPr>
          <p:nvPr/>
        </p:nvCxnSpPr>
        <p:spPr bwMode="auto">
          <a:xfrm flipH="1">
            <a:off x="5317995" y="3930211"/>
            <a:ext cx="411954" cy="4211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538933" y="4351406"/>
            <a:ext cx="275472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18"/>
          <p:cNvSpPr/>
          <p:nvPr/>
        </p:nvSpPr>
        <p:spPr bwMode="auto">
          <a:xfrm>
            <a:off x="4078445" y="4267200"/>
            <a:ext cx="173243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5" name="Date Placeholder 3"/>
          <p:cNvSpPr txBox="1">
            <a:spLocks/>
          </p:cNvSpPr>
          <p:nvPr/>
        </p:nvSpPr>
        <p:spPr bwMode="auto">
          <a:xfrm rot="16200000">
            <a:off x="-639311" y="50292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  <a:ea typeface="ヒラギノ角ゴ Pro W3" pitchFamily="28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34</a:t>
            </a:r>
            <a:r>
              <a:rPr lang="en-US" baseline="30000" dirty="0" smtClean="0"/>
              <a:t>th</a:t>
            </a:r>
            <a:r>
              <a:rPr lang="en-US" dirty="0" smtClean="0"/>
              <a:t> Soar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16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Details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7/15/14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329221"/>
              </p:ext>
            </p:extLst>
          </p:nvPr>
        </p:nvGraphicFramePr>
        <p:xfrm>
          <a:off x="762000" y="1092200"/>
          <a:ext cx="7924800" cy="5308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</a:t>
                      </a:r>
                      <a:r>
                        <a:rPr lang="en-US" baseline="0" dirty="0" smtClean="0"/>
                        <a:t>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Why it’s a problem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Can’t partial match on numbers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Have to create schemes to bin values or other</a:t>
                      </a:r>
                      <a:r>
                        <a:rPr lang="en-US" baseline="0" dirty="0" smtClean="0"/>
                        <a:t> workarounds. All workarounds have edge cases and introduce complexity.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Have to retrieve</a:t>
                      </a:r>
                      <a:r>
                        <a:rPr lang="en-US" baseline="0" dirty="0" smtClean="0"/>
                        <a:t> many partial matches to find an appropriate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Writing loops in Soar is awkward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Have</a:t>
                      </a:r>
                      <a:r>
                        <a:rPr lang="en-US" baseline="0" dirty="0" smtClean="0"/>
                        <a:t> to retrieve an entire memory just to get the little bit that’s important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Reconstruction is often the slowest</a:t>
                      </a:r>
                      <a:r>
                        <a:rPr lang="en-US" baseline="0" dirty="0" smtClean="0"/>
                        <a:t> part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Have</a:t>
                      </a:r>
                      <a:r>
                        <a:rPr lang="en-US" baseline="0" dirty="0" smtClean="0"/>
                        <a:t> to maintain large exclusions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Maintainability</a:t>
                      </a:r>
                      <a:r>
                        <a:rPr lang="en-US" baseline="0" dirty="0" smtClean="0"/>
                        <a:t>. It’s not obvious from the exclusions list what is actually important.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Can’t store “engineered” </a:t>
                      </a:r>
                      <a:r>
                        <a:rPr lang="en-US" baseline="0" dirty="0" smtClean="0"/>
                        <a:t>memories from the command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is</a:t>
                      </a:r>
                      <a:r>
                        <a:rPr lang="en-US" baseline="0" dirty="0" smtClean="0"/>
                        <a:t> awkward because have to create a separate agent to generate a test memory.</a:t>
                      </a:r>
                    </a:p>
                    <a:p>
                      <a:r>
                        <a:rPr lang="en-US" baseline="0" dirty="0" smtClean="0"/>
                        <a:t>Some use cases could use “engineered” memories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Have</a:t>
                      </a:r>
                      <a:r>
                        <a:rPr lang="en-US" baseline="0" dirty="0" smtClean="0"/>
                        <a:t> to work around automatic storage to get the memories we want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Extraneous</a:t>
                      </a:r>
                      <a:r>
                        <a:rPr lang="en-US" baseline="0" dirty="0" smtClean="0"/>
                        <a:t> memories slow execution and make debugging harder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ate Placeholder 3"/>
          <p:cNvSpPr txBox="1">
            <a:spLocks/>
          </p:cNvSpPr>
          <p:nvPr/>
        </p:nvSpPr>
        <p:spPr bwMode="auto">
          <a:xfrm rot="16200000">
            <a:off x="-639311" y="50292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  <a:ea typeface="ヒラギノ角ゴ Pro W3" pitchFamily="28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34</a:t>
            </a:r>
            <a:r>
              <a:rPr lang="en-US" baseline="30000" dirty="0" smtClean="0"/>
              <a:t>th</a:t>
            </a:r>
            <a:r>
              <a:rPr lang="en-US" dirty="0" smtClean="0"/>
              <a:t> Soar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85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7/15/14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27956"/>
              </p:ext>
            </p:extLst>
          </p:nvPr>
        </p:nvGraphicFramePr>
        <p:xfrm>
          <a:off x="762000" y="1092200"/>
          <a:ext cx="7924800" cy="4759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20040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</a:t>
                      </a:r>
                      <a:r>
                        <a:rPr lang="en-US" baseline="0" dirty="0" smtClean="0"/>
                        <a:t>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Can’t partial match on numbers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Significant reworking of internals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Have to retrieve</a:t>
                      </a:r>
                      <a:r>
                        <a:rPr lang="en-US" baseline="0" dirty="0" smtClean="0"/>
                        <a:t> many partial matches to find an appropriate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require and prohibit queries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Medium-High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Have</a:t>
                      </a:r>
                      <a:r>
                        <a:rPr lang="en-US" baseline="0" dirty="0" smtClean="0"/>
                        <a:t> to retrieve an entire memory just to get the little bit that’s important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Filtered reconstruction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retrieval command specifies what to reconstruct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Medium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Have</a:t>
                      </a:r>
                      <a:r>
                        <a:rPr lang="en-US" baseline="0" dirty="0" smtClean="0"/>
                        <a:t> to maintain large exclusions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Inclusion lists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Low-Medium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Can’t store “engineered” </a:t>
                      </a:r>
                      <a:r>
                        <a:rPr lang="en-US" baseline="0" dirty="0" smtClean="0"/>
                        <a:t>memories from the command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epmem</a:t>
                      </a:r>
                      <a:r>
                        <a:rPr lang="en-US" b="1" dirty="0" smtClean="0"/>
                        <a:t> --add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Low-Medium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Have</a:t>
                      </a:r>
                      <a:r>
                        <a:rPr lang="en-US" baseline="0" dirty="0" smtClean="0"/>
                        <a:t> to work around automatic storage to get the memories we want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 store command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Low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1999" y="5562600"/>
            <a:ext cx="7924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SoarTech</a:t>
            </a:r>
            <a:r>
              <a:rPr lang="en-US" dirty="0" smtClean="0"/>
              <a:t> is implementing the Low-Medium solutions in </a:t>
            </a:r>
            <a:r>
              <a:rPr lang="en-US" dirty="0" err="1" smtClean="0"/>
              <a:t>jSoar</a:t>
            </a:r>
            <a:r>
              <a:rPr lang="en-US" dirty="0" smtClean="0"/>
              <a:t> (</a:t>
            </a:r>
            <a:r>
              <a:rPr lang="en-US" b="1" dirty="0" smtClean="0"/>
              <a:t>bold = implemented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6381690"/>
            <a:ext cx="822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github.com/soartech/jsoar/wiki/JSoarEpisodicMemory</a:t>
            </a:r>
            <a:endParaRPr lang="en-US" sz="2000" dirty="0"/>
          </a:p>
        </p:txBody>
      </p:sp>
      <p:sp>
        <p:nvSpPr>
          <p:cNvPr id="10" name="Date Placeholder 3"/>
          <p:cNvSpPr txBox="1">
            <a:spLocks/>
          </p:cNvSpPr>
          <p:nvPr/>
        </p:nvSpPr>
        <p:spPr bwMode="auto">
          <a:xfrm rot="16200000">
            <a:off x="-639311" y="50292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  <a:ea typeface="ヒラギノ角ゴ Pro W3" pitchFamily="28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34</a:t>
            </a:r>
            <a:r>
              <a:rPr lang="en-US" baseline="30000" dirty="0" smtClean="0"/>
              <a:t>th</a:t>
            </a:r>
            <a:r>
              <a:rPr lang="en-US" dirty="0" smtClean="0"/>
              <a:t> Soar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9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Implement filtered reconstruction, require queries, and prohibit queries</a:t>
            </a:r>
          </a:p>
          <a:p>
            <a:r>
              <a:rPr lang="en-US" sz="2400" dirty="0" smtClean="0"/>
              <a:t>Improve performance of implementations</a:t>
            </a:r>
          </a:p>
          <a:p>
            <a:endParaRPr lang="en-US" sz="2400" dirty="0"/>
          </a:p>
          <a:p>
            <a:r>
              <a:rPr lang="en-US" sz="2400" dirty="0" smtClean="0"/>
              <a:t>Implement analogous features to new </a:t>
            </a:r>
            <a:r>
              <a:rPr lang="en-US" sz="2400" dirty="0" err="1" smtClean="0"/>
              <a:t>smem</a:t>
            </a:r>
            <a:r>
              <a:rPr lang="en-US" sz="2400" dirty="0" smtClean="0"/>
              <a:t> work</a:t>
            </a:r>
          </a:p>
          <a:p>
            <a:pPr lvl="1"/>
            <a:r>
              <a:rPr lang="en-US" sz="2200" dirty="0" smtClean="0"/>
              <a:t>E.g., ability to do test queries from command line</a:t>
            </a:r>
          </a:p>
          <a:p>
            <a:r>
              <a:rPr lang="en-US" sz="2400" dirty="0" smtClean="0"/>
              <a:t>Port to </a:t>
            </a:r>
            <a:r>
              <a:rPr lang="en-US" sz="2400" dirty="0" err="1" smtClean="0"/>
              <a:t>cSoar</a:t>
            </a:r>
            <a:endParaRPr lang="en-US" sz="2400" dirty="0"/>
          </a:p>
          <a:p>
            <a:pPr lvl="1"/>
            <a:r>
              <a:rPr lang="en-US" sz="2000" dirty="0" smtClean="0"/>
              <a:t>Requires a </a:t>
            </a:r>
            <a:r>
              <a:rPr lang="en-US" sz="2000" dirty="0" err="1" smtClean="0"/>
              <a:t>cSoar</a:t>
            </a:r>
            <a:r>
              <a:rPr lang="en-US" sz="2000" dirty="0" smtClean="0"/>
              <a:t> project that wants these features – could happen this summer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Implement numeric comparisons</a:t>
            </a:r>
          </a:p>
          <a:p>
            <a:pPr lvl="1"/>
            <a:r>
              <a:rPr lang="en-US" sz="2000" dirty="0" smtClean="0"/>
              <a:t>Requires a large project that can afford a major effort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7/15/14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 rot="16200000">
            <a:off x="-639311" y="50292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  <a:ea typeface="ヒラギノ角ゴ Pro W3" pitchFamily="28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34</a:t>
            </a:r>
            <a:r>
              <a:rPr lang="en-US" baseline="30000" dirty="0" smtClean="0"/>
              <a:t>th</a:t>
            </a:r>
            <a:r>
              <a:rPr lang="en-US" dirty="0" smtClean="0"/>
              <a:t> Soar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30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3619500" cy="609600"/>
          </a:xfrm>
        </p:spPr>
        <p:txBody>
          <a:bodyPr/>
          <a:lstStyle/>
          <a:p>
            <a:r>
              <a:rPr lang="en-US" dirty="0" smtClean="0"/>
              <a:t>Nuggets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With moderate effort, can greatly increase usefulness of episodic memory</a:t>
            </a:r>
          </a:p>
          <a:p>
            <a:r>
              <a:rPr lang="en-US" dirty="0" err="1" smtClean="0"/>
              <a:t>SoarTech</a:t>
            </a:r>
            <a:r>
              <a:rPr lang="en-US" dirty="0" smtClean="0"/>
              <a:t> is contributing to Soar development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Numeric partial matching would be very useful, but it would be too disruptive to code without close coordination with UM</a:t>
            </a:r>
            <a:endParaRPr lang="en-US" dirty="0"/>
          </a:p>
          <a:p>
            <a:r>
              <a:rPr lang="en-US" dirty="0" smtClean="0"/>
              <a:t>Not clear when features will be ported to </a:t>
            </a:r>
            <a:r>
              <a:rPr lang="en-US" dirty="0" err="1" smtClean="0"/>
              <a:t>cSoar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7/15/14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4838700" y="228600"/>
            <a:ext cx="3619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91B5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91B5"/>
                </a:solidFill>
                <a:latin typeface="Calibri" pitchFamily="28" charset="0"/>
                <a:ea typeface="ヒラギノ角ゴ Pro W3" pitchFamily="2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91B5"/>
                </a:solidFill>
                <a:latin typeface="Calibri" pitchFamily="28" charset="0"/>
                <a:ea typeface="ヒラギノ角ゴ Pro W3" pitchFamily="2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91B5"/>
                </a:solidFill>
                <a:latin typeface="Calibri" pitchFamily="28" charset="0"/>
                <a:ea typeface="ヒラギノ角ゴ Pro W3" pitchFamily="2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91B5"/>
                </a:solidFill>
                <a:latin typeface="Calibri" pitchFamily="28" charset="0"/>
                <a:ea typeface="ヒラギノ角ゴ Pro W3" pitchFamily="2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91B5"/>
                </a:solidFill>
                <a:latin typeface="Calibri" pitchFamily="28" charset="0"/>
                <a:ea typeface="ヒラギノ角ゴ Pro W3" pitchFamily="28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91B5"/>
                </a:solidFill>
                <a:latin typeface="Calibri" pitchFamily="28" charset="0"/>
                <a:ea typeface="ヒラギノ角ゴ Pro W3" pitchFamily="28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91B5"/>
                </a:solidFill>
                <a:latin typeface="Calibri" pitchFamily="28" charset="0"/>
                <a:ea typeface="ヒラギノ角ゴ Pro W3" pitchFamily="28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91B5"/>
                </a:solidFill>
                <a:latin typeface="Calibri" pitchFamily="28" charset="0"/>
                <a:ea typeface="ヒラギノ角ゴ Pro W3" pitchFamily="28" charset="-128"/>
              </a:defRPr>
            </a:lvl9pPr>
          </a:lstStyle>
          <a:p>
            <a:r>
              <a:rPr lang="en-US" kern="0" dirty="0" smtClean="0"/>
              <a:t>Coal</a:t>
            </a:r>
            <a:endParaRPr lang="en-US" kern="0" dirty="0"/>
          </a:p>
        </p:txBody>
      </p:sp>
      <p:sp>
        <p:nvSpPr>
          <p:cNvPr id="10" name="Date Placeholder 3"/>
          <p:cNvSpPr txBox="1">
            <a:spLocks/>
          </p:cNvSpPr>
          <p:nvPr/>
        </p:nvSpPr>
        <p:spPr bwMode="auto">
          <a:xfrm rot="16200000">
            <a:off x="-639311" y="50292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  <a:ea typeface="ヒラギノ角ゴ Pro W3" pitchFamily="28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34</a:t>
            </a:r>
            <a:r>
              <a:rPr lang="en-US" baseline="30000" dirty="0" smtClean="0"/>
              <a:t>th</a:t>
            </a:r>
            <a:r>
              <a:rPr lang="en-US" dirty="0" smtClean="0"/>
              <a:t> Soar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2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Require/Prohibit Query Details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epmem.command.require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-query &lt;query&gt;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epmem.command.prohibit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-query &lt;query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require query MUST graph match on the result</a:t>
            </a:r>
          </a:p>
          <a:p>
            <a:r>
              <a:rPr lang="en-US" dirty="0" smtClean="0"/>
              <a:t>The prohibit query MUST NOT graph match on the result</a:t>
            </a:r>
          </a:p>
          <a:p>
            <a:r>
              <a:rPr lang="en-US" dirty="0" smtClean="0"/>
              <a:t>Can be used in conjunction with a normal query, which can partial match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C71CAB-1693-4917-A2FE-65D390A507E3}" type="datetime1">
              <a:rPr lang="en-US" smtClean="0"/>
              <a:pPr>
                <a:defRPr/>
              </a:pPr>
              <a:t>7/15/14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6E0961-4BC1-4FC7-B916-3BE6C76CAB0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Date Placeholder 3"/>
          <p:cNvSpPr txBox="1">
            <a:spLocks/>
          </p:cNvSpPr>
          <p:nvPr/>
        </p:nvSpPr>
        <p:spPr bwMode="auto">
          <a:xfrm rot="16200000">
            <a:off x="-639311" y="50292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  <a:ea typeface="ヒラギノ角ゴ Pro W3" pitchFamily="28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34</a:t>
            </a:r>
            <a:r>
              <a:rPr lang="en-US" baseline="30000" dirty="0" smtClean="0"/>
              <a:t>th</a:t>
            </a:r>
            <a:r>
              <a:rPr lang="en-US" dirty="0" smtClean="0"/>
              <a:t> Soar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52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Reconstruction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epmem.command.filter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&lt;graph structure&gt;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^epmem.command.filter.my-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&lt;dummy&gt;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is actually a whitelist, not a filter (so maybe it should be renamed)</a:t>
            </a:r>
          </a:p>
          <a:p>
            <a:r>
              <a:rPr lang="en-US" dirty="0"/>
              <a:t>All leaf nodes in the filter should be identifiers, since they are wildcards for whatever is actually </a:t>
            </a:r>
            <a:r>
              <a:rPr lang="en-US" dirty="0" smtClean="0"/>
              <a:t>retrieved</a:t>
            </a:r>
          </a:p>
          <a:p>
            <a:pPr lvl="1"/>
            <a:r>
              <a:rPr lang="en-US" dirty="0" smtClean="0"/>
              <a:t>Specific </a:t>
            </a:r>
            <a:r>
              <a:rPr lang="en-US" dirty="0"/>
              <a:t>values </a:t>
            </a:r>
            <a:r>
              <a:rPr lang="en-US" dirty="0" smtClean="0"/>
              <a:t>should </a:t>
            </a:r>
            <a:r>
              <a:rPr lang="en-US" dirty="0"/>
              <a:t>be specified in </a:t>
            </a:r>
            <a:r>
              <a:rPr lang="en-US" dirty="0" smtClean="0"/>
              <a:t>require/prohibit queries</a:t>
            </a:r>
            <a:endParaRPr lang="en-US" dirty="0"/>
          </a:p>
          <a:p>
            <a:r>
              <a:rPr lang="en-US" dirty="0" smtClean="0"/>
              <a:t>For multi-valued </a:t>
            </a:r>
            <a:r>
              <a:rPr lang="en-US" dirty="0"/>
              <a:t>attributes, all objects that match the pattern should be </a:t>
            </a:r>
            <a:r>
              <a:rPr lang="en-US" dirty="0" smtClean="0"/>
              <a:t>reconstructed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the </a:t>
            </a:r>
            <a:r>
              <a:rPr lang="en-US" dirty="0" smtClean="0"/>
              <a:t>example, </a:t>
            </a:r>
            <a:r>
              <a:rPr lang="en-US" dirty="0"/>
              <a:t>if there are multiple my-object structures and </a:t>
            </a:r>
            <a:r>
              <a:rPr lang="en-US" dirty="0" smtClean="0"/>
              <a:t>only some have </a:t>
            </a:r>
            <a:r>
              <a:rPr lang="en-US" dirty="0"/>
              <a:t>costs, we would </a:t>
            </a:r>
            <a:r>
              <a:rPr lang="en-US" dirty="0" smtClean="0"/>
              <a:t>reconstruct all the ones with cost</a:t>
            </a:r>
            <a:endParaRPr lang="en-US" dirty="0"/>
          </a:p>
          <a:p>
            <a:r>
              <a:rPr lang="en-US" dirty="0"/>
              <a:t>The filter </a:t>
            </a:r>
            <a:r>
              <a:rPr lang="en-US" dirty="0" smtClean="0"/>
              <a:t>can be a subset of the query</a:t>
            </a:r>
          </a:p>
          <a:p>
            <a:pPr lvl="1"/>
            <a:r>
              <a:rPr lang="en-US" dirty="0" smtClean="0"/>
              <a:t>May want to match on one part of an episode, but only retrieve some other part</a:t>
            </a:r>
          </a:p>
          <a:p>
            <a:r>
              <a:rPr lang="en-US" dirty="0" smtClean="0"/>
              <a:t>The filter should automatically be considered a require-query</a:t>
            </a:r>
          </a:p>
          <a:p>
            <a:pPr lvl="1"/>
            <a:r>
              <a:rPr lang="en-US" dirty="0" smtClean="0"/>
              <a:t>Otherwise could retrieve episodes that have nothing to reconstruct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7/15/14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 rot="16200000">
            <a:off x="-639311" y="50292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  <a:ea typeface="ヒラギノ角ゴ Pro W3" pitchFamily="28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34</a:t>
            </a:r>
            <a:r>
              <a:rPr lang="en-US" baseline="30000" dirty="0" smtClean="0"/>
              <a:t>th</a:t>
            </a:r>
            <a:r>
              <a:rPr lang="en-US" dirty="0" smtClean="0"/>
              <a:t> Soar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5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Inclusions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--set inclusions &lt;attribute&gt;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err="1"/>
              <a:t>Epmem</a:t>
            </a:r>
            <a:r>
              <a:rPr lang="en-US" dirty="0"/>
              <a:t> </a:t>
            </a:r>
            <a:r>
              <a:rPr lang="en-US" dirty="0" smtClean="0"/>
              <a:t>records </a:t>
            </a:r>
            <a:r>
              <a:rPr lang="en-US" dirty="0" err="1"/>
              <a:t>wmes</a:t>
            </a:r>
            <a:r>
              <a:rPr lang="en-US" dirty="0"/>
              <a:t> whose path includes </a:t>
            </a:r>
            <a:r>
              <a:rPr lang="en-US" dirty="0" smtClean="0"/>
              <a:t>an attribute from </a:t>
            </a:r>
            <a:r>
              <a:rPr lang="en-US" dirty="0"/>
              <a:t>the inclusions list AND does not include </a:t>
            </a:r>
            <a:r>
              <a:rPr lang="en-US" dirty="0" smtClean="0"/>
              <a:t>any attributes </a:t>
            </a:r>
            <a:r>
              <a:rPr lang="en-US" dirty="0"/>
              <a:t>from the exclusions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Of </a:t>
            </a:r>
            <a:r>
              <a:rPr lang="en-US" dirty="0"/>
              <a:t>course, all the </a:t>
            </a:r>
            <a:r>
              <a:rPr lang="en-US" dirty="0" err="1"/>
              <a:t>wmes</a:t>
            </a:r>
            <a:r>
              <a:rPr lang="en-US" dirty="0"/>
              <a:t> on the path to the </a:t>
            </a:r>
            <a:r>
              <a:rPr lang="en-US" dirty="0" err="1"/>
              <a:t>wme</a:t>
            </a:r>
            <a:r>
              <a:rPr lang="en-US" dirty="0"/>
              <a:t> </a:t>
            </a:r>
            <a:r>
              <a:rPr lang="en-US" dirty="0" smtClean="0"/>
              <a:t>get recorded</a:t>
            </a:r>
            <a:r>
              <a:rPr lang="en-US" dirty="0"/>
              <a:t>, </a:t>
            </a:r>
            <a:r>
              <a:rPr lang="en-US" dirty="0" smtClean="0"/>
              <a:t>too</a:t>
            </a:r>
            <a:endParaRPr lang="en-US" dirty="0"/>
          </a:p>
          <a:p>
            <a:r>
              <a:rPr lang="en-US" dirty="0"/>
              <a:t>If the inclusions list is empty, then the behavior is exactly what it is </a:t>
            </a:r>
            <a:r>
              <a:rPr lang="en-US" dirty="0" smtClean="0"/>
              <a:t>now</a:t>
            </a:r>
          </a:p>
          <a:p>
            <a:pPr lvl="1"/>
            <a:r>
              <a:rPr lang="en-US" dirty="0" smtClean="0"/>
              <a:t>Record </a:t>
            </a:r>
            <a:r>
              <a:rPr lang="en-US" dirty="0" err="1"/>
              <a:t>wmes</a:t>
            </a:r>
            <a:r>
              <a:rPr lang="en-US" dirty="0"/>
              <a:t> whose path does not contain something on the exclusions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7/15/14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 rot="16200000">
            <a:off x="-639311" y="50292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  <a:ea typeface="ヒラギノ角ゴ Pro W3" pitchFamily="28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34</a:t>
            </a:r>
            <a:r>
              <a:rPr lang="en-US" baseline="30000" dirty="0" smtClean="0"/>
              <a:t>th</a:t>
            </a:r>
            <a:r>
              <a:rPr lang="en-US" dirty="0" smtClean="0"/>
              <a:t> Soar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9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oarTech PowerPoint Template 2012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1301</TotalTime>
  <Words>1028</Words>
  <Application>Microsoft Macintosh PowerPoint</Application>
  <PresentationFormat>On-screen Show (4:3)</PresentationFormat>
  <Paragraphs>169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SoarTech PowerPoint Template 2012</vt:lpstr>
      <vt:lpstr>Experimental Episodic Memory Features</vt:lpstr>
      <vt:lpstr>Motivation</vt:lpstr>
      <vt:lpstr>Problem Details</vt:lpstr>
      <vt:lpstr>Proposed Solutions</vt:lpstr>
      <vt:lpstr>Future Work</vt:lpstr>
      <vt:lpstr>Nuggets</vt:lpstr>
      <vt:lpstr>Require/Prohibit Query Details</vt:lpstr>
      <vt:lpstr>Filtered Reconstruction Details</vt:lpstr>
      <vt:lpstr>Inclusions Details</vt:lpstr>
      <vt:lpstr>Epmem --add Command Details</vt:lpstr>
      <vt:lpstr>Store Command Details</vt:lpstr>
    </vt:vector>
  </TitlesOfParts>
  <Company>Soar Technology,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Thoughts on Extensions to Soar’s Episodic and Semantic Memories</dc:title>
  <dc:creator>bob.marinier</dc:creator>
  <cp:lastModifiedBy>Mazin Assanie</cp:lastModifiedBy>
  <cp:revision>45</cp:revision>
  <dcterms:created xsi:type="dcterms:W3CDTF">2014-05-18T15:03:20Z</dcterms:created>
  <dcterms:modified xsi:type="dcterms:W3CDTF">2014-07-15T20:19:32Z</dcterms:modified>
</cp:coreProperties>
</file>