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7" r:id="rId4"/>
    <p:sldId id="259" r:id="rId5"/>
    <p:sldId id="260" r:id="rId6"/>
    <p:sldId id="267" r:id="rId7"/>
    <p:sldId id="269" r:id="rId8"/>
    <p:sldId id="270" r:id="rId9"/>
    <p:sldId id="268" r:id="rId10"/>
    <p:sldId id="26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B2CB"/>
    <a:srgbClr val="00BFF0"/>
    <a:srgbClr val="646464"/>
    <a:srgbClr val="009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0929"/>
  </p:normalViewPr>
  <p:slideViewPr>
    <p:cSldViewPr>
      <p:cViewPr>
        <p:scale>
          <a:sx n="94" d="100"/>
          <a:sy n="94" d="100"/>
        </p:scale>
        <p:origin x="-1051" y="2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.nickels\Desktop\SoarTestResults\JSoar-CSoarComparis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.nickels\Desktop\SoarTestResults\JSoar-CSoarComparison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.nickels\Desktop\SoarTestResults\JSoar-CSoarComparison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alex.nickels\Desktop\SoarTestResults\JSoar-CSoarComparis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Overall!$G$2:$G$3</c:f>
              <c:strCache>
                <c:ptCount val="1"/>
                <c:pt idx="0">
                  <c:v>LessThanMax JSoar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Overall!$A$29:$A$48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10000</c:v>
                </c:pt>
                <c:pt idx="11">
                  <c:v>20000</c:v>
                </c:pt>
                <c:pt idx="12">
                  <c:v>30000</c:v>
                </c:pt>
                <c:pt idx="13">
                  <c:v>40000</c:v>
                </c:pt>
                <c:pt idx="14">
                  <c:v>50000</c:v>
                </c:pt>
                <c:pt idx="15">
                  <c:v>60000</c:v>
                </c:pt>
                <c:pt idx="16">
                  <c:v>70000</c:v>
                </c:pt>
                <c:pt idx="17">
                  <c:v>80000</c:v>
                </c:pt>
                <c:pt idx="18">
                  <c:v>90000</c:v>
                </c:pt>
                <c:pt idx="19">
                  <c:v>100000</c:v>
                </c:pt>
              </c:numCache>
            </c:numRef>
          </c:xVal>
          <c:yVal>
            <c:numRef>
              <c:f>Overall!$G$29:$G$48</c:f>
              <c:numCache>
                <c:formatCode>General</c:formatCode>
                <c:ptCount val="20"/>
                <c:pt idx="0">
                  <c:v>1.2805615999999999E-3</c:v>
                </c:pt>
                <c:pt idx="1">
                  <c:v>1.2857068E-3</c:v>
                </c:pt>
                <c:pt idx="2">
                  <c:v>1.3016172E-3</c:v>
                </c:pt>
                <c:pt idx="3">
                  <c:v>1.3261195999999999E-3</c:v>
                </c:pt>
                <c:pt idx="4">
                  <c:v>1.3513748000000001E-3</c:v>
                </c:pt>
                <c:pt idx="5">
                  <c:v>1.3188044000000002E-3</c:v>
                </c:pt>
                <c:pt idx="6">
                  <c:v>1.3223683999999999E-3</c:v>
                </c:pt>
                <c:pt idx="7">
                  <c:v>1.3293775999999998E-3</c:v>
                </c:pt>
                <c:pt idx="8">
                  <c:v>1.3384676000000001E-3</c:v>
                </c:pt>
                <c:pt idx="9">
                  <c:v>1.3129196000000001E-3</c:v>
                </c:pt>
                <c:pt idx="10">
                  <c:v>1.3891192000000001E-3</c:v>
                </c:pt>
                <c:pt idx="11">
                  <c:v>1.3997768E-3</c:v>
                </c:pt>
                <c:pt idx="12">
                  <c:v>1.4716072000000001E-3</c:v>
                </c:pt>
                <c:pt idx="13">
                  <c:v>1.4615684E-3</c:v>
                </c:pt>
                <c:pt idx="14">
                  <c:v>1.5012196E-3</c:v>
                </c:pt>
                <c:pt idx="15">
                  <c:v>1.5303012E-3</c:v>
                </c:pt>
                <c:pt idx="16">
                  <c:v>1.5603387999999999E-3</c:v>
                </c:pt>
                <c:pt idx="17">
                  <c:v>1.5934395999999999E-3</c:v>
                </c:pt>
                <c:pt idx="18">
                  <c:v>1.6117744E-3</c:v>
                </c:pt>
                <c:pt idx="19">
                  <c:v>1.6304392000000001E-3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Overall!$H$2:$H$3</c:f>
              <c:strCache>
                <c:ptCount val="1"/>
                <c:pt idx="0">
                  <c:v>LessThanMax CSoar Modified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Overall!$A$29:$A$48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10000</c:v>
                </c:pt>
                <c:pt idx="11">
                  <c:v>20000</c:v>
                </c:pt>
                <c:pt idx="12">
                  <c:v>30000</c:v>
                </c:pt>
                <c:pt idx="13">
                  <c:v>40000</c:v>
                </c:pt>
                <c:pt idx="14">
                  <c:v>50000</c:v>
                </c:pt>
                <c:pt idx="15">
                  <c:v>60000</c:v>
                </c:pt>
                <c:pt idx="16">
                  <c:v>70000</c:v>
                </c:pt>
                <c:pt idx="17">
                  <c:v>80000</c:v>
                </c:pt>
                <c:pt idx="18">
                  <c:v>90000</c:v>
                </c:pt>
                <c:pt idx="19">
                  <c:v>100000</c:v>
                </c:pt>
              </c:numCache>
            </c:numRef>
          </c:xVal>
          <c:yVal>
            <c:numRef>
              <c:f>Overall!$H$29:$H$48</c:f>
              <c:numCache>
                <c:formatCode>General</c:formatCode>
                <c:ptCount val="20"/>
                <c:pt idx="0">
                  <c:v>1.2120000000000001E-4</c:v>
                </c:pt>
                <c:pt idx="1">
                  <c:v>1.2520000000000001E-4</c:v>
                </c:pt>
                <c:pt idx="2">
                  <c:v>1.2640000000000001E-4</c:v>
                </c:pt>
                <c:pt idx="3">
                  <c:v>1.2759999999999998E-4</c:v>
                </c:pt>
                <c:pt idx="4">
                  <c:v>1.26E-4</c:v>
                </c:pt>
                <c:pt idx="5">
                  <c:v>1.292E-4</c:v>
                </c:pt>
                <c:pt idx="6">
                  <c:v>1.3000000000000002E-4</c:v>
                </c:pt>
                <c:pt idx="7">
                  <c:v>1.2839999999999998E-4</c:v>
                </c:pt>
                <c:pt idx="8">
                  <c:v>1.348E-4</c:v>
                </c:pt>
                <c:pt idx="9">
                  <c:v>1.304E-4</c:v>
                </c:pt>
                <c:pt idx="10">
                  <c:v>1.572E-4</c:v>
                </c:pt>
                <c:pt idx="11">
                  <c:v>2.22E-4</c:v>
                </c:pt>
                <c:pt idx="12">
                  <c:v>2.5519999999999997E-4</c:v>
                </c:pt>
                <c:pt idx="13">
                  <c:v>2.8439999999999997E-4</c:v>
                </c:pt>
                <c:pt idx="14">
                  <c:v>3.1319999999999997E-4</c:v>
                </c:pt>
                <c:pt idx="15">
                  <c:v>3.3520000000000002E-4</c:v>
                </c:pt>
                <c:pt idx="16">
                  <c:v>3.704E-4</c:v>
                </c:pt>
                <c:pt idx="17">
                  <c:v>3.8400000000000001E-4</c:v>
                </c:pt>
                <c:pt idx="18">
                  <c:v>4.0639999999999996E-4</c:v>
                </c:pt>
                <c:pt idx="19">
                  <c:v>4.372E-4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064256"/>
        <c:axId val="98065792"/>
      </c:scatterChart>
      <c:valAx>
        <c:axId val="98064256"/>
        <c:scaling>
          <c:logBase val="10"/>
          <c:orientation val="minMax"/>
          <c:min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98065792"/>
        <c:crossesAt val="1.0000000000000003E-4"/>
        <c:crossBetween val="midCat"/>
      </c:valAx>
      <c:valAx>
        <c:axId val="98065792"/>
        <c:scaling>
          <c:logBase val="10"/>
          <c:orientation val="minMax"/>
          <c:min val="1.0000000000000003E-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064256"/>
        <c:crossesAt val="1.0000000000000002E-2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Overall!$B$2:$B$3</c:f>
              <c:strCache>
                <c:ptCount val="1"/>
                <c:pt idx="0">
                  <c:v>Direct Retrieval Jsoar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Overall!$A$29:$A$48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10000</c:v>
                </c:pt>
                <c:pt idx="11">
                  <c:v>20000</c:v>
                </c:pt>
                <c:pt idx="12">
                  <c:v>30000</c:v>
                </c:pt>
                <c:pt idx="13">
                  <c:v>40000</c:v>
                </c:pt>
                <c:pt idx="14">
                  <c:v>50000</c:v>
                </c:pt>
                <c:pt idx="15">
                  <c:v>60000</c:v>
                </c:pt>
                <c:pt idx="16">
                  <c:v>70000</c:v>
                </c:pt>
                <c:pt idx="17">
                  <c:v>80000</c:v>
                </c:pt>
                <c:pt idx="18">
                  <c:v>90000</c:v>
                </c:pt>
                <c:pt idx="19">
                  <c:v>100000</c:v>
                </c:pt>
              </c:numCache>
            </c:numRef>
          </c:xVal>
          <c:yVal>
            <c:numRef>
              <c:f>Overall!$B$29:$B$48</c:f>
              <c:numCache>
                <c:formatCode>General</c:formatCode>
                <c:ptCount val="20"/>
                <c:pt idx="0">
                  <c:v>1.2823408000000001E-3</c:v>
                </c:pt>
                <c:pt idx="1">
                  <c:v>1.2903908E-3</c:v>
                </c:pt>
                <c:pt idx="2">
                  <c:v>1.3030635999999999E-3</c:v>
                </c:pt>
                <c:pt idx="3">
                  <c:v>1.303322E-3</c:v>
                </c:pt>
                <c:pt idx="4">
                  <c:v>1.2981291999999999E-3</c:v>
                </c:pt>
                <c:pt idx="5">
                  <c:v>1.3049420000000001E-3</c:v>
                </c:pt>
                <c:pt idx="6">
                  <c:v>1.3131091999999999E-3</c:v>
                </c:pt>
                <c:pt idx="7">
                  <c:v>1.307456E-3</c:v>
                </c:pt>
                <c:pt idx="8">
                  <c:v>1.3221888E-3</c:v>
                </c:pt>
                <c:pt idx="9">
                  <c:v>1.3030444000000001E-3</c:v>
                </c:pt>
                <c:pt idx="10">
                  <c:v>1.370182E-3</c:v>
                </c:pt>
                <c:pt idx="11">
                  <c:v>1.3809844E-3</c:v>
                </c:pt>
                <c:pt idx="12">
                  <c:v>1.4204628E-3</c:v>
                </c:pt>
                <c:pt idx="13">
                  <c:v>1.4422608E-3</c:v>
                </c:pt>
                <c:pt idx="14">
                  <c:v>1.4676156E-3</c:v>
                </c:pt>
                <c:pt idx="15">
                  <c:v>1.5261332000000001E-3</c:v>
                </c:pt>
                <c:pt idx="16">
                  <c:v>1.5503648000000001E-3</c:v>
                </c:pt>
                <c:pt idx="17">
                  <c:v>1.5695796E-3</c:v>
                </c:pt>
                <c:pt idx="18">
                  <c:v>1.592258E-3</c:v>
                </c:pt>
                <c:pt idx="19">
                  <c:v>1.6225784000000001E-3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Overall!$C$2:$C$3</c:f>
              <c:strCache>
                <c:ptCount val="1"/>
                <c:pt idx="0">
                  <c:v>Direct Retrieval CSoar Modified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Overall!$A$29:$A$48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10000</c:v>
                </c:pt>
                <c:pt idx="11">
                  <c:v>20000</c:v>
                </c:pt>
                <c:pt idx="12">
                  <c:v>30000</c:v>
                </c:pt>
                <c:pt idx="13">
                  <c:v>40000</c:v>
                </c:pt>
                <c:pt idx="14">
                  <c:v>50000</c:v>
                </c:pt>
                <c:pt idx="15">
                  <c:v>60000</c:v>
                </c:pt>
                <c:pt idx="16">
                  <c:v>70000</c:v>
                </c:pt>
                <c:pt idx="17">
                  <c:v>80000</c:v>
                </c:pt>
                <c:pt idx="18">
                  <c:v>90000</c:v>
                </c:pt>
                <c:pt idx="19">
                  <c:v>100000</c:v>
                </c:pt>
              </c:numCache>
            </c:numRef>
          </c:xVal>
          <c:yVal>
            <c:numRef>
              <c:f>Overall!$C$29:$C$48</c:f>
              <c:numCache>
                <c:formatCode>General</c:formatCode>
                <c:ptCount val="20"/>
                <c:pt idx="0">
                  <c:v>1.044E-4</c:v>
                </c:pt>
                <c:pt idx="1">
                  <c:v>1.0560000000000001E-4</c:v>
                </c:pt>
                <c:pt idx="2">
                  <c:v>1.1400000000000001E-4</c:v>
                </c:pt>
                <c:pt idx="3">
                  <c:v>1.0560000000000001E-4</c:v>
                </c:pt>
                <c:pt idx="4">
                  <c:v>1.1E-4</c:v>
                </c:pt>
                <c:pt idx="5">
                  <c:v>1.1360000000000001E-4</c:v>
                </c:pt>
                <c:pt idx="6">
                  <c:v>1.132E-4</c:v>
                </c:pt>
                <c:pt idx="7">
                  <c:v>1.1519999999999999E-4</c:v>
                </c:pt>
                <c:pt idx="8">
                  <c:v>1.16E-4</c:v>
                </c:pt>
                <c:pt idx="9">
                  <c:v>1.176E-4</c:v>
                </c:pt>
                <c:pt idx="10">
                  <c:v>1.4440000000000001E-4</c:v>
                </c:pt>
                <c:pt idx="11">
                  <c:v>1.6439999999999998E-4</c:v>
                </c:pt>
                <c:pt idx="12">
                  <c:v>1.9880000000000001E-4</c:v>
                </c:pt>
                <c:pt idx="13">
                  <c:v>2.22E-4</c:v>
                </c:pt>
                <c:pt idx="14">
                  <c:v>2.4679999999999998E-4</c:v>
                </c:pt>
                <c:pt idx="15">
                  <c:v>2.7680000000000001E-4</c:v>
                </c:pt>
                <c:pt idx="16">
                  <c:v>2.9360000000000003E-4</c:v>
                </c:pt>
                <c:pt idx="17">
                  <c:v>3.2160000000000001E-4</c:v>
                </c:pt>
                <c:pt idx="18">
                  <c:v>3.4519999999999999E-4</c:v>
                </c:pt>
                <c:pt idx="19">
                  <c:v>3.7199999999999999E-4</c:v>
                </c:pt>
              </c:numCache>
            </c:numRef>
          </c:yVal>
          <c:smooth val="1"/>
        </c:ser>
        <c:ser>
          <c:idx val="2"/>
          <c:order val="2"/>
          <c:tx>
            <c:strRef>
              <c:f>Overall!$D$2:$D$3</c:f>
              <c:strCache>
                <c:ptCount val="1"/>
                <c:pt idx="0">
                  <c:v>Direct Retrieval Csoar Base</c:v>
                </c:pt>
              </c:strCache>
            </c:strRef>
          </c:tx>
          <c:spPr>
            <a:ln>
              <a:solidFill>
                <a:srgbClr val="FF0000"/>
              </a:solidFill>
              <a:prstDash val="dash"/>
            </a:ln>
          </c:spPr>
          <c:marker>
            <c:symbol val="none"/>
          </c:marker>
          <c:xVal>
            <c:numRef>
              <c:f>Overall!$A$29:$A$48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10000</c:v>
                </c:pt>
                <c:pt idx="11">
                  <c:v>20000</c:v>
                </c:pt>
                <c:pt idx="12">
                  <c:v>30000</c:v>
                </c:pt>
                <c:pt idx="13">
                  <c:v>40000</c:v>
                </c:pt>
                <c:pt idx="14">
                  <c:v>50000</c:v>
                </c:pt>
                <c:pt idx="15">
                  <c:v>60000</c:v>
                </c:pt>
                <c:pt idx="16">
                  <c:v>70000</c:v>
                </c:pt>
                <c:pt idx="17">
                  <c:v>80000</c:v>
                </c:pt>
                <c:pt idx="18">
                  <c:v>90000</c:v>
                </c:pt>
                <c:pt idx="19">
                  <c:v>100000</c:v>
                </c:pt>
              </c:numCache>
            </c:numRef>
          </c:xVal>
          <c:yVal>
            <c:numRef>
              <c:f>Overall!$D$29:$D$48</c:f>
              <c:numCache>
                <c:formatCode>General</c:formatCode>
                <c:ptCount val="20"/>
                <c:pt idx="0">
                  <c:v>1.0399999999999999E-4</c:v>
                </c:pt>
                <c:pt idx="1">
                  <c:v>1.048E-4</c:v>
                </c:pt>
                <c:pt idx="2">
                  <c:v>1.06E-4</c:v>
                </c:pt>
                <c:pt idx="3">
                  <c:v>1.0560000000000001E-4</c:v>
                </c:pt>
                <c:pt idx="4">
                  <c:v>1.06E-4</c:v>
                </c:pt>
                <c:pt idx="5">
                  <c:v>1.0839999999999999E-4</c:v>
                </c:pt>
                <c:pt idx="6">
                  <c:v>1.0960000000000001E-4</c:v>
                </c:pt>
                <c:pt idx="7">
                  <c:v>1.0960000000000001E-4</c:v>
                </c:pt>
                <c:pt idx="8">
                  <c:v>1.0920000000000001E-4</c:v>
                </c:pt>
                <c:pt idx="9">
                  <c:v>1.132E-4</c:v>
                </c:pt>
                <c:pt idx="10">
                  <c:v>1.4440000000000001E-4</c:v>
                </c:pt>
                <c:pt idx="11">
                  <c:v>1.6760000000000001E-4</c:v>
                </c:pt>
                <c:pt idx="12">
                  <c:v>1.9800000000000002E-4</c:v>
                </c:pt>
                <c:pt idx="13">
                  <c:v>2.2239999999999998E-4</c:v>
                </c:pt>
                <c:pt idx="14">
                  <c:v>2.4800000000000001E-4</c:v>
                </c:pt>
                <c:pt idx="15">
                  <c:v>2.812E-4</c:v>
                </c:pt>
                <c:pt idx="16">
                  <c:v>2.9399999999999999E-4</c:v>
                </c:pt>
                <c:pt idx="17">
                  <c:v>3.2400000000000001E-4</c:v>
                </c:pt>
                <c:pt idx="18">
                  <c:v>3.4279999999999998E-4</c:v>
                </c:pt>
                <c:pt idx="19">
                  <c:v>3.7119999999999997E-4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8099968"/>
        <c:axId val="98101504"/>
      </c:scatterChart>
      <c:valAx>
        <c:axId val="98099968"/>
        <c:scaling>
          <c:logBase val="10"/>
          <c:orientation val="minMax"/>
          <c:min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98101504"/>
        <c:crossesAt val="1.0000000000000003E-4"/>
        <c:crossBetween val="midCat"/>
      </c:valAx>
      <c:valAx>
        <c:axId val="98101504"/>
        <c:scaling>
          <c:logBase val="10"/>
          <c:orientation val="minMax"/>
          <c:min val="1.0000000000000003E-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8099968"/>
        <c:crossesAt val="1.0000000000000002E-2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Overall!$E$2:$E$3</c:f>
              <c:strCache>
                <c:ptCount val="1"/>
                <c:pt idx="0">
                  <c:v>LessThan1 JSoar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Overall!$A$29:$A$48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10000</c:v>
                </c:pt>
                <c:pt idx="11">
                  <c:v>20000</c:v>
                </c:pt>
                <c:pt idx="12">
                  <c:v>30000</c:v>
                </c:pt>
                <c:pt idx="13">
                  <c:v>40000</c:v>
                </c:pt>
                <c:pt idx="14">
                  <c:v>50000</c:v>
                </c:pt>
                <c:pt idx="15">
                  <c:v>60000</c:v>
                </c:pt>
                <c:pt idx="16">
                  <c:v>70000</c:v>
                </c:pt>
                <c:pt idx="17">
                  <c:v>80000</c:v>
                </c:pt>
                <c:pt idx="18">
                  <c:v>90000</c:v>
                </c:pt>
                <c:pt idx="19">
                  <c:v>100000</c:v>
                </c:pt>
              </c:numCache>
            </c:numRef>
          </c:xVal>
          <c:yVal>
            <c:numRef>
              <c:f>Overall!$E$29:$E$48</c:f>
              <c:numCache>
                <c:formatCode>General</c:formatCode>
                <c:ptCount val="20"/>
                <c:pt idx="0">
                  <c:v>1.3431884000000001E-3</c:v>
                </c:pt>
                <c:pt idx="1">
                  <c:v>1.6066963999999998E-3</c:v>
                </c:pt>
                <c:pt idx="2">
                  <c:v>1.3712660000000001E-3</c:v>
                </c:pt>
                <c:pt idx="3">
                  <c:v>1.4096556000000001E-3</c:v>
                </c:pt>
                <c:pt idx="4">
                  <c:v>1.4840424E-3</c:v>
                </c:pt>
                <c:pt idx="5">
                  <c:v>1.5792708000000001E-3</c:v>
                </c:pt>
                <c:pt idx="6">
                  <c:v>1.672836E-3</c:v>
                </c:pt>
                <c:pt idx="7">
                  <c:v>1.846444E-3</c:v>
                </c:pt>
                <c:pt idx="8">
                  <c:v>2.0587216000000001E-3</c:v>
                </c:pt>
                <c:pt idx="9">
                  <c:v>2.1877775999999999E-3</c:v>
                </c:pt>
                <c:pt idx="10">
                  <c:v>7.0037919200000007E-2</c:v>
                </c:pt>
                <c:pt idx="11">
                  <c:v>0.19657206560000001</c:v>
                </c:pt>
                <c:pt idx="12">
                  <c:v>0.31148128159999999</c:v>
                </c:pt>
                <c:pt idx="13">
                  <c:v>0.4262538964</c:v>
                </c:pt>
                <c:pt idx="14">
                  <c:v>0.53546589159999991</c:v>
                </c:pt>
                <c:pt idx="15">
                  <c:v>0.65343538919999999</c:v>
                </c:pt>
                <c:pt idx="16">
                  <c:v>0.75918225839999998</c:v>
                </c:pt>
                <c:pt idx="17">
                  <c:v>0.87510859559999998</c:v>
                </c:pt>
                <c:pt idx="18">
                  <c:v>0.99870375600000005</c:v>
                </c:pt>
                <c:pt idx="19">
                  <c:v>1.1110478608000001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Overall!$F$2:$F$3</c:f>
              <c:strCache>
                <c:ptCount val="1"/>
                <c:pt idx="0">
                  <c:v>LessThan1 CSoar Modified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Overall!$A$29:$A$48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10000</c:v>
                </c:pt>
                <c:pt idx="11">
                  <c:v>20000</c:v>
                </c:pt>
                <c:pt idx="12">
                  <c:v>30000</c:v>
                </c:pt>
                <c:pt idx="13">
                  <c:v>40000</c:v>
                </c:pt>
                <c:pt idx="14">
                  <c:v>50000</c:v>
                </c:pt>
                <c:pt idx="15">
                  <c:v>60000</c:v>
                </c:pt>
                <c:pt idx="16">
                  <c:v>70000</c:v>
                </c:pt>
                <c:pt idx="17">
                  <c:v>80000</c:v>
                </c:pt>
                <c:pt idx="18">
                  <c:v>90000</c:v>
                </c:pt>
                <c:pt idx="19">
                  <c:v>100000</c:v>
                </c:pt>
              </c:numCache>
            </c:numRef>
          </c:xVal>
          <c:yVal>
            <c:numRef>
              <c:f>Overall!$F$29:$F$48</c:f>
              <c:numCache>
                <c:formatCode>General</c:formatCode>
                <c:ptCount val="20"/>
                <c:pt idx="0">
                  <c:v>1.316E-4</c:v>
                </c:pt>
                <c:pt idx="1">
                  <c:v>1.2759999999999998E-4</c:v>
                </c:pt>
                <c:pt idx="2">
                  <c:v>1.292E-4</c:v>
                </c:pt>
                <c:pt idx="3">
                  <c:v>1.3000000000000002E-4</c:v>
                </c:pt>
                <c:pt idx="4">
                  <c:v>1.3000000000000002E-4</c:v>
                </c:pt>
                <c:pt idx="5">
                  <c:v>1.2799999999999999E-4</c:v>
                </c:pt>
                <c:pt idx="6">
                  <c:v>1.328E-4</c:v>
                </c:pt>
                <c:pt idx="7">
                  <c:v>1.2759999999999998E-4</c:v>
                </c:pt>
                <c:pt idx="8">
                  <c:v>1.316E-4</c:v>
                </c:pt>
                <c:pt idx="9">
                  <c:v>1.3239999999999999E-4</c:v>
                </c:pt>
                <c:pt idx="10">
                  <c:v>1.6405599999999999E-2</c:v>
                </c:pt>
                <c:pt idx="11">
                  <c:v>5.84468E-2</c:v>
                </c:pt>
                <c:pt idx="12">
                  <c:v>0.10049280000000001</c:v>
                </c:pt>
                <c:pt idx="13">
                  <c:v>0.14374799999999999</c:v>
                </c:pt>
                <c:pt idx="14">
                  <c:v>0.18589120000000001</c:v>
                </c:pt>
                <c:pt idx="15">
                  <c:v>0.3025428</c:v>
                </c:pt>
                <c:pt idx="16">
                  <c:v>0.36632960000000003</c:v>
                </c:pt>
                <c:pt idx="17">
                  <c:v>0.41804479999999999</c:v>
                </c:pt>
                <c:pt idx="18">
                  <c:v>0.47598000000000001</c:v>
                </c:pt>
                <c:pt idx="19">
                  <c:v>0.53339360000000002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9333248"/>
        <c:axId val="99334784"/>
      </c:scatterChart>
      <c:valAx>
        <c:axId val="99333248"/>
        <c:scaling>
          <c:logBase val="10"/>
          <c:orientation val="minMax"/>
          <c:min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99334784"/>
        <c:crossesAt val="1.0000000000000003E-4"/>
        <c:crossBetween val="midCat"/>
      </c:valAx>
      <c:valAx>
        <c:axId val="99334784"/>
        <c:scaling>
          <c:logBase val="10"/>
          <c:orientation val="minMax"/>
          <c:min val="1.0000000000000003E-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99333248"/>
        <c:crossesAt val="1.0000000000000002E-2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Overall!$I$2:$I$3</c:f>
              <c:strCache>
                <c:ptCount val="1"/>
                <c:pt idx="0">
                  <c:v>Min JSoar</c:v>
                </c:pt>
              </c:strCache>
            </c:strRef>
          </c:tx>
          <c:spPr>
            <a:ln>
              <a:solidFill>
                <a:schemeClr val="accent2">
                  <a:lumMod val="60000"/>
                  <a:lumOff val="40000"/>
                </a:schemeClr>
              </a:solidFill>
            </a:ln>
          </c:spPr>
          <c:marker>
            <c:symbol val="none"/>
          </c:marker>
          <c:xVal>
            <c:numRef>
              <c:f>Overall!$A$29:$A$48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10000</c:v>
                </c:pt>
                <c:pt idx="11">
                  <c:v>20000</c:v>
                </c:pt>
                <c:pt idx="12">
                  <c:v>30000</c:v>
                </c:pt>
                <c:pt idx="13">
                  <c:v>40000</c:v>
                </c:pt>
                <c:pt idx="14">
                  <c:v>50000</c:v>
                </c:pt>
                <c:pt idx="15">
                  <c:v>60000</c:v>
                </c:pt>
                <c:pt idx="16">
                  <c:v>70000</c:v>
                </c:pt>
                <c:pt idx="17">
                  <c:v>80000</c:v>
                </c:pt>
                <c:pt idx="18">
                  <c:v>90000</c:v>
                </c:pt>
                <c:pt idx="19">
                  <c:v>100000</c:v>
                </c:pt>
              </c:numCache>
            </c:numRef>
          </c:xVal>
          <c:yVal>
            <c:numRef>
              <c:f>Overall!$I$29:$I$48</c:f>
              <c:numCache>
                <c:formatCode>General</c:formatCode>
                <c:ptCount val="20"/>
                <c:pt idx="0">
                  <c:v>2.1380232000000002E-3</c:v>
                </c:pt>
                <c:pt idx="1">
                  <c:v>3.1618151999999997E-3</c:v>
                </c:pt>
                <c:pt idx="2">
                  <c:v>3.9028740000000002E-3</c:v>
                </c:pt>
                <c:pt idx="3">
                  <c:v>4.7773403999999998E-3</c:v>
                </c:pt>
                <c:pt idx="4">
                  <c:v>5.7196564000000002E-3</c:v>
                </c:pt>
                <c:pt idx="5">
                  <c:v>6.4881208000000003E-3</c:v>
                </c:pt>
                <c:pt idx="6">
                  <c:v>7.5006887999999996E-3</c:v>
                </c:pt>
                <c:pt idx="7">
                  <c:v>8.4098516000000005E-3</c:v>
                </c:pt>
                <c:pt idx="8">
                  <c:v>9.2838788000000009E-3</c:v>
                </c:pt>
                <c:pt idx="9">
                  <c:v>1.0212946799999999E-2</c:v>
                </c:pt>
                <c:pt idx="10">
                  <c:v>0.1049567124</c:v>
                </c:pt>
                <c:pt idx="11">
                  <c:v>0.2538208944</c:v>
                </c:pt>
                <c:pt idx="12">
                  <c:v>0.40492262679999996</c:v>
                </c:pt>
                <c:pt idx="13">
                  <c:v>0.55398631920000008</c:v>
                </c:pt>
                <c:pt idx="14">
                  <c:v>0.70420175119999995</c:v>
                </c:pt>
                <c:pt idx="15">
                  <c:v>0.85541441520000006</c:v>
                </c:pt>
                <c:pt idx="16">
                  <c:v>1.0108327239999999</c:v>
                </c:pt>
                <c:pt idx="17">
                  <c:v>1.1494702668000001</c:v>
                </c:pt>
                <c:pt idx="18">
                  <c:v>1.3155779216000001</c:v>
                </c:pt>
                <c:pt idx="19">
                  <c:v>1.4590962467999999</c:v>
                </c:pt>
              </c:numCache>
            </c:numRef>
          </c:yVal>
          <c:smooth val="1"/>
        </c:ser>
        <c:ser>
          <c:idx val="1"/>
          <c:order val="1"/>
          <c:tx>
            <c:strRef>
              <c:f>Overall!$J$2:$J$3</c:f>
              <c:strCache>
                <c:ptCount val="1"/>
                <c:pt idx="0">
                  <c:v>Min CSoar Modified</c:v>
                </c:pt>
              </c:strCache>
            </c:strRef>
          </c:tx>
          <c:spPr>
            <a:ln>
              <a:solidFill>
                <a:schemeClr val="tx1"/>
              </a:solidFill>
            </a:ln>
          </c:spPr>
          <c:marker>
            <c:symbol val="none"/>
          </c:marker>
          <c:xVal>
            <c:numRef>
              <c:f>Overall!$A$29:$A$48</c:f>
              <c:numCache>
                <c:formatCode>General</c:formatCode>
                <c:ptCount val="20"/>
                <c:pt idx="0">
                  <c:v>100</c:v>
                </c:pt>
                <c:pt idx="1">
                  <c:v>200</c:v>
                </c:pt>
                <c:pt idx="2">
                  <c:v>300</c:v>
                </c:pt>
                <c:pt idx="3">
                  <c:v>400</c:v>
                </c:pt>
                <c:pt idx="4">
                  <c:v>500</c:v>
                </c:pt>
                <c:pt idx="5">
                  <c:v>600</c:v>
                </c:pt>
                <c:pt idx="6">
                  <c:v>700</c:v>
                </c:pt>
                <c:pt idx="7">
                  <c:v>800</c:v>
                </c:pt>
                <c:pt idx="8">
                  <c:v>900</c:v>
                </c:pt>
                <c:pt idx="9">
                  <c:v>1000</c:v>
                </c:pt>
                <c:pt idx="10">
                  <c:v>10000</c:v>
                </c:pt>
                <c:pt idx="11">
                  <c:v>20000</c:v>
                </c:pt>
                <c:pt idx="12">
                  <c:v>30000</c:v>
                </c:pt>
                <c:pt idx="13">
                  <c:v>40000</c:v>
                </c:pt>
                <c:pt idx="14">
                  <c:v>50000</c:v>
                </c:pt>
                <c:pt idx="15">
                  <c:v>60000</c:v>
                </c:pt>
                <c:pt idx="16">
                  <c:v>70000</c:v>
                </c:pt>
                <c:pt idx="17">
                  <c:v>80000</c:v>
                </c:pt>
                <c:pt idx="18">
                  <c:v>90000</c:v>
                </c:pt>
                <c:pt idx="19">
                  <c:v>100000</c:v>
                </c:pt>
              </c:numCache>
            </c:numRef>
          </c:xVal>
          <c:yVal>
            <c:numRef>
              <c:f>Overall!$J$29:$J$48</c:f>
              <c:numCache>
                <c:formatCode>General</c:formatCode>
                <c:ptCount val="20"/>
                <c:pt idx="0">
                  <c:v>4.6439999999999996E-4</c:v>
                </c:pt>
                <c:pt idx="1">
                  <c:v>8.5240000000000001E-4</c:v>
                </c:pt>
                <c:pt idx="2">
                  <c:v>1.222E-3</c:v>
                </c:pt>
                <c:pt idx="3">
                  <c:v>1.6000000000000001E-3</c:v>
                </c:pt>
                <c:pt idx="4">
                  <c:v>1.9728000000000002E-3</c:v>
                </c:pt>
                <c:pt idx="5">
                  <c:v>2.3587999999999999E-3</c:v>
                </c:pt>
                <c:pt idx="6">
                  <c:v>2.7324000000000003E-3</c:v>
                </c:pt>
                <c:pt idx="7">
                  <c:v>3.1735999999999999E-3</c:v>
                </c:pt>
                <c:pt idx="8">
                  <c:v>3.5539999999999999E-3</c:v>
                </c:pt>
                <c:pt idx="9">
                  <c:v>3.9475999999999999E-3</c:v>
                </c:pt>
                <c:pt idx="10">
                  <c:v>4.2419600000000002E-2</c:v>
                </c:pt>
                <c:pt idx="11">
                  <c:v>9.2703999999999995E-2</c:v>
                </c:pt>
                <c:pt idx="12">
                  <c:v>0.15184880000000001</c:v>
                </c:pt>
                <c:pt idx="13">
                  <c:v>0.21216480000000001</c:v>
                </c:pt>
                <c:pt idx="14">
                  <c:v>0.34316439999999998</c:v>
                </c:pt>
                <c:pt idx="15">
                  <c:v>0.41854279999999999</c:v>
                </c:pt>
                <c:pt idx="16">
                  <c:v>0.50120679999999995</c:v>
                </c:pt>
                <c:pt idx="17">
                  <c:v>0.56786959999999997</c:v>
                </c:pt>
                <c:pt idx="18">
                  <c:v>0.64418280000000006</c:v>
                </c:pt>
                <c:pt idx="19">
                  <c:v>0.72010200000000002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535296"/>
        <c:axId val="100541184"/>
      </c:scatterChart>
      <c:valAx>
        <c:axId val="100535296"/>
        <c:scaling>
          <c:logBase val="10"/>
          <c:orientation val="minMax"/>
          <c:min val="100"/>
        </c:scaling>
        <c:delete val="0"/>
        <c:axPos val="b"/>
        <c:numFmt formatCode="General" sourceLinked="1"/>
        <c:majorTickMark val="out"/>
        <c:minorTickMark val="none"/>
        <c:tickLblPos val="nextTo"/>
        <c:crossAx val="100541184"/>
        <c:crossesAt val="1.0000000000000003E-4"/>
        <c:crossBetween val="midCat"/>
      </c:valAx>
      <c:valAx>
        <c:axId val="100541184"/>
        <c:scaling>
          <c:logBase val="10"/>
          <c:orientation val="minMax"/>
          <c:min val="1.0000000000000003E-4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0535296"/>
        <c:crossesAt val="1.0000000000000002E-2"/>
        <c:crossBetween val="midCat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1E809A7-931D-4E91-B5F9-38994025A9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59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0"/>
            <a:ext cx="6248400" cy="6884988"/>
          </a:xfrm>
          <a:prstGeom prst="rect">
            <a:avLst/>
          </a:prstGeom>
          <a:solidFill>
            <a:srgbClr val="00779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4" name="Picture 12" descr="soartech_logo_stacke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0" y="2819400"/>
            <a:ext cx="1885950" cy="1290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3" descr="pattern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1575" y="0"/>
            <a:ext cx="352425" cy="685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5257800" cy="12192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4038600" y="4343400"/>
            <a:ext cx="1905000" cy="457200"/>
          </a:xfrm>
        </p:spPr>
        <p:txBody>
          <a:bodyPr/>
          <a:lstStyle>
            <a:lvl1pPr>
              <a:defRPr sz="160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A708D81-9956-4485-BCCF-B6C246717DCB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" y="6248400"/>
            <a:ext cx="2895600" cy="457200"/>
          </a:xfrm>
        </p:spPr>
        <p:txBody>
          <a:bodyPr/>
          <a:lstStyle>
            <a:lvl1pPr>
              <a:defRPr dirty="0" smtClean="0">
                <a:solidFill>
                  <a:srgbClr val="4CB2CB"/>
                </a:solidFill>
              </a:defRPr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</p:spTree>
    <p:extLst>
      <p:ext uri="{BB962C8B-B14F-4D97-AF65-F5344CB8AC3E}">
        <p14:creationId xmlns:p14="http://schemas.microsoft.com/office/powerpoint/2010/main" val="3441548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CD1077-4F5C-4B61-A64A-41B2521E971E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3418671-F5BC-47F3-A728-FCC473CF54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49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838200"/>
            <a:ext cx="184785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39115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E253EA3-D2F5-441F-B4E3-75CDD89E5D07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00734C-A608-4857-AED1-EA4D429D1E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871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8F7017-575C-4DB5-BE4B-70D03A3ACDBC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04CB47F-FEA4-42D7-8009-D5875E6D38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9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296C361-BAC0-40EC-9209-40B1DE16E384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C870A7-1A3A-4679-9273-9B6331388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2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619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990600"/>
            <a:ext cx="36195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FC71CAB-1693-4917-A2FE-65D390A507E3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D6E0961-4BC1-4FC7-B916-3BE6C76CAB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5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D7ED4-F0E3-4146-A7E2-93FBAFB417BC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0F34A-3AC0-466D-86EE-E7CBAB460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0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D688EF-DC97-4EE2-B48A-3EF741347024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551A0F-307B-42AB-85EC-E28CE52D38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2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27730-588E-4DBD-882E-A6559C0249AC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4D176B-B629-4217-80F0-3C53EFB5CC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28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F9A51F-BBC7-4504-8DEF-AB850F9FC0B4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5490F-A0A5-456D-A220-04C8694FB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E3418C-5E99-43C4-8FA9-341C2C522FE0}" type="datetime1">
              <a:rPr lang="en-US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r>
              <a:rPr lang="en-US"/>
              <a:t>Soar Technology, Inc.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A373F99-1DF9-43E8-AED2-2BF73552E0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39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533400" cy="6858000"/>
          </a:xfrm>
          <a:prstGeom prst="rect">
            <a:avLst/>
          </a:prstGeom>
          <a:solidFill>
            <a:srgbClr val="464847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8915400" y="0"/>
            <a:ext cx="228600" cy="6858000"/>
          </a:xfrm>
          <a:prstGeom prst="rect">
            <a:avLst/>
          </a:prstGeom>
          <a:solidFill>
            <a:srgbClr val="F4D66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29" name="Picture 10" descr="logo-horizontal-one_color_white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677863"/>
            <a:ext cx="269875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228600"/>
            <a:ext cx="7391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391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 rot="16200000">
            <a:off x="-220211" y="3077711"/>
            <a:ext cx="990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9FD5091-3879-4B8A-9286-EC97859C5EA4}" type="datetime1">
              <a:rPr lang="en-US" smtClean="0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 rot="16200000">
            <a:off x="-908953" y="4914900"/>
            <a:ext cx="2362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 smtClean="0">
                <a:solidFill>
                  <a:schemeClr val="accent4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24600"/>
            <a:ext cx="5334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2AE021B1-9AC3-4825-ACAA-19E0AF5BA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69" r:id="rId5"/>
    <p:sldLayoutId id="2147483675" r:id="rId6"/>
    <p:sldLayoutId id="2147483676" r:id="rId7"/>
    <p:sldLayoutId id="2147483670" r:id="rId8"/>
    <p:sldLayoutId id="2147483677" r:id="rId9"/>
    <p:sldLayoutId id="2147483678" r:id="rId10"/>
    <p:sldLayoutId id="2147483679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91B5"/>
          </a:solidFill>
          <a:latin typeface="Calibri" pitchFamily="28" charset="0"/>
          <a:ea typeface="ヒラギノ角ゴ Pro W3" pitchFamily="28" charset="-128"/>
        </a:defRPr>
      </a:lvl9pPr>
    </p:titleStyle>
    <p:bodyStyle>
      <a:lvl1pPr marL="169863" indent="-16986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60375" indent="-176213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600">
          <a:solidFill>
            <a:srgbClr val="646464"/>
          </a:solidFill>
          <a:latin typeface="+mn-lt"/>
          <a:ea typeface="+mn-ea"/>
        </a:defRPr>
      </a:lvl2pPr>
      <a:lvl3pPr marL="741363" indent="-166688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400">
          <a:solidFill>
            <a:srgbClr val="646464"/>
          </a:solidFill>
          <a:latin typeface="+mn-lt"/>
          <a:ea typeface="+mn-ea"/>
        </a:defRPr>
      </a:lvl3pPr>
      <a:lvl4pPr marL="1082675" indent="-171450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200">
          <a:solidFill>
            <a:srgbClr val="646464"/>
          </a:solidFill>
          <a:latin typeface="+mn-lt"/>
          <a:ea typeface="+mn-ea"/>
        </a:defRPr>
      </a:lvl4pPr>
      <a:lvl5pPr marL="13716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 sz="1100">
          <a:solidFill>
            <a:srgbClr val="646464"/>
          </a:solidFill>
          <a:latin typeface="+mn-lt"/>
          <a:ea typeface="+mn-ea"/>
        </a:defRPr>
      </a:lvl5pPr>
      <a:lvl6pPr marL="18288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6pPr>
      <a:lvl7pPr marL="22860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7pPr>
      <a:lvl8pPr marL="27432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8pPr>
      <a:lvl9pPr marL="3200400" indent="-174625" algn="l" rtl="0" eaLnBrk="1" fontAlgn="base" hangingPunct="1">
        <a:spcBef>
          <a:spcPct val="20000"/>
        </a:spcBef>
        <a:spcAft>
          <a:spcPct val="0"/>
        </a:spcAft>
        <a:buClr>
          <a:srgbClr val="0091B5"/>
        </a:buClr>
        <a:buFont typeface="Times" pitchFamily="28" charset="0"/>
        <a:buChar char="•"/>
        <a:defRPr>
          <a:solidFill>
            <a:srgbClr val="646464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8"/>
          <p:cNvSpPr>
            <a:spLocks noGrp="1" noChangeArrowheads="1"/>
          </p:cNvSpPr>
          <p:nvPr>
            <p:ph type="dt" sz="quarter" idx="10"/>
          </p:nvPr>
        </p:nvSpPr>
        <p:spPr>
          <a:xfrm>
            <a:off x="4038600" y="4343400"/>
            <a:ext cx="1905000" cy="5334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Alex </a:t>
            </a:r>
            <a:r>
              <a:rPr lang="en-US" sz="2000" dirty="0" smtClean="0"/>
              <a:t>Nickels</a:t>
            </a:r>
          </a:p>
          <a:p>
            <a:pPr>
              <a:defRPr/>
            </a:pPr>
            <a:r>
              <a:rPr lang="en-US" sz="1000" dirty="0" smtClean="0"/>
              <a:t>Alex.Nickels@Soartech.com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Bob </a:t>
            </a:r>
            <a:r>
              <a:rPr lang="en-US" sz="2000" dirty="0" err="1" smtClean="0"/>
              <a:t>Marinier</a:t>
            </a:r>
            <a:endParaRPr lang="en-US" sz="2000" dirty="0" smtClean="0"/>
          </a:p>
          <a:p>
            <a:pPr>
              <a:defRPr/>
            </a:pPr>
            <a:r>
              <a:rPr lang="en-US" sz="1000" dirty="0" smtClean="0"/>
              <a:t>Bob.Marinier@Soartech.com</a:t>
            </a:r>
            <a:endParaRPr lang="en-US" sz="1000" dirty="0" smtClean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fld id="{DF3F7EF7-6E04-4FEC-B05F-99EA95467137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Soar Technology, Inc. Proprietary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Extending Soar’s Semantic Memory with Math Queries</a:t>
            </a:r>
            <a:br>
              <a:rPr lang="en-US" dirty="0" smtClean="0"/>
            </a:b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85800" y="209550"/>
            <a:ext cx="4040188" cy="639762"/>
          </a:xfrm>
        </p:spPr>
        <p:txBody>
          <a:bodyPr/>
          <a:lstStyle/>
          <a:p>
            <a:r>
              <a:rPr lang="en-US" sz="2800" dirty="0">
                <a:solidFill>
                  <a:srgbClr val="0091B5"/>
                </a:solidFill>
                <a:latin typeface="+mj-lt"/>
                <a:ea typeface="+mj-ea"/>
                <a:cs typeface="+mj-cs"/>
              </a:rPr>
              <a:t>Nuggets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85800" y="849312"/>
            <a:ext cx="4040188" cy="5780088"/>
          </a:xfrm>
        </p:spPr>
        <p:txBody>
          <a:bodyPr/>
          <a:lstStyle/>
          <a:p>
            <a:r>
              <a:rPr lang="en-US" dirty="0" smtClean="0"/>
              <a:t>Greatly extends the power of </a:t>
            </a:r>
            <a:r>
              <a:rPr lang="en-US" dirty="0" err="1" smtClean="0"/>
              <a:t>smem</a:t>
            </a:r>
            <a:endParaRPr lang="en-US" dirty="0" smtClean="0"/>
          </a:p>
          <a:p>
            <a:r>
              <a:rPr lang="en-US" dirty="0" smtClean="0"/>
              <a:t>Suggests a math query format for </a:t>
            </a:r>
            <a:r>
              <a:rPr lang="en-US" dirty="0" err="1" smtClean="0"/>
              <a:t>epmem</a:t>
            </a:r>
            <a:endParaRPr lang="en-US" dirty="0" smtClean="0"/>
          </a:p>
          <a:p>
            <a:r>
              <a:rPr lang="en-US" dirty="0" smtClean="0"/>
              <a:t>No performance hit if not using it</a:t>
            </a:r>
          </a:p>
          <a:p>
            <a:r>
              <a:rPr lang="en-US" dirty="0" smtClean="0"/>
              <a:t>Relatively simple change</a:t>
            </a:r>
          </a:p>
          <a:p>
            <a:r>
              <a:rPr lang="en-US" dirty="0" smtClean="0"/>
              <a:t>No changes to underlying database</a:t>
            </a:r>
          </a:p>
          <a:p>
            <a:r>
              <a:rPr lang="en-US" dirty="0" smtClean="0"/>
              <a:t>Implemented in </a:t>
            </a:r>
            <a:r>
              <a:rPr lang="en-US" dirty="0" err="1" smtClean="0"/>
              <a:t>Jsoar</a:t>
            </a:r>
            <a:endParaRPr lang="en-US" dirty="0" smtClean="0"/>
          </a:p>
          <a:p>
            <a:r>
              <a:rPr lang="en-US" dirty="0" err="1" smtClean="0"/>
              <a:t>Backported</a:t>
            </a:r>
            <a:r>
              <a:rPr lang="en-US" dirty="0" smtClean="0"/>
              <a:t> </a:t>
            </a:r>
            <a:r>
              <a:rPr lang="en-US" dirty="0"/>
              <a:t>to </a:t>
            </a:r>
            <a:r>
              <a:rPr lang="en-US" dirty="0" err="1" smtClean="0"/>
              <a:t>Csoar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873625" y="209550"/>
            <a:ext cx="4041775" cy="639762"/>
          </a:xfrm>
        </p:spPr>
        <p:txBody>
          <a:bodyPr/>
          <a:lstStyle/>
          <a:p>
            <a:r>
              <a:rPr lang="en-US" sz="2800" dirty="0">
                <a:solidFill>
                  <a:srgbClr val="0091B5"/>
                </a:solidFill>
                <a:latin typeface="+mj-lt"/>
                <a:ea typeface="+mj-ea"/>
                <a:cs typeface="+mj-cs"/>
              </a:rPr>
              <a:t>Coal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873625" y="849312"/>
            <a:ext cx="4041775" cy="5780088"/>
          </a:xfrm>
        </p:spPr>
        <p:txBody>
          <a:bodyPr/>
          <a:lstStyle/>
          <a:p>
            <a:r>
              <a:rPr lang="en-US" dirty="0" smtClean="0"/>
              <a:t>Some math queries, like max/min, can be expensive, so need to be careful</a:t>
            </a:r>
          </a:p>
          <a:p>
            <a:r>
              <a:rPr lang="en-US" dirty="0" smtClean="0"/>
              <a:t>Significantly improving performance would probably require changing the underlying database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Semantic Memory?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620000" cy="5105400"/>
          </a:xfrm>
        </p:spPr>
        <p:txBody>
          <a:bodyPr/>
          <a:lstStyle/>
          <a:p>
            <a:r>
              <a:rPr lang="en-US" dirty="0" smtClean="0"/>
              <a:t>Intended to manage large numbers of facts more efficiently than WM</a:t>
            </a:r>
          </a:p>
          <a:p>
            <a:r>
              <a:rPr lang="en-US" dirty="0"/>
              <a:t>Memories are flat structures (can have links to other memories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Explicit storage and retrieval (mostly)</a:t>
            </a:r>
          </a:p>
          <a:p>
            <a:r>
              <a:rPr lang="en-US" dirty="0" smtClean="0"/>
              <a:t>Can retrieve by query or id</a:t>
            </a:r>
          </a:p>
          <a:p>
            <a:r>
              <a:rPr lang="en-US" dirty="0" smtClean="0"/>
              <a:t>Queries are </a:t>
            </a:r>
            <a:r>
              <a:rPr lang="en-US" b="1" dirty="0" smtClean="0"/>
              <a:t>exact match</a:t>
            </a:r>
            <a:r>
              <a:rPr lang="en-US" dirty="0" smtClean="0"/>
              <a:t> (queries can include optional negative part)</a:t>
            </a:r>
          </a:p>
          <a:p>
            <a:endParaRPr lang="en-US" dirty="0"/>
          </a:p>
          <a:p>
            <a:r>
              <a:rPr lang="en-US" dirty="0" smtClean="0"/>
              <a:t>Example memory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(@A1 ^name Bob ^gender male ^company SoarTech ^age 43)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(@A2 ^name Kate ^gender female ^company SoarTech ^age 29)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(@A3 ^name Joe ^gender male ^company Acme ^age 67)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A4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^name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Sally ^gender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male ^company Acme ^age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Example query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(&lt;s&gt; ^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smem.command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4162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(&lt;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^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query.gender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male</a:t>
            </a:r>
          </a:p>
          <a:p>
            <a:pPr marL="28416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neg-query.company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SoarTech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Result: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(@A3 ^name Joe ^gender male ^company Acme)</a:t>
            </a:r>
          </a:p>
          <a:p>
            <a:pPr lvl="1"/>
            <a:endParaRPr lang="en-US" dirty="0" smtClean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6633829-4D68-4A4B-9E3A-D51BA3E1A56D}" type="datetime1">
              <a:rPr lang="en-US" smtClean="0"/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Soar Technology, Inc. Proprietary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46DC88-4DFB-44EA-8B8C-1E6A9F1F734E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Motivation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Semantic memory does not treat numbers any differently than strings</a:t>
            </a:r>
          </a:p>
          <a:p>
            <a:pPr lvl="1"/>
            <a:r>
              <a:rPr lang="en-US" dirty="0" smtClean="0"/>
              <a:t>Exact match: either the number matches or it doesn’t</a:t>
            </a:r>
          </a:p>
          <a:p>
            <a:r>
              <a:rPr lang="en-US" dirty="0" smtClean="0"/>
              <a:t>Often want to query based on numeric properties</a:t>
            </a:r>
          </a:p>
          <a:p>
            <a:pPr lvl="1"/>
            <a:r>
              <a:rPr lang="en-US" dirty="0" smtClean="0"/>
              <a:t>Less than, greater-than-or-equal, max, etc.</a:t>
            </a:r>
          </a:p>
          <a:p>
            <a:endParaRPr lang="en-US" dirty="0"/>
          </a:p>
          <a:p>
            <a:r>
              <a:rPr lang="en-US" dirty="0" smtClean="0"/>
              <a:t>TRUFAST example</a:t>
            </a:r>
          </a:p>
          <a:p>
            <a:pPr lvl="1"/>
            <a:r>
              <a:rPr lang="en-US" dirty="0" smtClean="0"/>
              <a:t>Have lots of memories with scores</a:t>
            </a:r>
          </a:p>
          <a:p>
            <a:pPr lvl="1"/>
            <a:r>
              <a:rPr lang="en-US" dirty="0" smtClean="0"/>
              <a:t>Want to retrieve the memory with the highest score</a:t>
            </a:r>
          </a:p>
          <a:p>
            <a:pPr lvl="1"/>
            <a:endParaRPr lang="en-US" dirty="0"/>
          </a:p>
          <a:p>
            <a:r>
              <a:rPr lang="en-US" dirty="0" smtClean="0"/>
              <a:t>Possible solutions</a:t>
            </a:r>
          </a:p>
          <a:p>
            <a:pPr lvl="1"/>
            <a:r>
              <a:rPr lang="en-US" dirty="0" smtClean="0"/>
              <a:t>Query has wildcard, agent iterates over all matching memories</a:t>
            </a:r>
          </a:p>
          <a:p>
            <a:pPr lvl="2"/>
            <a:r>
              <a:rPr lang="en-US" dirty="0" smtClean="0"/>
              <a:t>This will not scale well past a few memories</a:t>
            </a:r>
          </a:p>
          <a:p>
            <a:pPr lvl="1"/>
            <a:r>
              <a:rPr lang="en-US" dirty="0" smtClean="0"/>
              <a:t>Send the data to an external system and have it do the work</a:t>
            </a:r>
          </a:p>
          <a:p>
            <a:pPr lvl="2"/>
            <a:r>
              <a:rPr lang="en-US" dirty="0" smtClean="0"/>
              <a:t>Duplicates data in the system, lots of extra work to keep synchronized</a:t>
            </a:r>
          </a:p>
          <a:p>
            <a:pPr lvl="1"/>
            <a:r>
              <a:rPr lang="en-US" b="1" dirty="0" smtClean="0"/>
              <a:t>Modify </a:t>
            </a:r>
            <a:r>
              <a:rPr lang="en-US" b="1" dirty="0" err="1" smtClean="0"/>
              <a:t>smem</a:t>
            </a:r>
            <a:endParaRPr lang="en-US" b="1" dirty="0"/>
          </a:p>
          <a:p>
            <a:pPr lvl="2"/>
            <a:r>
              <a:rPr lang="en-US" b="1" dirty="0" smtClean="0"/>
              <a:t>Add math queries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would math queries look like?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90600"/>
            <a:ext cx="7620000" cy="5105400"/>
          </a:xfrm>
        </p:spPr>
        <p:txBody>
          <a:bodyPr/>
          <a:lstStyle/>
          <a:p>
            <a:r>
              <a:rPr lang="en-US" dirty="0" smtClean="0"/>
              <a:t>^</a:t>
            </a:r>
            <a:r>
              <a:rPr lang="en-US" dirty="0" err="1" smtClean="0"/>
              <a:t>smem.command.math</a:t>
            </a:r>
            <a:r>
              <a:rPr lang="en-US" dirty="0" smtClean="0"/>
              <a:t>-query.&lt;attribute&gt;.&lt;math function&gt; &lt;arguments&gt;</a:t>
            </a:r>
          </a:p>
          <a:p>
            <a:endParaRPr lang="en-US" dirty="0"/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(&lt;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s&gt; ^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smem.command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28416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^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query.gender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male</a:t>
            </a:r>
          </a:p>
          <a:p>
            <a:pPr marL="28416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^math-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query.age.less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50)</a:t>
            </a:r>
          </a:p>
          <a:p>
            <a:pPr lvl="2"/>
            <a:r>
              <a:rPr lang="en-US" dirty="0" smtClean="0">
                <a:cs typeface="Courier New" panose="02070309020205020404" pitchFamily="49" charset="0"/>
              </a:rPr>
              <a:t>Result: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(@A1 ^name Bob ^gender male ^company SoarTech ^age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43)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(&lt;s&gt; ^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smem.command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pPr marL="284162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^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query.gender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female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4162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^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math-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query.age.min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>
                <a:cs typeface="Courier New" panose="02070309020205020404" pitchFamily="49" charset="0"/>
              </a:rPr>
              <a:t>Result: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(@A2 ^name Kate ^gender female ^company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SoarTech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^age 29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Possibilities include</a:t>
            </a:r>
          </a:p>
          <a:p>
            <a:pPr lvl="1"/>
            <a:r>
              <a:rPr lang="en-US" dirty="0" err="1" smtClean="0">
                <a:cs typeface="Courier New" panose="02070309020205020404" pitchFamily="49" charset="0"/>
              </a:rPr>
              <a:t>neg</a:t>
            </a:r>
            <a:r>
              <a:rPr lang="en-US" dirty="0" smtClean="0">
                <a:cs typeface="Courier New" panose="02070309020205020404" pitchFamily="49" charset="0"/>
              </a:rPr>
              <a:t>-math-query: not the same as math-query for multi-valued attributes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Ability for applications to register custom math functions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Soar Technology, Inc. Proprietary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Soar Technology, Inc.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914400" y="838200"/>
            <a:ext cx="533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98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37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600">
                <a:solidFill>
                  <a:srgbClr val="646464"/>
                </a:solidFill>
                <a:latin typeface="+mn-lt"/>
                <a:ea typeface="+mn-ea"/>
              </a:defRPr>
            </a:lvl2pPr>
            <a:lvl3pPr marL="741363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400">
                <a:solidFill>
                  <a:srgbClr val="646464"/>
                </a:solidFill>
                <a:latin typeface="+mn-lt"/>
                <a:ea typeface="+mn-ea"/>
              </a:defRPr>
            </a:lvl3pPr>
            <a:lvl4pPr marL="10826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200">
                <a:solidFill>
                  <a:srgbClr val="646464"/>
                </a:solidFill>
                <a:latin typeface="+mn-lt"/>
                <a:ea typeface="+mn-ea"/>
              </a:defRPr>
            </a:lvl4pPr>
            <a:lvl5pPr marL="13716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100">
                <a:solidFill>
                  <a:srgbClr val="646464"/>
                </a:solidFill>
                <a:latin typeface="+mn-lt"/>
                <a:ea typeface="+mn-ea"/>
              </a:defRPr>
            </a:lvl5pPr>
            <a:lvl6pPr marL="18288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6pPr>
            <a:lvl7pPr marL="22860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7pPr>
            <a:lvl8pPr marL="27432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8pPr>
            <a:lvl9pPr marL="32004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Modifications only impact cue based retrieval</a:t>
            </a:r>
          </a:p>
          <a:p>
            <a:r>
              <a:rPr lang="en-US" kern="0" dirty="0" smtClean="0"/>
              <a:t>Two types of math queries</a:t>
            </a:r>
          </a:p>
          <a:p>
            <a:pPr lvl="1"/>
            <a:r>
              <a:rPr lang="en-US" kern="0" dirty="0" smtClean="0"/>
              <a:t>Simple (EG: Greater than)</a:t>
            </a:r>
          </a:p>
          <a:p>
            <a:pPr lvl="1"/>
            <a:r>
              <a:rPr lang="en-US" kern="0" dirty="0" smtClean="0"/>
              <a:t>Superlative (EG: Maximum)</a:t>
            </a:r>
          </a:p>
          <a:p>
            <a:r>
              <a:rPr lang="en-US" kern="0" dirty="0" smtClean="0"/>
              <a:t>The algorithm as it stands in the current release</a:t>
            </a:r>
          </a:p>
          <a:p>
            <a:pPr lvl="1"/>
            <a:r>
              <a:rPr lang="en-US" kern="0" dirty="0" smtClean="0"/>
              <a:t>Receive a query command</a:t>
            </a:r>
          </a:p>
          <a:p>
            <a:pPr lvl="1"/>
            <a:r>
              <a:rPr lang="en-US" kern="0" dirty="0" smtClean="0"/>
              <a:t>Determine most restrictive element between query and memories</a:t>
            </a:r>
          </a:p>
          <a:p>
            <a:pPr lvl="1"/>
            <a:r>
              <a:rPr lang="en-US" kern="0" dirty="0" smtClean="0"/>
              <a:t>Build candidate set</a:t>
            </a:r>
          </a:p>
          <a:p>
            <a:pPr lvl="1"/>
            <a:r>
              <a:rPr lang="en-US" kern="0" dirty="0" smtClean="0"/>
              <a:t>Iterate candidate set until a satisfactory match is found</a:t>
            </a:r>
          </a:p>
          <a:p>
            <a:pPr lvl="1"/>
            <a:r>
              <a:rPr lang="en-US" kern="0" dirty="0" smtClean="0"/>
              <a:t>Reconstruct match on result link</a:t>
            </a:r>
          </a:p>
        </p:txBody>
      </p:sp>
    </p:spTree>
    <p:extLst>
      <p:ext uri="{BB962C8B-B14F-4D97-AF65-F5344CB8AC3E}">
        <p14:creationId xmlns:p14="http://schemas.microsoft.com/office/powerpoint/2010/main" val="83006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Changes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Soar Technology, Inc.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914400" y="8382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98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37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600">
                <a:solidFill>
                  <a:srgbClr val="646464"/>
                </a:solidFill>
                <a:latin typeface="+mn-lt"/>
                <a:ea typeface="+mn-ea"/>
              </a:defRPr>
            </a:lvl2pPr>
            <a:lvl3pPr marL="741363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400">
                <a:solidFill>
                  <a:srgbClr val="646464"/>
                </a:solidFill>
                <a:latin typeface="+mn-lt"/>
                <a:ea typeface="+mn-ea"/>
              </a:defRPr>
            </a:lvl3pPr>
            <a:lvl4pPr marL="10826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200">
                <a:solidFill>
                  <a:srgbClr val="646464"/>
                </a:solidFill>
                <a:latin typeface="+mn-lt"/>
                <a:ea typeface="+mn-ea"/>
              </a:defRPr>
            </a:lvl4pPr>
            <a:lvl5pPr marL="13716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100">
                <a:solidFill>
                  <a:srgbClr val="646464"/>
                </a:solidFill>
                <a:latin typeface="+mn-lt"/>
                <a:ea typeface="+mn-ea"/>
              </a:defRPr>
            </a:lvl5pPr>
            <a:lvl6pPr marL="18288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6pPr>
            <a:lvl7pPr marL="22860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7pPr>
            <a:lvl8pPr marL="27432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8pPr>
            <a:lvl9pPr marL="32004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Recognizing math queries on the </a:t>
            </a:r>
            <a:r>
              <a:rPr lang="en-US" kern="0" dirty="0" err="1"/>
              <a:t>s</a:t>
            </a:r>
            <a:r>
              <a:rPr lang="en-US" kern="0" dirty="0" err="1" smtClean="0"/>
              <a:t>mem</a:t>
            </a:r>
            <a:r>
              <a:rPr lang="en-US" kern="0" dirty="0" smtClean="0"/>
              <a:t> link</a:t>
            </a:r>
          </a:p>
          <a:p>
            <a:r>
              <a:rPr lang="en-US" kern="0" dirty="0" smtClean="0"/>
              <a:t>Selecting the candidate set</a:t>
            </a:r>
          </a:p>
          <a:p>
            <a:pPr lvl="1"/>
            <a:r>
              <a:rPr lang="en-US" kern="0" dirty="0" smtClean="0"/>
              <a:t>Use the math queries, but only use their attributes</a:t>
            </a:r>
          </a:p>
          <a:p>
            <a:pPr lvl="1"/>
            <a:r>
              <a:rPr lang="en-US" kern="0" dirty="0" smtClean="0"/>
              <a:t>If a math query is used to select the candidate set, it still needs to be checked during iteration</a:t>
            </a:r>
          </a:p>
          <a:p>
            <a:r>
              <a:rPr lang="en-US" kern="0" dirty="0" smtClean="0"/>
              <a:t>Iteration</a:t>
            </a:r>
          </a:p>
          <a:p>
            <a:pPr lvl="1"/>
            <a:r>
              <a:rPr lang="en-US" kern="0" dirty="0" smtClean="0"/>
              <a:t>Simple queries</a:t>
            </a:r>
          </a:p>
          <a:p>
            <a:pPr lvl="2"/>
            <a:r>
              <a:rPr lang="en-US" kern="0" dirty="0" smtClean="0"/>
              <a:t>Test the math query conditions  when the memory is checked</a:t>
            </a:r>
          </a:p>
          <a:p>
            <a:pPr lvl="1"/>
            <a:r>
              <a:rPr lang="en-US" kern="0" dirty="0" smtClean="0"/>
              <a:t>Superlative queries</a:t>
            </a:r>
          </a:p>
          <a:p>
            <a:pPr lvl="2"/>
            <a:r>
              <a:rPr lang="en-US" kern="0" dirty="0" smtClean="0"/>
              <a:t>Prevent the memory checking process from short circuiting</a:t>
            </a:r>
          </a:p>
          <a:p>
            <a:pPr lvl="2"/>
            <a:r>
              <a:rPr lang="en-US" kern="0" dirty="0" smtClean="0"/>
              <a:t>Track the best match value per memory and globally</a:t>
            </a:r>
          </a:p>
          <a:p>
            <a:pPr lvl="2"/>
            <a:r>
              <a:rPr lang="en-US" kern="0" dirty="0" smtClean="0"/>
              <a:t>Track the best memory throughout the iteration process</a:t>
            </a:r>
          </a:p>
        </p:txBody>
      </p:sp>
    </p:spTree>
    <p:extLst>
      <p:ext uri="{BB962C8B-B14F-4D97-AF65-F5344CB8AC3E}">
        <p14:creationId xmlns:p14="http://schemas.microsoft.com/office/powerpoint/2010/main" val="212083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Soar Technology, Inc.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6858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98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37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600">
                <a:solidFill>
                  <a:srgbClr val="646464"/>
                </a:solidFill>
                <a:latin typeface="+mn-lt"/>
                <a:ea typeface="+mn-ea"/>
              </a:defRPr>
            </a:lvl2pPr>
            <a:lvl3pPr marL="741363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400">
                <a:solidFill>
                  <a:srgbClr val="646464"/>
                </a:solidFill>
                <a:latin typeface="+mn-lt"/>
                <a:ea typeface="+mn-ea"/>
              </a:defRPr>
            </a:lvl3pPr>
            <a:lvl4pPr marL="10826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200">
                <a:solidFill>
                  <a:srgbClr val="646464"/>
                </a:solidFill>
                <a:latin typeface="+mn-lt"/>
                <a:ea typeface="+mn-ea"/>
              </a:defRPr>
            </a:lvl4pPr>
            <a:lvl5pPr marL="13716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100">
                <a:solidFill>
                  <a:srgbClr val="646464"/>
                </a:solidFill>
                <a:latin typeface="+mn-lt"/>
                <a:ea typeface="+mn-ea"/>
              </a:defRPr>
            </a:lvl5pPr>
            <a:lvl6pPr marL="18288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6pPr>
            <a:lvl7pPr marL="22860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7pPr>
            <a:lvl8pPr marL="27432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8pPr>
            <a:lvl9pPr marL="32004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Direct Retrieval</a:t>
            </a:r>
          </a:p>
          <a:p>
            <a:pPr lvl="1"/>
            <a:r>
              <a:rPr lang="en-US" kern="0" dirty="0" smtClean="0"/>
              <a:t>One matching memory</a:t>
            </a:r>
          </a:p>
          <a:p>
            <a:pPr lvl="1"/>
            <a:r>
              <a:rPr lang="en-US" kern="0" dirty="0" smtClean="0"/>
              <a:t>No math involved</a:t>
            </a:r>
          </a:p>
          <a:p>
            <a:pPr lvl="1"/>
            <a:r>
              <a:rPr lang="en-US" kern="0" dirty="0" smtClean="0"/>
              <a:t>Constant because candidate</a:t>
            </a:r>
            <a:br>
              <a:rPr lang="en-US" kern="0" dirty="0" smtClean="0"/>
            </a:br>
            <a:r>
              <a:rPr lang="en-US" kern="0" dirty="0" smtClean="0"/>
              <a:t>set consists of exactly the</a:t>
            </a:r>
            <a:br>
              <a:rPr lang="en-US" kern="0" dirty="0" smtClean="0"/>
            </a:br>
            <a:r>
              <a:rPr lang="en-US" kern="0" dirty="0" smtClean="0"/>
              <a:t> answer</a:t>
            </a:r>
          </a:p>
          <a:p>
            <a:pPr lvl="1"/>
            <a:r>
              <a:rPr lang="en-US" kern="0" dirty="0" smtClean="0"/>
              <a:t>Note: The end of the line rises</a:t>
            </a:r>
            <a:br>
              <a:rPr lang="en-US" kern="0" dirty="0" smtClean="0"/>
            </a:br>
            <a:r>
              <a:rPr lang="en-US" kern="0" dirty="0" smtClean="0"/>
              <a:t>because of the time it takes to</a:t>
            </a:r>
            <a:br>
              <a:rPr lang="en-US" kern="0" dirty="0" smtClean="0"/>
            </a:br>
            <a:r>
              <a:rPr lang="en-US" kern="0" dirty="0" smtClean="0"/>
              <a:t>connect to large databases</a:t>
            </a:r>
            <a:endParaRPr lang="en-US" kern="0" dirty="0"/>
          </a:p>
          <a:p>
            <a:pPr marL="284162" lvl="1" indent="0">
              <a:buNone/>
            </a:pPr>
            <a:endParaRPr lang="en-US" kern="0" dirty="0" smtClean="0"/>
          </a:p>
          <a:p>
            <a:r>
              <a:rPr lang="en-US" kern="0" dirty="0" smtClean="0"/>
              <a:t>Less Than Max</a:t>
            </a:r>
          </a:p>
          <a:p>
            <a:pPr lvl="1"/>
            <a:r>
              <a:rPr lang="en-US" kern="0" dirty="0" smtClean="0"/>
              <a:t>Simple math query</a:t>
            </a:r>
          </a:p>
          <a:p>
            <a:pPr lvl="1"/>
            <a:r>
              <a:rPr lang="en-US" kern="0" dirty="0" smtClean="0"/>
              <a:t>Entire candidate set is </a:t>
            </a:r>
            <a:br>
              <a:rPr lang="en-US" kern="0" dirty="0" smtClean="0"/>
            </a:br>
            <a:r>
              <a:rPr lang="en-US" kern="0" dirty="0" smtClean="0"/>
              <a:t>a valid solution</a:t>
            </a:r>
          </a:p>
          <a:p>
            <a:pPr lvl="1"/>
            <a:r>
              <a:rPr lang="en-US" kern="0" dirty="0" smtClean="0"/>
              <a:t>Near constant because any</a:t>
            </a:r>
            <a:br>
              <a:rPr lang="en-US" kern="0" dirty="0" smtClean="0"/>
            </a:br>
            <a:r>
              <a:rPr lang="en-US" kern="0" dirty="0" smtClean="0"/>
              <a:t>element in the candidate set</a:t>
            </a:r>
            <a:br>
              <a:rPr lang="en-US" kern="0" dirty="0" smtClean="0"/>
            </a:br>
            <a:r>
              <a:rPr lang="en-US" kern="0" dirty="0" smtClean="0"/>
              <a:t>meets the requirements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99148"/>
              </p:ext>
            </p:extLst>
          </p:nvPr>
        </p:nvGraphicFramePr>
        <p:xfrm>
          <a:off x="3619500" y="3581400"/>
          <a:ext cx="5143500" cy="3185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hart 1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6115917"/>
              </p:ext>
            </p:extLst>
          </p:nvPr>
        </p:nvGraphicFramePr>
        <p:xfrm>
          <a:off x="3657600" y="76200"/>
          <a:ext cx="52578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139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Soar Technology, Inc.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990600" y="685800"/>
            <a:ext cx="77724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98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37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600">
                <a:solidFill>
                  <a:srgbClr val="646464"/>
                </a:solidFill>
                <a:latin typeface="+mn-lt"/>
                <a:ea typeface="+mn-ea"/>
              </a:defRPr>
            </a:lvl2pPr>
            <a:lvl3pPr marL="741363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400">
                <a:solidFill>
                  <a:srgbClr val="646464"/>
                </a:solidFill>
                <a:latin typeface="+mn-lt"/>
                <a:ea typeface="+mn-ea"/>
              </a:defRPr>
            </a:lvl3pPr>
            <a:lvl4pPr marL="10826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200">
                <a:solidFill>
                  <a:srgbClr val="646464"/>
                </a:solidFill>
                <a:latin typeface="+mn-lt"/>
                <a:ea typeface="+mn-ea"/>
              </a:defRPr>
            </a:lvl4pPr>
            <a:lvl5pPr marL="13716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100">
                <a:solidFill>
                  <a:srgbClr val="646464"/>
                </a:solidFill>
                <a:latin typeface="+mn-lt"/>
                <a:ea typeface="+mn-ea"/>
              </a:defRPr>
            </a:lvl5pPr>
            <a:lvl6pPr marL="18288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6pPr>
            <a:lvl7pPr marL="22860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7pPr>
            <a:lvl8pPr marL="27432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8pPr>
            <a:lvl9pPr marL="32004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Less Than 1</a:t>
            </a:r>
          </a:p>
          <a:p>
            <a:pPr lvl="1"/>
            <a:r>
              <a:rPr lang="en-US" kern="0" dirty="0" smtClean="0"/>
              <a:t>One matching memory</a:t>
            </a:r>
          </a:p>
          <a:p>
            <a:pPr lvl="1"/>
            <a:r>
              <a:rPr lang="en-US" kern="0" dirty="0" smtClean="0"/>
              <a:t>Simple math Query</a:t>
            </a:r>
          </a:p>
          <a:p>
            <a:pPr lvl="1"/>
            <a:r>
              <a:rPr lang="en-US" kern="0" dirty="0" smtClean="0"/>
              <a:t>The complexity here has a</a:t>
            </a:r>
            <a:br>
              <a:rPr lang="en-US" kern="0" dirty="0" smtClean="0"/>
            </a:br>
            <a:r>
              <a:rPr lang="en-US" kern="0" dirty="0" smtClean="0"/>
              <a:t>large pivot.   We presume</a:t>
            </a:r>
            <a:br>
              <a:rPr lang="en-US" kern="0" dirty="0" smtClean="0"/>
            </a:br>
            <a:r>
              <a:rPr lang="en-US" kern="0" dirty="0" smtClean="0"/>
              <a:t>this has a lot to do with the </a:t>
            </a:r>
            <a:br>
              <a:rPr lang="en-US" kern="0" dirty="0" smtClean="0"/>
            </a:br>
            <a:r>
              <a:rPr lang="en-US" kern="0" dirty="0" smtClean="0"/>
              <a:t>ordering of the candidate</a:t>
            </a:r>
            <a:br>
              <a:rPr lang="en-US" kern="0" dirty="0" smtClean="0"/>
            </a:br>
            <a:r>
              <a:rPr lang="en-US" kern="0" dirty="0" smtClean="0"/>
              <a:t>set</a:t>
            </a:r>
          </a:p>
          <a:p>
            <a:pPr marL="284162" lvl="1" indent="0">
              <a:buNone/>
            </a:pPr>
            <a:endParaRPr lang="en-US" kern="0" dirty="0"/>
          </a:p>
          <a:p>
            <a:pPr marL="284162" lvl="1" indent="0">
              <a:buNone/>
            </a:pPr>
            <a:endParaRPr lang="en-US" kern="0" dirty="0"/>
          </a:p>
          <a:p>
            <a:pPr lvl="1"/>
            <a:endParaRPr lang="en-US" kern="0" dirty="0" smtClean="0"/>
          </a:p>
          <a:p>
            <a:r>
              <a:rPr lang="en-US" kern="0" dirty="0" smtClean="0"/>
              <a:t>Minimum</a:t>
            </a:r>
          </a:p>
          <a:p>
            <a:pPr lvl="1"/>
            <a:r>
              <a:rPr lang="en-US" kern="0" dirty="0" smtClean="0"/>
              <a:t>Superlative math query</a:t>
            </a:r>
          </a:p>
          <a:p>
            <a:pPr lvl="1"/>
            <a:r>
              <a:rPr lang="en-US" kern="0" dirty="0" smtClean="0"/>
              <a:t>This is linear with the size </a:t>
            </a:r>
            <a:br>
              <a:rPr lang="en-US" kern="0" dirty="0" smtClean="0"/>
            </a:br>
            <a:r>
              <a:rPr lang="en-US" kern="0" dirty="0" smtClean="0"/>
              <a:t>of the candidate set because</a:t>
            </a:r>
            <a:r>
              <a:rPr lang="en-US" kern="0" dirty="0"/>
              <a:t/>
            </a:r>
            <a:br>
              <a:rPr lang="en-US" kern="0" dirty="0"/>
            </a:br>
            <a:r>
              <a:rPr lang="en-US" kern="0" dirty="0" smtClean="0"/>
              <a:t>it has to scan </a:t>
            </a:r>
            <a:r>
              <a:rPr lang="en-US" kern="0" smtClean="0"/>
              <a:t>the entire set</a:t>
            </a:r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016071"/>
              </p:ext>
            </p:extLst>
          </p:nvPr>
        </p:nvGraphicFramePr>
        <p:xfrm>
          <a:off x="3657600" y="76200"/>
          <a:ext cx="5334000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3420208"/>
              </p:ext>
            </p:extLst>
          </p:nvPr>
        </p:nvGraphicFramePr>
        <p:xfrm>
          <a:off x="3657600" y="3505200"/>
          <a:ext cx="53340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05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Nuts and Bolts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8F7017-575C-4DB5-BE4B-70D03A3ACDBC}" type="datetime1">
              <a:rPr lang="en-US" smtClean="0"/>
              <a:pPr>
                <a:defRPr/>
              </a:pPr>
              <a:t>6/18/2014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Soar Technology, Inc. Proprietary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CB47F-FEA4-42D7-8009-D5875E6D382F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09" name="Rectangle 3"/>
          <p:cNvSpPr txBox="1">
            <a:spLocks noChangeArrowheads="1"/>
          </p:cNvSpPr>
          <p:nvPr/>
        </p:nvSpPr>
        <p:spPr bwMode="auto">
          <a:xfrm>
            <a:off x="914400" y="838200"/>
            <a:ext cx="7772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169863" indent="-1698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0375" indent="-1762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600">
                <a:solidFill>
                  <a:srgbClr val="646464"/>
                </a:solidFill>
                <a:latin typeface="+mn-lt"/>
                <a:ea typeface="+mn-ea"/>
              </a:defRPr>
            </a:lvl2pPr>
            <a:lvl3pPr marL="741363" indent="-166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400">
                <a:solidFill>
                  <a:srgbClr val="646464"/>
                </a:solidFill>
                <a:latin typeface="+mn-lt"/>
                <a:ea typeface="+mn-ea"/>
              </a:defRPr>
            </a:lvl3pPr>
            <a:lvl4pPr marL="1082675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200">
                <a:solidFill>
                  <a:srgbClr val="646464"/>
                </a:solidFill>
                <a:latin typeface="+mn-lt"/>
                <a:ea typeface="+mn-ea"/>
              </a:defRPr>
            </a:lvl4pPr>
            <a:lvl5pPr marL="13716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 sz="1100">
                <a:solidFill>
                  <a:srgbClr val="646464"/>
                </a:solidFill>
                <a:latin typeface="+mn-lt"/>
                <a:ea typeface="+mn-ea"/>
              </a:defRPr>
            </a:lvl5pPr>
            <a:lvl6pPr marL="18288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6pPr>
            <a:lvl7pPr marL="22860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7pPr>
            <a:lvl8pPr marL="27432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8pPr>
            <a:lvl9pPr marL="3200400" indent="-1746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91B5"/>
              </a:buClr>
              <a:buFont typeface="Times" pitchFamily="28" charset="0"/>
              <a:buChar char="•"/>
              <a:defRPr>
                <a:solidFill>
                  <a:srgbClr val="646464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Current Queries</a:t>
            </a:r>
          </a:p>
          <a:p>
            <a:pPr lvl="1"/>
            <a:r>
              <a:rPr lang="en-US" kern="0" dirty="0" smtClean="0"/>
              <a:t>Min</a:t>
            </a:r>
          </a:p>
          <a:p>
            <a:pPr lvl="1"/>
            <a:r>
              <a:rPr lang="en-US" kern="0" dirty="0" smtClean="0"/>
              <a:t>Max</a:t>
            </a:r>
          </a:p>
          <a:p>
            <a:pPr lvl="1"/>
            <a:r>
              <a:rPr lang="en-US" kern="0" dirty="0" smtClean="0"/>
              <a:t>Less Than</a:t>
            </a:r>
          </a:p>
          <a:p>
            <a:pPr lvl="1"/>
            <a:r>
              <a:rPr lang="en-US" kern="0" dirty="0" smtClean="0"/>
              <a:t>Greater Than</a:t>
            </a:r>
          </a:p>
          <a:p>
            <a:r>
              <a:rPr lang="en-US" kern="0" dirty="0" smtClean="0"/>
              <a:t>Adding Queries</a:t>
            </a:r>
          </a:p>
          <a:p>
            <a:pPr lvl="1"/>
            <a:r>
              <a:rPr lang="en-US" kern="0" dirty="0" smtClean="0"/>
              <a:t>Implement a class</a:t>
            </a:r>
          </a:p>
          <a:p>
            <a:pPr lvl="1"/>
            <a:r>
              <a:rPr lang="en-US" kern="0" dirty="0" smtClean="0"/>
              <a:t>Add code to recognize the input for this class</a:t>
            </a:r>
          </a:p>
          <a:p>
            <a:r>
              <a:rPr lang="en-US" kern="0" dirty="0" smtClean="0"/>
              <a:t>What can we ask</a:t>
            </a:r>
          </a:p>
          <a:p>
            <a:pPr lvl="1"/>
            <a:r>
              <a:rPr lang="en-US" kern="0" dirty="0" smtClean="0"/>
              <a:t>Simple queries</a:t>
            </a:r>
          </a:p>
          <a:p>
            <a:pPr lvl="2"/>
            <a:r>
              <a:rPr lang="en-US" kern="0" dirty="0" smtClean="0"/>
              <a:t>Anything that can take a double or long  as input and return a binary answer indicating whether or not the value is acceptable</a:t>
            </a:r>
          </a:p>
          <a:p>
            <a:pPr lvl="1"/>
            <a:r>
              <a:rPr lang="en-US" kern="0" dirty="0" smtClean="0"/>
              <a:t>Superlative queries</a:t>
            </a:r>
          </a:p>
          <a:p>
            <a:pPr lvl="2"/>
            <a:r>
              <a:rPr lang="en-US" kern="0" dirty="0" smtClean="0"/>
              <a:t>Anything that can take in a double or long, and return a binary answer indicating whether or not it is better than the current value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0" y="1371600"/>
            <a:ext cx="525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public abstract class </a:t>
            </a:r>
            <a:r>
              <a:rPr lang="en-US" sz="1200" b="1" dirty="0" err="1"/>
              <a:t>MathQuery</a:t>
            </a:r>
            <a:endParaRPr lang="en-US" sz="1200" b="1" dirty="0"/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  //Use these to indicate if the current value is a potential </a:t>
            </a:r>
            <a:r>
              <a:rPr lang="en-US" sz="1200" dirty="0" smtClean="0"/>
              <a:t>new best </a:t>
            </a:r>
            <a:r>
              <a:rPr lang="en-US" sz="1200" dirty="0"/>
              <a:t>match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public abstract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valueIsAcceptable</a:t>
            </a:r>
            <a:r>
              <a:rPr lang="en-US" sz="1200" b="1" dirty="0"/>
              <a:t>(double value);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public abstract </a:t>
            </a:r>
            <a:r>
              <a:rPr lang="en-US" sz="1200" b="1" dirty="0" err="1"/>
              <a:t>boolean</a:t>
            </a:r>
            <a:r>
              <a:rPr lang="en-US" sz="1200" b="1" dirty="0"/>
              <a:t> </a:t>
            </a:r>
            <a:r>
              <a:rPr lang="en-US" sz="1200" b="1" dirty="0" err="1"/>
              <a:t>valueIsAcceptable</a:t>
            </a:r>
            <a:r>
              <a:rPr lang="en-US" sz="1200" b="1" dirty="0"/>
              <a:t>(long value);</a:t>
            </a:r>
          </a:p>
          <a:p>
            <a:r>
              <a:rPr lang="en-US" sz="1200" dirty="0"/>
              <a:t>    //Use this to record things like the new max values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public abstract void commit();</a:t>
            </a:r>
          </a:p>
          <a:p>
            <a:r>
              <a:rPr lang="en-US" sz="1200" dirty="0"/>
              <a:t>    </a:t>
            </a:r>
            <a:r>
              <a:rPr lang="en-US" sz="1200" b="1" dirty="0"/>
              <a:t>public abstract void rollback();</a:t>
            </a:r>
          </a:p>
          <a:p>
            <a:r>
              <a:rPr 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7772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arTech PowerPoint Template 2012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Calibri"/>
        <a:ea typeface="ヒラギノ角ゴ Pro W3"/>
        <a:cs typeface=""/>
      </a:majorFont>
      <a:minorFont>
        <a:latin typeface="Calibri"/>
        <a:ea typeface="ヒラギノ角ゴ Pro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pitchFamily="28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558</TotalTime>
  <Words>835</Words>
  <Application>Microsoft Office PowerPoint</Application>
  <PresentationFormat>On-screen Show (4:3)</PresentationFormat>
  <Paragraphs>164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SoarTech PowerPoint Template 2012</vt:lpstr>
      <vt:lpstr>Extending Soar’s Semantic Memory with Math Queries </vt:lpstr>
      <vt:lpstr>What is Semantic Memory?</vt:lpstr>
      <vt:lpstr>Motivation</vt:lpstr>
      <vt:lpstr>What would math queries look like?</vt:lpstr>
      <vt:lpstr>Implementation</vt:lpstr>
      <vt:lpstr>The Changes</vt:lpstr>
      <vt:lpstr>Performance</vt:lpstr>
      <vt:lpstr>Performance</vt:lpstr>
      <vt:lpstr>Nuts and Bolts</vt:lpstr>
      <vt:lpstr>PowerPoint Presentation</vt:lpstr>
    </vt:vector>
  </TitlesOfParts>
  <Company>Soar Technology,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Soar’s Semantic Memory with Numeric Comparisons</dc:title>
  <dc:creator>bob.marinier</dc:creator>
  <cp:lastModifiedBy>Alex Nickels</cp:lastModifiedBy>
  <cp:revision>58</cp:revision>
  <dcterms:created xsi:type="dcterms:W3CDTF">2013-12-19T21:20:35Z</dcterms:created>
  <dcterms:modified xsi:type="dcterms:W3CDTF">2014-06-18T15:51:16Z</dcterms:modified>
</cp:coreProperties>
</file>