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7" r:id="rId3"/>
    <p:sldId id="257" r:id="rId4"/>
    <p:sldId id="277" r:id="rId5"/>
    <p:sldId id="258" r:id="rId6"/>
    <p:sldId id="260" r:id="rId7"/>
    <p:sldId id="292" r:id="rId8"/>
    <p:sldId id="293" r:id="rId9"/>
    <p:sldId id="266" r:id="rId10"/>
    <p:sldId id="276" r:id="rId11"/>
    <p:sldId id="294" r:id="rId12"/>
    <p:sldId id="280" r:id="rId13"/>
    <p:sldId id="296" r:id="rId14"/>
    <p:sldId id="283" r:id="rId15"/>
    <p:sldId id="284" r:id="rId16"/>
    <p:sldId id="298" r:id="rId17"/>
    <p:sldId id="295" r:id="rId18"/>
    <p:sldId id="286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FF99FF"/>
    <a:srgbClr val="FFCCFF"/>
    <a:srgbClr val="33CC33"/>
    <a:srgbClr val="FFFF00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352" autoAdjust="0"/>
    <p:restoredTop sz="94660"/>
  </p:normalViewPr>
  <p:slideViewPr>
    <p:cSldViewPr>
      <p:cViewPr varScale="1">
        <p:scale>
          <a:sx n="71" d="100"/>
          <a:sy n="71" d="100"/>
        </p:scale>
        <p:origin x="1148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7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AEB00-B342-4BA6-B332-6966274D06CA}" type="datetimeFigureOut">
              <a:rPr lang="en-US" smtClean="0"/>
              <a:t>6/30/2014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D60005-0BF4-405F-9FCC-76346B787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02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60005-0BF4-405F-9FCC-76346B7875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2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60005-0BF4-405F-9FCC-76346B7875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781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D60005-0BF4-405F-9FCC-76346B7875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48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/>
          </a:bodyPr>
          <a:lstStyle/>
          <a:p>
            <a:r>
              <a:rPr lang="en-US" dirty="0" smtClean="0"/>
              <a:t>Soar and Construction Grammar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Peter Lindes, </a:t>
            </a:r>
            <a:r>
              <a:rPr lang="en-US" sz="2400" dirty="0" err="1" smtClean="0"/>
              <a:t>Deryle</a:t>
            </a:r>
            <a:r>
              <a:rPr lang="en-US" sz="2400" dirty="0" smtClean="0"/>
              <a:t> Lonsdale, David </a:t>
            </a:r>
            <a:r>
              <a:rPr lang="en-US" sz="2400" dirty="0" err="1" smtClean="0"/>
              <a:t>Embley</a:t>
            </a:r>
            <a:endParaRPr lang="en-US" sz="2400" dirty="0" smtClean="0"/>
          </a:p>
          <a:p>
            <a:r>
              <a:rPr lang="en-US" sz="2400" dirty="0" smtClean="0"/>
              <a:t>Brigham Young University</a:t>
            </a:r>
          </a:p>
          <a:p>
            <a:r>
              <a:rPr lang="en-US" sz="1800" dirty="0" smtClean="0"/>
              <a:t>2014 Soar Workshop</a:t>
            </a:r>
            <a:endParaRPr lang="en-US" sz="19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1200" dirty="0" smtClean="0"/>
              <a:t>© 2014 Peter Lindes</a:t>
            </a:r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66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371975"/>
            <a:ext cx="83534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Construction Grammar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4478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Charles Christopher Lathrop, N. Y. City, b. 1817, d. 1865, son of Mary Ely and Gerard Lathrop ;</a:t>
            </a:r>
          </a:p>
        </p:txBody>
      </p:sp>
      <p:pic>
        <p:nvPicPr>
          <p:cNvPr id="2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33675"/>
            <a:ext cx="8353425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200275"/>
            <a:ext cx="83534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1933575"/>
            <a:ext cx="84105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037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Meaning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" y="1676400"/>
            <a:ext cx="891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Charles Christopher Lathrop, N. Y. City, b. 1817, d. 1865, son of Mary Ely and Gerard Lathrop ;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038600"/>
            <a:ext cx="4419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3729"/>
            <a:ext cx="82010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2853729"/>
            <a:ext cx="8201025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53729"/>
            <a:ext cx="8258175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47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Meaning Structures Compared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371600"/>
            <a:ext cx="62579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4295775"/>
            <a:ext cx="62579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28600" y="35814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 his </a:t>
            </a:r>
            <a:r>
              <a:rPr lang="en-US" dirty="0"/>
              <a:t>widow married JONATHAN SQUIRES</a:t>
            </a:r>
            <a:r>
              <a:rPr lang="en-US" dirty="0" smtClean="0"/>
              <a:t>, </a:t>
            </a:r>
            <a:r>
              <a:rPr lang="en-US" dirty="0"/>
              <a:t>who was born in Ohio, July 25, 1823, by whom she had one son, J. Wilbur, born June 16, 1865</a:t>
            </a:r>
            <a:r>
              <a:rPr lang="en-US" dirty="0" smtClean="0"/>
              <a:t>,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200" y="990600"/>
            <a:ext cx="899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Charles Christopher Lathrop, N. Y. City, b. 1817, d. 1865, son of Mary Ely and Gerard Lathrop ;</a:t>
            </a:r>
          </a:p>
        </p:txBody>
      </p:sp>
    </p:spTree>
    <p:extLst>
      <p:ext uri="{BB962C8B-B14F-4D97-AF65-F5344CB8AC3E}">
        <p14:creationId xmlns:p14="http://schemas.microsoft.com/office/powerpoint/2010/main" val="39015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r>
              <a:rPr lang="en-US" sz="2400" dirty="0" smtClean="0"/>
              <a:t>Output Example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7620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2: Charles Christopher Lathrop, N. Y. City, born 1817, died 1865, son of Mary Ely and Gerard Lathrop ;  ';'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Facts extracted: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Reporting 8 objects: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X2: Name(osmx327, "Charles Christopher Lathrop")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X1: Son(osmx331)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X1: Person(osmx331)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X4: Name(osmx336, "Mary Ely")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X3: Person(osmx339)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X6: Name(osmx342, "Gerard Lathrop")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X5: Person(osmx345)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X7: Date(osmx349, "1817")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X7: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(osmx349, "1817")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X8: Date(osmx354, "1865")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X8: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DeathDate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(osmx354, "1865")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Reporting 7 relations: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Y1(osmx359): Person(osmx331) identified by Name(osmx327)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Y2(osmx362): Person(osmx339) identified by Name(osmx336)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Y3(osmx365): Person(osmx345) identified by Name(osmx342)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Y4(osmx368): Person(osmx331) born on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BirthDate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(osmx349)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Y5(osmx371): Person(osmx331) died on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DeathDate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(osmx354)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Y7(osmx374): Son(osmx331) of Person(osmx345)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Y6(osmx377): Son(osmx331) of Person(osmx339)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3: GP married 1856, Mary Augusta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Andruss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, 992 Broad St., Newark, N. J.  ','</a:t>
            </a:r>
          </a:p>
          <a:p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Facts extracted: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Reporting 3 objects: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X10: Name(osmx380, "Mary Augusta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Andruss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X9: Spouse(osmx384)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X9: Person(osmx384)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X11: Date(osmx388, "1856")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X11: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MarriageDate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(osmx388, "1856")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Reporting 2 relations: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Y8(osmx393): Person(osmx384) identified by Name(osmx380)</a:t>
            </a:r>
          </a:p>
          <a:p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    Y9(osmx396): Person(osmx331) married Spouse(osmx384) 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MarriageDate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(osmx388</a:t>
            </a:r>
            <a:r>
              <a:rPr lang="en-US" sz="1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15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Examples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26" name="Picture 2" descr="C:\MA\Thesis\Defense\Accuracy 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17626"/>
            <a:ext cx="8291230" cy="21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MA\Thesis\Defense\Accuracy 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3886200"/>
            <a:ext cx="8289925" cy="217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01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on Other Data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 descr="C:\MA\Thesis\Defense\Accuracy Oth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80" y="1295400"/>
            <a:ext cx="8394320" cy="481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569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Interactive Learning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9218" name="Picture 2" descr="C:\MA\Outgoing\2014 FHTW\Annotat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8534400" cy="4867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812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Segmenter</a:t>
            </a:r>
            <a:endParaRPr lang="en-US" dirty="0" smtClean="0"/>
          </a:p>
          <a:p>
            <a:r>
              <a:rPr lang="en-US" dirty="0" smtClean="0"/>
              <a:t>Adapted LG Parser</a:t>
            </a:r>
          </a:p>
          <a:p>
            <a:r>
              <a:rPr lang="en-US" dirty="0" smtClean="0"/>
              <a:t>A construction grammar meaning analyzer</a:t>
            </a:r>
          </a:p>
          <a:p>
            <a:r>
              <a:rPr lang="en-US" dirty="0" smtClean="0"/>
              <a:t>Mapped meaning schemas to user-defined ontologies</a:t>
            </a:r>
          </a:p>
          <a:p>
            <a:r>
              <a:rPr lang="en-US" dirty="0" smtClean="0"/>
              <a:t>A single integrated processing pipeline</a:t>
            </a:r>
          </a:p>
          <a:p>
            <a:r>
              <a:rPr lang="en-US" dirty="0" smtClean="0"/>
              <a:t>Evaluation on 12 randomly-selected pages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More constructions and world knowledge</a:t>
            </a:r>
          </a:p>
          <a:p>
            <a:r>
              <a:rPr lang="en-US" dirty="0" smtClean="0"/>
              <a:t>Parser problems</a:t>
            </a:r>
          </a:p>
          <a:p>
            <a:r>
              <a:rPr lang="en-US" dirty="0" smtClean="0"/>
              <a:t>Performance depends on document style</a:t>
            </a:r>
          </a:p>
          <a:p>
            <a:r>
              <a:rPr lang="en-US" dirty="0" smtClean="0"/>
              <a:t>Named entity recognizer</a:t>
            </a:r>
          </a:p>
          <a:p>
            <a:r>
              <a:rPr lang="en-US" dirty="0" smtClean="0"/>
              <a:t>Need an integrated incremental architecture</a:t>
            </a:r>
          </a:p>
          <a:p>
            <a:r>
              <a:rPr lang="en-US" dirty="0" smtClean="0"/>
              <a:t>How to make the system learn its knowledge</a:t>
            </a:r>
          </a:p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43000" y="12192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 smtClean="0"/>
              <a:t>It works! … and, it could work a lot better.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3526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r>
              <a:rPr lang="en-US" dirty="0" smtClean="0"/>
              <a:t>Extras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8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Linguistic </a:t>
            </a:r>
            <a:r>
              <a:rPr lang="en-US" dirty="0" smtClean="0"/>
              <a:t>Analysis – </a:t>
            </a:r>
            <a:r>
              <a:rPr lang="en-US" dirty="0" smtClean="0"/>
              <a:t>Case 1B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1676400"/>
            <a:ext cx="670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Charles Christopher </a:t>
            </a:r>
            <a:r>
              <a:rPr lang="en-US" dirty="0" smtClean="0"/>
              <a:t>Lathrop, … , son </a:t>
            </a:r>
            <a:r>
              <a:rPr lang="en-US" dirty="0"/>
              <a:t>of Mary Ely and Gerard Lathrop ;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4572000"/>
            <a:ext cx="841057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3" y="3008225"/>
            <a:ext cx="8410575" cy="296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" y="2235113"/>
            <a:ext cx="86963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528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 term goals</a:t>
            </a:r>
          </a:p>
          <a:p>
            <a:pPr lvl="1"/>
            <a:r>
              <a:rPr lang="en-US" dirty="0" smtClean="0"/>
              <a:t>Build computational models of human language processing</a:t>
            </a:r>
          </a:p>
          <a:p>
            <a:pPr lvl="1"/>
            <a:r>
              <a:rPr lang="en-US" dirty="0" smtClean="0"/>
              <a:t>Apply these models to real-world applications</a:t>
            </a:r>
          </a:p>
          <a:p>
            <a:r>
              <a:rPr lang="en-US" dirty="0" err="1" smtClean="0"/>
              <a:t>OntoSoar</a:t>
            </a:r>
            <a:r>
              <a:rPr lang="en-US" dirty="0" smtClean="0"/>
              <a:t> project goals</a:t>
            </a:r>
          </a:p>
          <a:p>
            <a:pPr lvl="1"/>
            <a:r>
              <a:rPr lang="en-US" dirty="0" smtClean="0"/>
              <a:t>Extract genealogy facts from family history books</a:t>
            </a:r>
          </a:p>
          <a:p>
            <a:pPr lvl="1"/>
            <a:r>
              <a:rPr lang="en-US" dirty="0" smtClean="0"/>
              <a:t>Project extracted </a:t>
            </a:r>
            <a:r>
              <a:rPr lang="en-US" dirty="0"/>
              <a:t>information onto </a:t>
            </a:r>
            <a:r>
              <a:rPr lang="en-US" dirty="0" smtClean="0"/>
              <a:t>a conceptual </a:t>
            </a:r>
            <a:r>
              <a:rPr lang="en-US" dirty="0"/>
              <a:t>model </a:t>
            </a:r>
            <a:r>
              <a:rPr lang="en-US" dirty="0" smtClean="0"/>
              <a:t>to </a:t>
            </a:r>
            <a:r>
              <a:rPr lang="en-US" dirty="0"/>
              <a:t>populate </a:t>
            </a:r>
            <a:r>
              <a:rPr lang="en-US" dirty="0" smtClean="0"/>
              <a:t>a searchable </a:t>
            </a:r>
            <a:r>
              <a:rPr lang="en-US" dirty="0"/>
              <a:t>database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4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Example 1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C:\MA\Thesis\The Doc\Examples\CCLathrop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1828800"/>
            <a:ext cx="6934200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2438400" y="1828800"/>
            <a:ext cx="28194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943101" y="2115312"/>
            <a:ext cx="876299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276600" y="2115312"/>
            <a:ext cx="14478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791200" y="2115312"/>
            <a:ext cx="22098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858000" y="2362200"/>
            <a:ext cx="11430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2667000"/>
            <a:ext cx="17526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3505200" y="2667000"/>
            <a:ext cx="24384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6172200" y="2667000"/>
            <a:ext cx="13716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09800" y="3810000"/>
            <a:ext cx="1371600" cy="2103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209800" y="4033167"/>
            <a:ext cx="1295400" cy="2103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2171700" y="4243479"/>
            <a:ext cx="1485900" cy="2103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2148509" y="4453791"/>
            <a:ext cx="1051891" cy="2103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1748128" y="4800600"/>
            <a:ext cx="2214272" cy="210312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1828800"/>
            <a:ext cx="4572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7543800" y="1828800"/>
            <a:ext cx="4572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5257800" y="2135389"/>
            <a:ext cx="4572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7315200" y="2913888"/>
            <a:ext cx="6858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3867978" y="3825969"/>
            <a:ext cx="381000" cy="2103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7550426" y="3213652"/>
            <a:ext cx="4572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248355" y="3489562"/>
            <a:ext cx="694745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495801" y="3810000"/>
            <a:ext cx="381000" cy="2103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3771569" y="4057087"/>
            <a:ext cx="381000" cy="2103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4419600" y="4057087"/>
            <a:ext cx="381000" cy="2103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4038600" y="4267399"/>
            <a:ext cx="381000" cy="2103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3552245" y="4477711"/>
            <a:ext cx="381000" cy="210312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1290928" y="3188804"/>
            <a:ext cx="4572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6477000" y="1850931"/>
            <a:ext cx="113968" cy="2468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7297309" y="1847022"/>
            <a:ext cx="113968" cy="2468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4953000" y="2134064"/>
            <a:ext cx="190167" cy="2468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7658100" y="2667000"/>
            <a:ext cx="349526" cy="2468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4800600" y="2382277"/>
            <a:ext cx="571168" cy="246888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3657601" y="3807681"/>
            <a:ext cx="113968" cy="210312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9" name="TextBox 38"/>
          <p:cNvSpPr txBox="1"/>
          <p:nvPr/>
        </p:nvSpPr>
        <p:spPr>
          <a:xfrm>
            <a:off x="4306958" y="3807681"/>
            <a:ext cx="113968" cy="210312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0" name="TextBox 39"/>
          <p:cNvSpPr txBox="1"/>
          <p:nvPr/>
        </p:nvSpPr>
        <p:spPr>
          <a:xfrm>
            <a:off x="3581400" y="4036281"/>
            <a:ext cx="113968" cy="210312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1" name="TextBox 40"/>
          <p:cNvSpPr txBox="1"/>
          <p:nvPr/>
        </p:nvSpPr>
        <p:spPr>
          <a:xfrm>
            <a:off x="4200941" y="4036281"/>
            <a:ext cx="113968" cy="210312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3771569" y="4259978"/>
            <a:ext cx="113968" cy="210312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3" name="TextBox 42"/>
          <p:cNvSpPr txBox="1"/>
          <p:nvPr/>
        </p:nvSpPr>
        <p:spPr>
          <a:xfrm>
            <a:off x="3315032" y="4470290"/>
            <a:ext cx="113968" cy="210312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1278338" y="2115312"/>
            <a:ext cx="626662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2819400" y="2115312"/>
            <a:ext cx="457200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6" name="TextBox 45"/>
          <p:cNvSpPr txBox="1"/>
          <p:nvPr/>
        </p:nvSpPr>
        <p:spPr>
          <a:xfrm>
            <a:off x="6076784" y="2362200"/>
            <a:ext cx="781216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8" name="TextBox 47"/>
          <p:cNvSpPr txBox="1"/>
          <p:nvPr/>
        </p:nvSpPr>
        <p:spPr>
          <a:xfrm>
            <a:off x="5506941" y="2382277"/>
            <a:ext cx="4572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4953000" y="3450866"/>
            <a:ext cx="1371600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50196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2735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A Simple Ontology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175" name="Picture 7" descr="C:\MA\Outgoing\2014 FHTW\Simple Ont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99314" cy="33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251914" y="2133600"/>
            <a:ext cx="1295400" cy="923330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Charles Christopher Lathrop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81800" y="2286000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286000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34200" y="2370814"/>
            <a:ext cx="317714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7"/>
            <a:endCxn id="12" idx="3"/>
          </p:cNvCxnSpPr>
          <p:nvPr/>
        </p:nvCxnSpPr>
        <p:spPr>
          <a:xfrm flipV="1">
            <a:off x="4168682" y="1795322"/>
            <a:ext cx="840114" cy="51299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7" idx="1"/>
          </p:cNvCxnSpPr>
          <p:nvPr/>
        </p:nvCxnSpPr>
        <p:spPr>
          <a:xfrm>
            <a:off x="5334000" y="1795322"/>
            <a:ext cx="1470118" cy="512996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953000" y="1553155"/>
            <a:ext cx="457200" cy="276999"/>
            <a:chOff x="4953000" y="1553155"/>
            <a:chExt cx="457200" cy="276999"/>
          </a:xfrm>
        </p:grpSpPr>
        <p:sp>
          <p:nvSpPr>
            <p:cNvPr id="12" name="Oval 11"/>
            <p:cNvSpPr/>
            <p:nvPr/>
          </p:nvSpPr>
          <p:spPr>
            <a:xfrm>
              <a:off x="4953000" y="1600200"/>
              <a:ext cx="381000" cy="2286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53000" y="1553155"/>
              <a:ext cx="457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/>
                <a:t>has</a:t>
              </a:r>
              <a:endParaRPr lang="en-US" sz="12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488882" y="4290650"/>
            <a:ext cx="6477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1865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657600" y="4307878"/>
            <a:ext cx="647700" cy="36933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1817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3124200" y="4407730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>
            <a:endCxn id="23" idx="1"/>
          </p:cNvCxnSpPr>
          <p:nvPr/>
        </p:nvCxnSpPr>
        <p:spPr>
          <a:xfrm>
            <a:off x="3276600" y="4492544"/>
            <a:ext cx="381000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916659" y="4399116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27" idx="6"/>
            <a:endCxn id="22" idx="1"/>
          </p:cNvCxnSpPr>
          <p:nvPr/>
        </p:nvCxnSpPr>
        <p:spPr>
          <a:xfrm>
            <a:off x="6069059" y="4475316"/>
            <a:ext cx="419823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524249" y="3429000"/>
            <a:ext cx="650875" cy="302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524250" y="3429001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born on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5926809" y="3380192"/>
            <a:ext cx="650875" cy="30262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926810" y="3380193"/>
            <a:ext cx="781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died on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9" idx="5"/>
          </p:cNvCxnSpPr>
          <p:nvPr/>
        </p:nvCxnSpPr>
        <p:spPr>
          <a:xfrm>
            <a:off x="4168682" y="2416082"/>
            <a:ext cx="1900377" cy="101291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9" idx="4"/>
            <a:endCxn id="36" idx="0"/>
          </p:cNvCxnSpPr>
          <p:nvPr/>
        </p:nvCxnSpPr>
        <p:spPr>
          <a:xfrm flipH="1">
            <a:off x="3914775" y="2438400"/>
            <a:ext cx="200025" cy="99060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4" idx="7"/>
          </p:cNvCxnSpPr>
          <p:nvPr/>
        </p:nvCxnSpPr>
        <p:spPr>
          <a:xfrm flipH="1">
            <a:off x="3254282" y="3703445"/>
            <a:ext cx="429861" cy="726603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27" idx="7"/>
          </p:cNvCxnSpPr>
          <p:nvPr/>
        </p:nvCxnSpPr>
        <p:spPr>
          <a:xfrm flipH="1">
            <a:off x="6046741" y="3672513"/>
            <a:ext cx="161049" cy="748921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8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22" grpId="0" animBg="1"/>
      <p:bldP spid="23" grpId="0" animBg="1"/>
      <p:bldP spid="24" grpId="0" animBg="1"/>
      <p:bldP spid="27" grpId="0" animBg="1"/>
      <p:bldP spid="35" grpId="0" animBg="1"/>
      <p:bldP spid="36" grpId="0"/>
      <p:bldP spid="37" grpId="0" animBg="1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Problem: Example2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634"/>
            <a:ext cx="6248400" cy="4681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971800" y="1371600"/>
            <a:ext cx="1828800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2405268" y="1717946"/>
            <a:ext cx="716944" cy="246888"/>
          </a:xfrm>
          <a:prstGeom prst="rect">
            <a:avLst/>
          </a:prstGeom>
          <a:solidFill>
            <a:srgbClr val="00B05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6324600" y="1717946"/>
            <a:ext cx="412143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1537915" y="2016716"/>
            <a:ext cx="1852985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819399" y="4267200"/>
            <a:ext cx="1219201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5029199" y="4267200"/>
            <a:ext cx="2095499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2057399" y="4800600"/>
            <a:ext cx="1143001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5486398" y="5410200"/>
            <a:ext cx="2133601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657600" y="1717946"/>
            <a:ext cx="13716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90900" y="2016716"/>
            <a:ext cx="1485900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932250" y="4800600"/>
            <a:ext cx="1554147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4387133" y="5687303"/>
            <a:ext cx="1480268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124200" y="1717946"/>
            <a:ext cx="533400" cy="24688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6736743" y="1717946"/>
            <a:ext cx="883256" cy="24688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4038600" y="4271838"/>
            <a:ext cx="990600" cy="24688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0400" y="4800600"/>
            <a:ext cx="731850" cy="24688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600200" y="5681538"/>
            <a:ext cx="457199" cy="24688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6217257" y="4553712"/>
            <a:ext cx="412143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629399" y="4553712"/>
            <a:ext cx="990600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1600199" y="4800600"/>
            <a:ext cx="457199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1752600" y="1365438"/>
            <a:ext cx="1219200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3023816" y="3962400"/>
            <a:ext cx="1685508" cy="246888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6" name="TextBox 35"/>
          <p:cNvSpPr txBox="1"/>
          <p:nvPr/>
        </p:nvSpPr>
        <p:spPr>
          <a:xfrm>
            <a:off x="4710486" y="3962400"/>
            <a:ext cx="547314" cy="246888"/>
          </a:xfrm>
          <a:prstGeom prst="rect">
            <a:avLst/>
          </a:prstGeom>
          <a:solidFill>
            <a:srgbClr val="FFC000">
              <a:alpha val="38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7" name="TextBox 36"/>
          <p:cNvSpPr txBox="1"/>
          <p:nvPr/>
        </p:nvSpPr>
        <p:spPr>
          <a:xfrm>
            <a:off x="1600200" y="4267200"/>
            <a:ext cx="663934" cy="246888"/>
          </a:xfrm>
          <a:prstGeom prst="rect">
            <a:avLst/>
          </a:prstGeom>
          <a:solidFill>
            <a:srgbClr val="00B0F0">
              <a:alpha val="50196"/>
            </a:srgb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>
            <a:off x="5127267" y="4551857"/>
            <a:ext cx="1089990" cy="246888"/>
          </a:xfrm>
          <a:prstGeom prst="rect">
            <a:avLst/>
          </a:prstGeom>
          <a:solidFill>
            <a:schemeClr val="accent2">
              <a:lumMod val="60000"/>
              <a:lumOff val="40000"/>
              <a:alpha val="38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32" name="Oval 31"/>
          <p:cNvSpPr/>
          <p:nvPr/>
        </p:nvSpPr>
        <p:spPr>
          <a:xfrm>
            <a:off x="2713051" y="176519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stCxn id="32" idx="6"/>
            <a:endCxn id="51" idx="2"/>
          </p:cNvCxnSpPr>
          <p:nvPr/>
        </p:nvCxnSpPr>
        <p:spPr>
          <a:xfrm>
            <a:off x="2865451" y="1841390"/>
            <a:ext cx="356549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6430948" y="1765190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163625" y="4314444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350111" y="4629382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026259" y="5457444"/>
            <a:ext cx="152400" cy="1524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32" idx="4"/>
            <a:endCxn id="52" idx="0"/>
          </p:cNvCxnSpPr>
          <p:nvPr/>
        </p:nvCxnSpPr>
        <p:spPr>
          <a:xfrm>
            <a:off x="2789251" y="1917590"/>
            <a:ext cx="450574" cy="239685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2" idx="6"/>
            <a:endCxn id="53" idx="2"/>
          </p:cNvCxnSpPr>
          <p:nvPr/>
        </p:nvCxnSpPr>
        <p:spPr>
          <a:xfrm>
            <a:off x="3316025" y="4390644"/>
            <a:ext cx="3034086" cy="3149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2" idx="5"/>
            <a:endCxn id="54" idx="2"/>
          </p:cNvCxnSpPr>
          <p:nvPr/>
        </p:nvCxnSpPr>
        <p:spPr>
          <a:xfrm>
            <a:off x="3293707" y="4444526"/>
            <a:ext cx="2732552" cy="108911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34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5" grpId="0" animBg="1"/>
      <p:bldP spid="36" grpId="0" animBg="1"/>
      <p:bldP spid="37" grpId="0" animBg="1"/>
      <p:bldP spid="38" grpId="0" animBg="1"/>
      <p:bldP spid="32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Complex Ontology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38" y="1447800"/>
            <a:ext cx="7645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52400" y="1458931"/>
            <a:ext cx="1295400" cy="276999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Myra Harwood</a:t>
            </a:r>
            <a:endParaRPr lang="en-US" sz="1200" dirty="0"/>
          </a:p>
        </p:txBody>
      </p:sp>
      <p:cxnSp>
        <p:nvCxnSpPr>
          <p:cNvPr id="18" name="Straight Arrow Connector 17"/>
          <p:cNvCxnSpPr>
            <a:endCxn id="14" idx="3"/>
          </p:cNvCxnSpPr>
          <p:nvPr/>
        </p:nvCxnSpPr>
        <p:spPr>
          <a:xfrm flipH="1" flipV="1">
            <a:off x="1447800" y="1597431"/>
            <a:ext cx="304800" cy="23305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6" idx="5"/>
            <a:endCxn id="36" idx="1"/>
          </p:cNvCxnSpPr>
          <p:nvPr/>
        </p:nvCxnSpPr>
        <p:spPr>
          <a:xfrm>
            <a:off x="1882682" y="1918127"/>
            <a:ext cx="2287566" cy="14490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52400" y="1919242"/>
            <a:ext cx="1295400" cy="276999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Jonathan Squires</a:t>
            </a:r>
            <a:endParaRPr 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52400" y="2390001"/>
            <a:ext cx="1295400" cy="276999"/>
          </a:xfrm>
          <a:prstGeom prst="rect">
            <a:avLst/>
          </a:prstGeom>
          <a:solidFill>
            <a:srgbClr val="33CC3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J. Wilbur Squires</a:t>
            </a:r>
            <a:endParaRPr lang="en-US" sz="1200" dirty="0"/>
          </a:p>
        </p:txBody>
      </p:sp>
      <p:sp>
        <p:nvSpPr>
          <p:cNvPr id="26" name="Oval 25"/>
          <p:cNvSpPr/>
          <p:nvPr/>
        </p:nvSpPr>
        <p:spPr>
          <a:xfrm>
            <a:off x="1752600" y="1788045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752600" y="1981541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1740673" y="2176997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1447800" y="2063531"/>
            <a:ext cx="304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4" idx="3"/>
          </p:cNvCxnSpPr>
          <p:nvPr/>
        </p:nvCxnSpPr>
        <p:spPr>
          <a:xfrm flipH="1">
            <a:off x="1447800" y="2308318"/>
            <a:ext cx="314739" cy="22018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4147930" y="3344848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147930" y="3538344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36003" y="3733800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stCxn id="28" idx="5"/>
            <a:endCxn id="37" idx="1"/>
          </p:cNvCxnSpPr>
          <p:nvPr/>
        </p:nvCxnSpPr>
        <p:spPr>
          <a:xfrm>
            <a:off x="1882682" y="2111623"/>
            <a:ext cx="2287566" cy="14490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5"/>
            <a:endCxn id="38" idx="1"/>
          </p:cNvCxnSpPr>
          <p:nvPr/>
        </p:nvCxnSpPr>
        <p:spPr>
          <a:xfrm>
            <a:off x="1870755" y="2307079"/>
            <a:ext cx="2287566" cy="144903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57600" y="1412765"/>
            <a:ext cx="1066800" cy="276999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Feb. 13, 1874 </a:t>
            </a:r>
            <a:endParaRPr lang="en-US" sz="1200" dirty="0"/>
          </a:p>
        </p:txBody>
      </p:sp>
      <p:cxnSp>
        <p:nvCxnSpPr>
          <p:cNvPr id="51" name="Straight Arrow Connector 50"/>
          <p:cNvCxnSpPr>
            <a:endCxn id="49" idx="2"/>
          </p:cNvCxnSpPr>
          <p:nvPr/>
        </p:nvCxnSpPr>
        <p:spPr>
          <a:xfrm flipV="1">
            <a:off x="4191000" y="1689764"/>
            <a:ext cx="0" cy="291777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4114800" y="1993021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886200" y="5257800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/>
          <p:cNvCxnSpPr>
            <a:stCxn id="56" idx="0"/>
          </p:cNvCxnSpPr>
          <p:nvPr/>
        </p:nvCxnSpPr>
        <p:spPr>
          <a:xfrm flipV="1">
            <a:off x="3962400" y="3886200"/>
            <a:ext cx="228600" cy="137160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3" name="Elbow Connector 3072"/>
          <p:cNvCxnSpPr>
            <a:stCxn id="56" idx="2"/>
            <a:endCxn id="37" idx="2"/>
          </p:cNvCxnSpPr>
          <p:nvPr/>
        </p:nvCxnSpPr>
        <p:spPr>
          <a:xfrm rot="10800000" flipH="1">
            <a:off x="3886200" y="3614544"/>
            <a:ext cx="261730" cy="1719456"/>
          </a:xfrm>
          <a:prstGeom prst="bentConnector3">
            <a:avLst>
              <a:gd name="adj1" fmla="val -90381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72" idx="1"/>
          </p:cNvCxnSpPr>
          <p:nvPr/>
        </p:nvCxnSpPr>
        <p:spPr>
          <a:xfrm flipH="1" flipV="1">
            <a:off x="4262230" y="2075847"/>
            <a:ext cx="3913488" cy="1430933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8153400" y="3484462"/>
            <a:ext cx="152400" cy="152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Elbow Connector 74"/>
          <p:cNvCxnSpPr>
            <a:stCxn id="56" idx="2"/>
          </p:cNvCxnSpPr>
          <p:nvPr/>
        </p:nvCxnSpPr>
        <p:spPr>
          <a:xfrm rot="10800000" flipH="1">
            <a:off x="3886199" y="3421048"/>
            <a:ext cx="249803" cy="1912952"/>
          </a:xfrm>
          <a:prstGeom prst="bentConnector4">
            <a:avLst>
              <a:gd name="adj1" fmla="val -209285"/>
              <a:gd name="adj2" fmla="val 100208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/>
          <p:cNvCxnSpPr>
            <a:stCxn id="38" idx="6"/>
            <a:endCxn id="52" idx="6"/>
          </p:cNvCxnSpPr>
          <p:nvPr/>
        </p:nvCxnSpPr>
        <p:spPr>
          <a:xfrm flipH="1" flipV="1">
            <a:off x="4267200" y="2069221"/>
            <a:ext cx="21203" cy="1740779"/>
          </a:xfrm>
          <a:prstGeom prst="bentConnector3">
            <a:avLst>
              <a:gd name="adj1" fmla="val -2090671"/>
            </a:avLst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32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3" grpId="0" animBg="1"/>
      <p:bldP spid="24" grpId="0" animBg="1"/>
      <p:bldP spid="26" grpId="0" animBg="1"/>
      <p:bldP spid="28" grpId="0" animBg="1"/>
      <p:bldP spid="30" grpId="0" animBg="1"/>
      <p:bldP spid="36" grpId="0" animBg="1"/>
      <p:bldP spid="37" grpId="0" animBg="1"/>
      <p:bldP spid="38" grpId="0" animBg="1"/>
      <p:bldP spid="49" grpId="0" animBg="1"/>
      <p:bldP spid="52" grpId="0" animBg="1"/>
      <p:bldP spid="56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523940" y="3190037"/>
            <a:ext cx="16002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OntoES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Embley et al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85062" y="1371600"/>
            <a:ext cx="16002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Link Grammar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Sleater</a:t>
            </a:r>
            <a:r>
              <a:rPr lang="en-US" sz="1400" dirty="0" smtClean="0">
                <a:solidFill>
                  <a:schemeClr val="tx1"/>
                </a:solidFill>
              </a:rPr>
              <a:t> &amp; </a:t>
            </a:r>
            <a:r>
              <a:rPr lang="en-US" sz="1400" dirty="0" err="1" smtClean="0">
                <a:solidFill>
                  <a:schemeClr val="tx1"/>
                </a:solidFill>
              </a:rPr>
              <a:t>Temperley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43000" y="4953000"/>
            <a:ext cx="16002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Soar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Newell, Laird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164946" y="3124200"/>
            <a:ext cx="1600200" cy="12192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LG-Soar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Lonsdale et al.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52062" y="1371600"/>
            <a:ext cx="1600200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Construction Grammar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Bergen &amp; Chang, Bryant, Feldman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852062" y="4937760"/>
            <a:ext cx="1600200" cy="1219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Theory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Melby, </a:t>
            </a:r>
            <a:r>
              <a:rPr lang="en-US" sz="1400" dirty="0" err="1" smtClean="0">
                <a:solidFill>
                  <a:schemeClr val="tx1"/>
                </a:solidFill>
              </a:rPr>
              <a:t>Lakoff</a:t>
            </a:r>
            <a:r>
              <a:rPr lang="en-US" sz="1400" dirty="0" smtClean="0">
                <a:solidFill>
                  <a:schemeClr val="tx1"/>
                </a:solidFill>
              </a:rPr>
              <a:t>, Johnson, </a:t>
            </a:r>
            <a:r>
              <a:rPr lang="en-US" sz="1400" dirty="0" err="1" smtClean="0">
                <a:solidFill>
                  <a:schemeClr val="tx1"/>
                </a:solidFill>
              </a:rPr>
              <a:t>Tomasello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547262" y="3075737"/>
            <a:ext cx="2209800" cy="14478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OntoSoar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1790700" y="2581656"/>
            <a:ext cx="304800" cy="542544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flipV="1">
            <a:off x="1790700" y="4343400"/>
            <a:ext cx="304800" cy="60960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8380754">
            <a:off x="3012927" y="2271659"/>
            <a:ext cx="304800" cy="109787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3365594" flipV="1">
            <a:off x="3006321" y="4198054"/>
            <a:ext cx="304800" cy="1031810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3003806" y="3342741"/>
            <a:ext cx="304800" cy="78211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>
            <a:off x="4499762" y="2590800"/>
            <a:ext cx="304800" cy="48493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23"/>
          <p:cNvSpPr/>
          <p:nvPr/>
        </p:nvSpPr>
        <p:spPr>
          <a:xfrm flipV="1">
            <a:off x="4499762" y="4471490"/>
            <a:ext cx="304800" cy="484937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 rot="5400000" flipH="1">
            <a:off x="5995722" y="3174490"/>
            <a:ext cx="304800" cy="782117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wn Arrow 25"/>
          <p:cNvSpPr/>
          <p:nvPr/>
        </p:nvSpPr>
        <p:spPr>
          <a:xfrm rot="16200000">
            <a:off x="5995720" y="3660950"/>
            <a:ext cx="304800" cy="782117"/>
          </a:xfrm>
          <a:prstGeom prst="down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05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4400" y="1295400"/>
            <a:ext cx="739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Thus, intelligence is the ability to bring to bear all the knowledge that one has in service of one’s goals. </a:t>
            </a:r>
            <a:endParaRPr lang="en-US" sz="2400" dirty="0"/>
          </a:p>
          <a:p>
            <a:pPr algn="r"/>
            <a:r>
              <a:rPr lang="en-US" i="1" dirty="0"/>
              <a:t>Newell (1990), p. 90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486400"/>
            <a:ext cx="6248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Page Layout *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752600" y="5029200"/>
            <a:ext cx="5715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Text Analysis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2057400" y="4572000"/>
            <a:ext cx="5105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Syntax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362200" y="4114800"/>
            <a:ext cx="449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Semantics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667000" y="3657600"/>
            <a:ext cx="3886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Pragmatics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971800" y="3200400"/>
            <a:ext cx="3276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World Knowledge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276600" y="2743200"/>
            <a:ext cx="2667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Conceptual Models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3760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OntoSoar Architecture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6/19/2014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PL 2014 Soar Workshop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517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48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793</Words>
  <Application>Microsoft Office PowerPoint</Application>
  <PresentationFormat>On-screen Show (4:3)</PresentationFormat>
  <Paragraphs>179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Consolas</vt:lpstr>
      <vt:lpstr>Office Theme</vt:lpstr>
      <vt:lpstr>Soar and Construction Grammar</vt:lpstr>
      <vt:lpstr>Goals</vt:lpstr>
      <vt:lpstr>The Problem: Example 1</vt:lpstr>
      <vt:lpstr>A Simple Ontology</vt:lpstr>
      <vt:lpstr>The Problem: Example2</vt:lpstr>
      <vt:lpstr>A More Complex Ontology</vt:lpstr>
      <vt:lpstr>Related Work</vt:lpstr>
      <vt:lpstr>The Solution</vt:lpstr>
      <vt:lpstr>OntoSoar Architecture</vt:lpstr>
      <vt:lpstr>Applying Construction Grammar</vt:lpstr>
      <vt:lpstr>Building Meaning</vt:lpstr>
      <vt:lpstr>Meaning Structures Compared</vt:lpstr>
      <vt:lpstr>Output Example</vt:lpstr>
      <vt:lpstr>Results on Examples</vt:lpstr>
      <vt:lpstr>Results on Other Data</vt:lpstr>
      <vt:lpstr>Possible Interactive Learning</vt:lpstr>
      <vt:lpstr>Conclusions</vt:lpstr>
      <vt:lpstr>Extras</vt:lpstr>
      <vt:lpstr>Linguistic Analysis – Case 1B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Genealogy Facts with Linguistic Analysis</dc:title>
  <dc:creator>Peter</dc:creator>
  <cp:lastModifiedBy>Peter Lindes</cp:lastModifiedBy>
  <cp:revision>129</cp:revision>
  <cp:lastPrinted>2014-03-19T20:18:32Z</cp:lastPrinted>
  <dcterms:created xsi:type="dcterms:W3CDTF">2006-08-16T00:00:00Z</dcterms:created>
  <dcterms:modified xsi:type="dcterms:W3CDTF">2014-06-30T16:35:55Z</dcterms:modified>
</cp:coreProperties>
</file>