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  <p:sldMasterId id="2147483902" r:id="rId2"/>
  </p:sldMasterIdLst>
  <p:notesMasterIdLst>
    <p:notesMasterId r:id="rId13"/>
  </p:notesMasterIdLst>
  <p:sldIdLst>
    <p:sldId id="379" r:id="rId3"/>
    <p:sldId id="390" r:id="rId4"/>
    <p:sldId id="372" r:id="rId5"/>
    <p:sldId id="373" r:id="rId6"/>
    <p:sldId id="395" r:id="rId7"/>
    <p:sldId id="396" r:id="rId8"/>
    <p:sldId id="391" r:id="rId9"/>
    <p:sldId id="469" r:id="rId10"/>
    <p:sldId id="467" r:id="rId11"/>
    <p:sldId id="468" r:id="rId12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Lucida Sans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00" autoAdjust="0"/>
    <p:restoredTop sz="94660"/>
  </p:normalViewPr>
  <p:slideViewPr>
    <p:cSldViewPr snapToGrid="0" snapToObjects="1">
      <p:cViewPr varScale="1">
        <p:scale>
          <a:sx n="119" d="100"/>
          <a:sy n="119" d="100"/>
        </p:scale>
        <p:origin x="-1744" y="-104"/>
      </p:cViewPr>
      <p:guideLst>
        <p:guide orient="horz" pos="4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="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fld id="{3370CA83-CADD-416D-8988-969676A40A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939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2471AC-BD5E-40F6-A75F-3E065BB7DA5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Magic Competition</a:t>
            </a:r>
          </a:p>
          <a:p>
            <a:r>
              <a:rPr lang="en-US" dirty="0" smtClean="0"/>
              <a:t>Lucid</a:t>
            </a:r>
          </a:p>
          <a:p>
            <a:r>
              <a:rPr lang="en-US" dirty="0" smtClean="0"/>
              <a:t>Sapient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1BA0E10-83D2-4A83-8162-2E63E798C84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4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e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6/18/14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0CF8CE-62CC-4038-A720-62FD51FFCB0C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349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6/18/14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42235-3A87-4DED-B4AA-AC1687A78714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4405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914400"/>
            <a:ext cx="184785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914400"/>
            <a:ext cx="5391150" cy="5181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6/18/14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73FDC-25D2-453C-B2F5-EF564E870B9A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5073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 sz="16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8983814C-F0C7-471E-9EC5-F0C4CF2DF966}" type="datetime1">
              <a:rPr lang="en-US"/>
              <a:pPr>
                <a:defRPr/>
              </a:pPr>
              <a:t>6/18/14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 dirty="0" smtClean="0"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</p:spTree>
    <p:extLst>
      <p:ext uri="{BB962C8B-B14F-4D97-AF65-F5344CB8AC3E}">
        <p14:creationId xmlns:p14="http://schemas.microsoft.com/office/powerpoint/2010/main" val="629882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ead Slide Background Blue Science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416175"/>
            <a:ext cx="8229600" cy="1470025"/>
          </a:xfrm>
          <a:prstGeom prst="rect">
            <a:avLst/>
          </a:prstGeo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Brief 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0" y="5029200"/>
            <a:ext cx="4876800" cy="1066800"/>
          </a:xfrm>
          <a:prstGeom prst="rect">
            <a:avLst/>
          </a:prstGeom>
        </p:spPr>
        <p:txBody>
          <a:bodyPr/>
          <a:lstStyle>
            <a:lvl1pPr marL="0" indent="0" algn="r">
              <a:spcBef>
                <a:spcPts val="0"/>
              </a:spcBef>
              <a:buNone/>
              <a:defRPr sz="2000" b="1" i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Name</a:t>
            </a:r>
          </a:p>
          <a:p>
            <a:r>
              <a:rPr lang="en-US" dirty="0" smtClean="0"/>
              <a:t>Title</a:t>
            </a:r>
          </a:p>
          <a:p>
            <a:r>
              <a:rPr lang="en-US" i="1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22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1" y="1143000"/>
            <a:ext cx="4876800" cy="5181600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+mj-lt"/>
              </a:defRPr>
            </a:lvl1pPr>
          </a:lstStyle>
          <a:p>
            <a:r>
              <a:rPr lang="en-US" dirty="0" smtClean="0"/>
              <a:t>Section title</a:t>
            </a:r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245352" y="1905000"/>
            <a:ext cx="2441448" cy="36576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4981700"/>
          </a:xfrm>
          <a:prstGeom prst="rect">
            <a:avLst/>
          </a:prstGeom>
        </p:spPr>
        <p:txBody>
          <a:bodyPr/>
          <a:lstStyle>
            <a:lvl1pPr>
              <a:defRPr kern="1200" baseline="0">
                <a:latin typeface="Calibri" pitchFamily="34" charset="0"/>
              </a:defRPr>
            </a:lvl1pPr>
            <a:lvl2pPr>
              <a:defRPr kern="1200" baseline="0">
                <a:latin typeface="Calibri" pitchFamily="34" charset="0"/>
              </a:defRPr>
            </a:lvl2pPr>
            <a:lvl3pPr>
              <a:defRPr kern="1200" baseline="0">
                <a:latin typeface="Calibri" pitchFamily="34" charset="0"/>
              </a:defRPr>
            </a:lvl3pPr>
            <a:lvl4pPr>
              <a:defRPr kern="1200" baseline="0">
                <a:latin typeface="Calibri" pitchFamily="34" charset="0"/>
              </a:defRPr>
            </a:lvl4pPr>
            <a:lvl5pPr>
              <a:defRPr kern="1200" baseline="0">
                <a:latin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4008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45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kern="1200" baseline="0">
                <a:latin typeface="Calibri" pitchFamily="34" charset="0"/>
              </a:defRPr>
            </a:lvl1pPr>
            <a:lvl2pPr>
              <a:defRPr sz="2400" kern="1200" baseline="0">
                <a:latin typeface="Calibri" pitchFamily="34" charset="0"/>
              </a:defRPr>
            </a:lvl2pPr>
            <a:lvl3pPr>
              <a:defRPr sz="2000" kern="1200" baseline="0">
                <a:latin typeface="Calibri" pitchFamily="34" charset="0"/>
              </a:defRPr>
            </a:lvl3pPr>
            <a:lvl4pPr>
              <a:defRPr sz="1800" kern="1200" baseline="0">
                <a:latin typeface="Calibri" pitchFamily="34" charset="0"/>
              </a:defRPr>
            </a:lvl4pPr>
            <a:lvl5pPr>
              <a:defRPr sz="1800" kern="12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 kern="1200" baseline="0">
                <a:latin typeface="Calibri" pitchFamily="34" charset="0"/>
              </a:defRPr>
            </a:lvl1pPr>
            <a:lvl2pPr>
              <a:defRPr sz="2400" kern="1200" baseline="0">
                <a:latin typeface="Calibri" pitchFamily="34" charset="0"/>
              </a:defRPr>
            </a:lvl2pPr>
            <a:lvl3pPr>
              <a:defRPr sz="2000" kern="1200" baseline="0">
                <a:latin typeface="Calibri" pitchFamily="34" charset="0"/>
              </a:defRPr>
            </a:lvl3pPr>
            <a:lvl4pPr>
              <a:defRPr sz="1800" kern="1200" baseline="0">
                <a:latin typeface="Calibri" pitchFamily="34" charset="0"/>
              </a:defRPr>
            </a:lvl4pPr>
            <a:lvl5pPr>
              <a:defRPr sz="1800" kern="1200" baseline="0">
                <a:latin typeface="Calibr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286000" y="0"/>
            <a:ext cx="64008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888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400800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pPr lvl="0" defTabSz="914400" eaLnBrk="1" latinLnBrk="0" hangingPunct="1">
              <a:lnSpc>
                <a:spcPct val="85000"/>
              </a:lnSpc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4495800" y="1021080"/>
            <a:ext cx="0" cy="553212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0" y="3802063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" name="Picture 9" descr="Code30Logo27Apr06_lowre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89104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"/>
          <p:cNvSpPr>
            <a:spLocks noChangeShapeType="1"/>
          </p:cNvSpPr>
          <p:nvPr userDrawn="1"/>
        </p:nvSpPr>
        <p:spPr bwMode="auto">
          <a:xfrm>
            <a:off x="0" y="6553200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601440861"/>
              </p:ext>
            </p:extLst>
          </p:nvPr>
        </p:nvGraphicFramePr>
        <p:xfrm>
          <a:off x="4541525" y="3886200"/>
          <a:ext cx="45262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52"/>
                <a:gridCol w="252769"/>
                <a:gridCol w="252769"/>
                <a:gridCol w="252769"/>
                <a:gridCol w="252769"/>
                <a:gridCol w="252769"/>
                <a:gridCol w="252769"/>
                <a:gridCol w="252769"/>
                <a:gridCol w="252769"/>
                <a:gridCol w="252769"/>
                <a:gridCol w="252769"/>
                <a:gridCol w="252769"/>
                <a:gridCol w="252769"/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SCHEDULE: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en-US" sz="120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098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400800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pPr lvl="0" defTabSz="914400" eaLnBrk="1" latinLnBrk="0" hangingPunct="1">
              <a:lnSpc>
                <a:spcPct val="85000"/>
              </a:lnSpc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4495800" y="1021080"/>
            <a:ext cx="0" cy="553212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0" y="3802063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" name="Picture 9" descr="Code30Logo27Apr06_lowre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89104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"/>
          <p:cNvSpPr>
            <a:spLocks noChangeShapeType="1"/>
          </p:cNvSpPr>
          <p:nvPr userDrawn="1"/>
        </p:nvSpPr>
        <p:spPr bwMode="auto">
          <a:xfrm>
            <a:off x="0" y="6553200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11120469"/>
              </p:ext>
            </p:extLst>
          </p:nvPr>
        </p:nvGraphicFramePr>
        <p:xfrm>
          <a:off x="4562196" y="3855720"/>
          <a:ext cx="4505604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052"/>
                <a:gridCol w="252769"/>
                <a:gridCol w="252769"/>
                <a:gridCol w="252769"/>
                <a:gridCol w="252769"/>
                <a:gridCol w="252769"/>
                <a:gridCol w="252769"/>
                <a:gridCol w="252769"/>
                <a:gridCol w="252769"/>
                <a:gridCol w="252769"/>
                <a:gridCol w="252769"/>
                <a:gridCol w="252769"/>
                <a:gridCol w="232093"/>
              </a:tblGrid>
              <a:tr h="2743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0" dirty="0" smtClean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SCHEDULE: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200" dirty="0">
                        <a:latin typeface="Palatino Linotype" panose="02040502050505030304" pitchFamily="18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43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320"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3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3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04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400800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pPr lvl="0" defTabSz="914400" eaLnBrk="1" latinLnBrk="0" hangingPunct="1">
              <a:lnSpc>
                <a:spcPct val="85000"/>
              </a:lnSpc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4495800" y="1021080"/>
            <a:ext cx="0" cy="553212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0" y="3802063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" name="Picture 9" descr="Code30Logo27Apr06_lowre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89104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"/>
          <p:cNvSpPr>
            <a:spLocks noChangeShapeType="1"/>
          </p:cNvSpPr>
          <p:nvPr userDrawn="1"/>
        </p:nvSpPr>
        <p:spPr bwMode="auto">
          <a:xfrm>
            <a:off x="0" y="6553200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023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260" y="403860"/>
            <a:ext cx="7581900" cy="58674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500" y="1120140"/>
            <a:ext cx="7505700" cy="5204460"/>
          </a:xfrm>
        </p:spPr>
        <p:txBody>
          <a:bodyPr/>
          <a:lstStyle>
            <a:lvl1pPr>
              <a:defRPr b="1">
                <a:solidFill>
                  <a:srgbClr val="007790"/>
                </a:solidFill>
              </a:defRPr>
            </a:lvl1pPr>
            <a:lvl2pPr>
              <a:buFont typeface="Wingdings" pitchFamily="2" charset="2"/>
              <a:buChar char="§"/>
              <a:defRPr sz="1600" b="1"/>
            </a:lvl2pPr>
            <a:lvl3pPr>
              <a:buFont typeface="Calibri" pitchFamily="34" charset="0"/>
              <a:buChar char="–"/>
              <a:defRPr sz="1600" b="0"/>
            </a:lvl3pPr>
            <a:lvl4pPr>
              <a:defRPr sz="1600" b="0"/>
            </a:lvl4pPr>
            <a:lvl5pPr>
              <a:defRPr sz="1600" b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54100" y="6492875"/>
            <a:ext cx="7391400" cy="301625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6/18/14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84143-B998-47E3-B9C1-542B66EB220E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20751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400800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pPr lvl="0" defTabSz="914400" eaLnBrk="1" latinLnBrk="0" hangingPunct="1">
              <a:lnSpc>
                <a:spcPct val="85000"/>
              </a:lnSpc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4495800" y="1021080"/>
            <a:ext cx="0" cy="553212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0" y="3802063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" name="Picture 9" descr="Code30Logo27Apr06_lowre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89104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"/>
          <p:cNvSpPr>
            <a:spLocks noChangeShapeType="1"/>
          </p:cNvSpPr>
          <p:nvPr userDrawn="1"/>
        </p:nvSpPr>
        <p:spPr bwMode="auto">
          <a:xfrm>
            <a:off x="0" y="6553200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039266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400800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pPr lvl="0" defTabSz="914400" eaLnBrk="1" latinLnBrk="0" hangingPunct="1">
              <a:lnSpc>
                <a:spcPct val="85000"/>
              </a:lnSpc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4495800" y="1021080"/>
            <a:ext cx="0" cy="553212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0" y="3802063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" name="Picture 9" descr="Code30Logo27Apr06_lowre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89104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"/>
          <p:cNvSpPr>
            <a:spLocks noChangeShapeType="1"/>
          </p:cNvSpPr>
          <p:nvPr userDrawn="1"/>
        </p:nvSpPr>
        <p:spPr bwMode="auto">
          <a:xfrm>
            <a:off x="0" y="6553200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13799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447800" y="0"/>
            <a:ext cx="6400800" cy="9906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lang="en-US"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cs typeface="Arial" panose="020B0604020202020204" pitchFamily="34" charset="0"/>
              </a:defRPr>
            </a:lvl1pPr>
          </a:lstStyle>
          <a:p>
            <a:pPr lvl="0" defTabSz="914400" eaLnBrk="1" latinLnBrk="0" hangingPunct="1">
              <a:lnSpc>
                <a:spcPct val="85000"/>
              </a:lnSpc>
              <a:buNone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Line 4"/>
          <p:cNvSpPr>
            <a:spLocks noChangeShapeType="1"/>
          </p:cNvSpPr>
          <p:nvPr userDrawn="1"/>
        </p:nvSpPr>
        <p:spPr bwMode="auto">
          <a:xfrm>
            <a:off x="4495800" y="1021080"/>
            <a:ext cx="0" cy="553212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Line 3"/>
          <p:cNvSpPr>
            <a:spLocks noChangeShapeType="1"/>
          </p:cNvSpPr>
          <p:nvPr userDrawn="1"/>
        </p:nvSpPr>
        <p:spPr bwMode="auto">
          <a:xfrm>
            <a:off x="0" y="3802063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  <p:pic>
        <p:nvPicPr>
          <p:cNvPr id="9" name="Picture 9" descr="Code30Logo27Apr06_lowres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0"/>
            <a:ext cx="891042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3"/>
          <p:cNvSpPr>
            <a:spLocks noChangeShapeType="1"/>
          </p:cNvSpPr>
          <p:nvPr userDrawn="1"/>
        </p:nvSpPr>
        <p:spPr bwMode="auto">
          <a:xfrm>
            <a:off x="0" y="6553200"/>
            <a:ext cx="9143999" cy="0"/>
          </a:xfrm>
          <a:prstGeom prst="lin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  <a:round/>
            <a:headEnd type="none" w="sm" len="sm"/>
            <a:tailEnd type="none" w="sm" len="sm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l" eaLnBrk="1" hangingPunct="1"/>
            <a:endParaRPr lang="en-US" sz="2400" b="0">
              <a:solidFill>
                <a:prstClr val="black"/>
              </a:solidFill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160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34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6/18/14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923CE7-956C-4C0C-A14B-D7CC22AFB9A9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552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828800"/>
            <a:ext cx="36195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828800"/>
            <a:ext cx="36195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6/18/14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F9FCB-0198-495D-904F-69E42D103941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919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6/18/14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4D0A3-6A20-40E1-BF5B-0F08A433C6EB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9680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6/18/14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A23E22-FE34-4C66-95EB-5FD974151AC6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577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6/18/14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A7974B-BCA5-427C-AFA1-CA11D918D0E7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236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6/18/14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7B459-2551-478D-B09A-983E5F44FDA1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850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>
                <a:latin typeface="Calibri"/>
              </a:rPr>
              <a:t>Soar Technology, Inc. Proprietary 	</a:t>
            </a:r>
            <a:fld id="{FFDA2092-A364-46F7-9828-66FD3AEC94BE}" type="datetime1">
              <a:rPr lang="en-US">
                <a:latin typeface="Calibri"/>
              </a:rPr>
              <a:pPr>
                <a:defRPr/>
              </a:pPr>
              <a:t>6/18/14</a:t>
            </a:fld>
            <a:endParaRPr lang="en-US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E8AE30-AAC5-4D28-9158-EAAEA2F05559}" type="slidenum">
              <a:rPr lang="en-US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1272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13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 sz="2400" b="0" baseline="-25000">
              <a:solidFill>
                <a:srgbClr val="000000"/>
              </a:solidFill>
              <a:latin typeface="Arial" charset="0"/>
              <a:ea typeface="ヒラギノ角ゴ Pro W3" pitchFamily="28" charset="-128"/>
              <a:cs typeface="ヒラギノ角ゴ Pro W3"/>
            </a:endParaRP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 sz="2400" b="0" baseline="-25000">
              <a:solidFill>
                <a:srgbClr val="000000"/>
              </a:solidFill>
              <a:latin typeface="Arial" charset="0"/>
              <a:ea typeface="ヒラギノ角ゴ Pro W3" pitchFamily="28" charset="-128"/>
              <a:cs typeface="ヒラギノ角ゴ Pro W3"/>
            </a:endParaRPr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619125" y="0"/>
            <a:ext cx="8220075" cy="6858000"/>
          </a:xfrm>
          <a:prstGeom prst="rect">
            <a:avLst/>
          </a:prstGeom>
          <a:solidFill>
            <a:srgbClr val="DCDED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defRPr/>
            </a:pPr>
            <a:endParaRPr lang="en-US" sz="2400" b="0" baseline="-25000">
              <a:solidFill>
                <a:srgbClr val="000000"/>
              </a:solidFill>
              <a:latin typeface="Arial" charset="0"/>
              <a:ea typeface="ヒラギノ角ゴ Pro W3" pitchFamily="28" charset="-128"/>
              <a:cs typeface="ヒラギノ角ゴ Pro W3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914400"/>
            <a:ext cx="7391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828800"/>
            <a:ext cx="7391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54100" y="6337300"/>
            <a:ext cx="739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aseline="0">
                <a:solidFill>
                  <a:srgbClr val="464847"/>
                </a:solidFill>
                <a:latin typeface="+mn-lt"/>
                <a:ea typeface="ヒラギノ角ゴ Pro W3" pitchFamily="28" charset="-128"/>
                <a:cs typeface="+mn-cs"/>
              </a:defRPr>
            </a:lvl1pPr>
          </a:lstStyle>
          <a:p>
            <a:pPr algn="l">
              <a:defRPr/>
            </a:pPr>
            <a:r>
              <a:rPr lang="en-US" b="0">
                <a:latin typeface="Calibri"/>
              </a:rPr>
              <a:t>Soar Technology, Inc. Proprietary 	</a:t>
            </a:r>
            <a:fld id="{FFDA2092-A364-46F7-9828-66FD3AEC94BE}" type="datetime1">
              <a:rPr lang="en-US" b="0">
                <a:latin typeface="Calibri"/>
              </a:rPr>
              <a:pPr algn="l">
                <a:defRPr/>
              </a:pPr>
              <a:t>6/18/14</a:t>
            </a:fld>
            <a:endParaRPr lang="en-US" sz="1400" b="0">
              <a:latin typeface="Calibri"/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37300"/>
            <a:ext cx="533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aseline="0">
                <a:solidFill>
                  <a:schemeClr val="bg1"/>
                </a:solidFill>
                <a:latin typeface="+mn-lt"/>
                <a:ea typeface="ヒラギノ角ゴ Pro W3" pitchFamily="28" charset="-128"/>
                <a:cs typeface="+mn-cs"/>
              </a:defRPr>
            </a:lvl1pPr>
          </a:lstStyle>
          <a:p>
            <a:pPr>
              <a:defRPr/>
            </a:pPr>
            <a:fld id="{8BBE0A09-D7BE-4045-BB5E-A5659490050F}" type="slidenum">
              <a:rPr lang="en-US" b="0">
                <a:solidFill>
                  <a:srgbClr val="FFFFFF"/>
                </a:solidFill>
                <a:latin typeface="Calibri"/>
              </a:rPr>
              <a:pPr>
                <a:defRPr/>
              </a:pPr>
              <a:t>‹#›</a:t>
            </a:fld>
            <a:endParaRPr lang="en-US" b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" name="Picture 15" descr="logo-horizontal-one_color_white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076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+mj-lt"/>
          <a:ea typeface="+mj-ea"/>
          <a:cs typeface="ヒラギノ角ゴ Pro W3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  <a:cs typeface="ヒラギノ角ゴ Pro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  <a:cs typeface="ヒラギノ角ゴ Pro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  <a:cs typeface="ヒラギノ角ゴ Pro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  <a:cs typeface="ヒラギノ角ゴ Pro W3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007790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71450" indent="-171450" algn="l" rtl="0" eaLnBrk="0" fontAlgn="base" hangingPunct="0">
        <a:spcBef>
          <a:spcPct val="20000"/>
        </a:spcBef>
        <a:spcAft>
          <a:spcPct val="0"/>
        </a:spcAft>
        <a:buClr>
          <a:srgbClr val="007790"/>
        </a:buClr>
        <a:buFont typeface="Times" pitchFamily="18" charset="0"/>
        <a:buChar char="•"/>
        <a:defRPr>
          <a:solidFill>
            <a:srgbClr val="000000"/>
          </a:solidFill>
          <a:latin typeface="+mn-lt"/>
          <a:ea typeface="+mn-ea"/>
          <a:cs typeface="ヒラギノ角ゴ Pro W3"/>
        </a:defRPr>
      </a:lvl1pPr>
      <a:lvl2pPr marL="454025" indent="-168275" algn="l" rtl="0" eaLnBrk="0" fontAlgn="base" hangingPunct="0">
        <a:spcBef>
          <a:spcPct val="20000"/>
        </a:spcBef>
        <a:spcAft>
          <a:spcPct val="0"/>
        </a:spcAft>
        <a:buClr>
          <a:srgbClr val="007790"/>
        </a:buClr>
        <a:buFont typeface="Times" pitchFamily="18" charset="0"/>
        <a:buChar char="•"/>
        <a:defRPr>
          <a:solidFill>
            <a:srgbClr val="464847"/>
          </a:solidFill>
          <a:latin typeface="+mn-lt"/>
          <a:ea typeface="+mn-ea"/>
          <a:cs typeface="ヒラギノ角ゴ Pro W3"/>
        </a:defRPr>
      </a:lvl2pPr>
      <a:lvl3pPr marL="741363" indent="-171450" algn="l" rtl="0" eaLnBrk="0" fontAlgn="base" hangingPunct="0">
        <a:spcBef>
          <a:spcPct val="20000"/>
        </a:spcBef>
        <a:spcAft>
          <a:spcPct val="0"/>
        </a:spcAft>
        <a:buClr>
          <a:srgbClr val="007790"/>
        </a:buClr>
        <a:buFont typeface="Times" pitchFamily="18" charset="0"/>
        <a:buChar char="•"/>
        <a:defRPr>
          <a:solidFill>
            <a:srgbClr val="464847"/>
          </a:solidFill>
          <a:latin typeface="+mn-lt"/>
          <a:ea typeface="+mn-ea"/>
          <a:cs typeface="ヒラギノ角ゴ Pro W3"/>
        </a:defRPr>
      </a:lvl3pPr>
      <a:lvl4pPr marL="1027113" indent="-171450" algn="l" rtl="0" eaLnBrk="0" fontAlgn="base" hangingPunct="0">
        <a:spcBef>
          <a:spcPct val="20000"/>
        </a:spcBef>
        <a:spcAft>
          <a:spcPct val="0"/>
        </a:spcAft>
        <a:buClr>
          <a:srgbClr val="007790"/>
        </a:buClr>
        <a:buFont typeface="Times" pitchFamily="18" charset="0"/>
        <a:buChar char="•"/>
        <a:defRPr>
          <a:solidFill>
            <a:srgbClr val="464847"/>
          </a:solidFill>
          <a:latin typeface="+mn-lt"/>
          <a:ea typeface="+mn-ea"/>
          <a:cs typeface="ヒラギノ角ゴ Pro W3"/>
        </a:defRPr>
      </a:lvl4pPr>
      <a:lvl5pPr marL="1312863" indent="-171450" algn="l" rtl="0" eaLnBrk="0" fontAlgn="base" hangingPunct="0">
        <a:spcBef>
          <a:spcPct val="20000"/>
        </a:spcBef>
        <a:spcAft>
          <a:spcPct val="0"/>
        </a:spcAft>
        <a:buClr>
          <a:srgbClr val="007790"/>
        </a:buClr>
        <a:buFont typeface="Times" pitchFamily="18" charset="0"/>
        <a:buChar char="•"/>
        <a:defRPr>
          <a:solidFill>
            <a:srgbClr val="464847"/>
          </a:solidFill>
          <a:latin typeface="+mn-lt"/>
          <a:ea typeface="+mn-ea"/>
          <a:cs typeface="ヒラギノ角ゴ Pro W3"/>
        </a:defRPr>
      </a:lvl5pPr>
      <a:lvl6pPr marL="1770063" indent="-171450" algn="l" rtl="0" fontAlgn="base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6pPr>
      <a:lvl7pPr marL="2227263" indent="-171450" algn="l" rtl="0" fontAlgn="base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7pPr>
      <a:lvl8pPr marL="2684463" indent="-171450" algn="l" rtl="0" fontAlgn="base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8pPr>
      <a:lvl9pPr marL="3141663" indent="-171450" algn="l" rtl="0" fontAlgn="base">
        <a:spcBef>
          <a:spcPct val="20000"/>
        </a:spcBef>
        <a:spcAft>
          <a:spcPct val="0"/>
        </a:spcAft>
        <a:buClr>
          <a:srgbClr val="007790"/>
        </a:buClr>
        <a:buFont typeface="Times" pitchFamily="28" charset="0"/>
        <a:buChar char="•"/>
        <a:defRPr>
          <a:solidFill>
            <a:srgbClr val="464847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9" descr="WhiteBottomBlueTop.jp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91299" name="AutoShape 3" descr="Untitled Attachment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defRPr/>
            </a:pPr>
            <a:endParaRPr lang="en-US" sz="1600" dirty="0">
              <a:solidFill>
                <a:srgbClr val="003399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591300" name="AutoShape 4" descr="Untitled Attachment"/>
          <p:cNvSpPr>
            <a:spLocks noChangeAspect="1" noChangeArrowheads="1"/>
          </p:cNvSpPr>
          <p:nvPr/>
        </p:nvSpPr>
        <p:spPr bwMode="auto">
          <a:xfrm>
            <a:off x="4424363" y="3281363"/>
            <a:ext cx="296862" cy="296862"/>
          </a:xfrm>
          <a:prstGeom prst="rect">
            <a:avLst/>
          </a:prstGeom>
          <a:noFill/>
        </p:spPr>
        <p:txBody>
          <a:bodyPr/>
          <a:lstStyle/>
          <a:p>
            <a:pPr algn="l" eaLnBrk="1" hangingPunct="1">
              <a:defRPr/>
            </a:pPr>
            <a:endParaRPr lang="en-US" sz="1600" dirty="0">
              <a:solidFill>
                <a:srgbClr val="003399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1591305" name="Rectangle 9"/>
          <p:cNvSpPr>
            <a:spLocks noChangeArrowheads="1"/>
          </p:cNvSpPr>
          <p:nvPr/>
        </p:nvSpPr>
        <p:spPr bwMode="auto">
          <a:xfrm>
            <a:off x="2925763" y="6435725"/>
            <a:ext cx="28860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 sz="2400" dirty="0">
              <a:solidFill>
                <a:srgbClr val="FF3300"/>
              </a:solidFill>
              <a:latin typeface="Calibri" pitchFamily="34" charset="0"/>
              <a:ea typeface="ＭＳ Ｐゴシック" pitchFamily="34" charset="-128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2286000" y="662940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en-US" sz="900" dirty="0" smtClean="0">
                <a:solidFill>
                  <a:prstClr val="black"/>
                </a:solidFill>
                <a:latin typeface="Palatino Linotype" panose="02040502050505030304" pitchFamily="18" charset="0"/>
                <a:ea typeface="ＭＳ Ｐゴシック" pitchFamily="34" charset="-128"/>
              </a:rPr>
              <a:t>FOUO.  </a:t>
            </a:r>
            <a:r>
              <a:rPr lang="en-US" sz="900" b="0" dirty="0" smtClean="0">
                <a:solidFill>
                  <a:prstClr val="black"/>
                </a:solidFill>
                <a:latin typeface="Palatino Linotype" panose="02040502050505030304" pitchFamily="18" charset="0"/>
                <a:ea typeface="ＭＳ Ｐゴシック" pitchFamily="34" charset="-128"/>
              </a:rPr>
              <a:t>For Official Use Only.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8534400" y="6571793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1" hangingPunct="1"/>
            <a:fld id="{A6DDA73A-A9CD-47D0-B62F-05D3941F2ADD}" type="slidenum">
              <a:rPr lang="en-US" sz="1200" b="0" smtClean="0">
                <a:solidFill>
                  <a:prstClr val="white">
                    <a:lumMod val="50000"/>
                  </a:prstClr>
                </a:solidFill>
                <a:latin typeface="Palatino Linotype" panose="02040502050505030304" pitchFamily="18" charset="0"/>
                <a:ea typeface="ＭＳ Ｐゴシック" pitchFamily="34" charset="-128"/>
              </a:rPr>
              <a:pPr algn="r" eaLnBrk="1" hangingPunct="1"/>
              <a:t>‹#›</a:t>
            </a:fld>
            <a:endParaRPr lang="en-US" sz="1200" b="0" dirty="0">
              <a:solidFill>
                <a:prstClr val="white">
                  <a:lumMod val="50000"/>
                </a:prstClr>
              </a:solidFill>
              <a:latin typeface="Palatino Linotype" panose="02040502050505030304" pitchFamily="18" charset="0"/>
              <a:ea typeface="ＭＳ Ｐゴシック" pitchFamily="34" charset="-128"/>
            </a:endParaRPr>
          </a:p>
        </p:txBody>
      </p:sp>
      <p:sp>
        <p:nvSpPr>
          <p:cNvPr id="18" name="Title Placeholder 1"/>
          <p:cNvSpPr>
            <a:spLocks noGrp="1"/>
          </p:cNvSpPr>
          <p:nvPr>
            <p:ph type="title"/>
          </p:nvPr>
        </p:nvSpPr>
        <p:spPr bwMode="auto">
          <a:xfrm>
            <a:off x="2286000" y="0"/>
            <a:ext cx="6400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936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 baseline="0">
          <a:solidFill>
            <a:schemeClr val="bg1"/>
          </a:solidFill>
          <a:latin typeface="+mn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33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Soar Technology, Inc.</a:t>
            </a:r>
          </a:p>
        </p:txBody>
      </p:sp>
    </p:spTree>
    <p:extLst>
      <p:ext uri="{BB962C8B-B14F-4D97-AF65-F5344CB8AC3E}">
        <p14:creationId xmlns:p14="http://schemas.microsoft.com/office/powerpoint/2010/main" val="1499436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609600"/>
          </a:xfrm>
        </p:spPr>
        <p:txBody>
          <a:bodyPr/>
          <a:lstStyle/>
          <a:p>
            <a:r>
              <a:rPr lang="en-US" dirty="0" smtClean="0"/>
              <a:t>Nuggets and Coal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620000" cy="4495800"/>
          </a:xfrm>
        </p:spPr>
        <p:txBody>
          <a:bodyPr/>
          <a:lstStyle/>
          <a:p>
            <a:r>
              <a:rPr lang="en-US" dirty="0" smtClean="0"/>
              <a:t>Nuggets</a:t>
            </a:r>
            <a:endParaRPr lang="en-US" dirty="0" smtClean="0"/>
          </a:p>
          <a:p>
            <a:pPr lvl="1"/>
            <a:r>
              <a:rPr lang="en-US" dirty="0" smtClean="0"/>
              <a:t>Transition </a:t>
            </a:r>
            <a:r>
              <a:rPr lang="en-US" dirty="0" smtClean="0"/>
              <a:t>success </a:t>
            </a:r>
            <a:r>
              <a:rPr lang="en-US" dirty="0" smtClean="0"/>
              <a:t>with </a:t>
            </a:r>
            <a:r>
              <a:rPr lang="en-US" dirty="0" err="1" smtClean="0"/>
              <a:t>TigerBoard</a:t>
            </a:r>
            <a:r>
              <a:rPr lang="en-US" dirty="0" smtClean="0"/>
              <a:t>/ STEAM</a:t>
            </a:r>
            <a:endParaRPr lang="en-US" dirty="0" smtClean="0"/>
          </a:p>
          <a:p>
            <a:pPr lvl="1"/>
            <a:r>
              <a:rPr lang="en-US" dirty="0" smtClean="0"/>
              <a:t>Increased focus on Soar including Soar 9’s new </a:t>
            </a:r>
            <a:r>
              <a:rPr lang="en-US" dirty="0" smtClean="0"/>
              <a:t>features (eagerly awaiting SVS)</a:t>
            </a:r>
            <a:endParaRPr lang="en-US" dirty="0" smtClean="0"/>
          </a:p>
          <a:p>
            <a:pPr lvl="1"/>
            <a:r>
              <a:rPr lang="en-US" dirty="0" smtClean="0"/>
              <a:t>SoarTech contributing code to the </a:t>
            </a:r>
            <a:r>
              <a:rPr lang="en-US" dirty="0" err="1" smtClean="0"/>
              <a:t>cSoar</a:t>
            </a:r>
            <a:r>
              <a:rPr lang="en-US" dirty="0" smtClean="0"/>
              <a:t> release</a:t>
            </a:r>
            <a:endParaRPr lang="en-US" dirty="0" smtClean="0"/>
          </a:p>
          <a:p>
            <a:r>
              <a:rPr lang="en-US" dirty="0" smtClean="0"/>
              <a:t>Coal</a:t>
            </a:r>
          </a:p>
          <a:p>
            <a:pPr lvl="1"/>
            <a:r>
              <a:rPr lang="en-US" dirty="0" smtClean="0"/>
              <a:t>A (hopefully brief) respite from our crazy-making rate of growth</a:t>
            </a:r>
          </a:p>
          <a:p>
            <a:pPr lvl="1"/>
            <a:r>
              <a:rPr lang="en-US" dirty="0" smtClean="0"/>
              <a:t>Awaiting the return of business as usual within the </a:t>
            </a:r>
            <a:r>
              <a:rPr lang="en-US" dirty="0" err="1" smtClean="0"/>
              <a:t>DoD</a:t>
            </a:r>
            <a:r>
              <a:rPr lang="en-US" dirty="0" smtClean="0"/>
              <a:t> S&amp;T community</a:t>
            </a:r>
            <a:endParaRPr lang="en-US" dirty="0" smtClean="0"/>
          </a:p>
          <a:p>
            <a:pPr lvl="1"/>
            <a:r>
              <a:rPr lang="en-US" dirty="0" smtClean="0"/>
              <a:t>Still a challenge to quantify the benefits of Soar</a:t>
            </a: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28E2CC-2272-4778-82D0-26E8F4C6C3D1}" type="datetime1">
              <a:rPr lang="en-US" smtClean="0"/>
              <a:pPr>
                <a:defRPr/>
              </a:pPr>
              <a:t>6/18/14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5334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BFEE3B-078A-4FAD-B497-EF98C5D94C0D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5270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auto">
          <a:xfrm>
            <a:off x="615461" y="4622800"/>
            <a:ext cx="8200293" cy="1938867"/>
          </a:xfrm>
          <a:prstGeom prst="rect">
            <a:avLst/>
          </a:prstGeom>
          <a:solidFill>
            <a:srgbClr val="18CFD8">
              <a:alpha val="23922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 sz="2400" b="0" baseline="-25000" smtClean="0">
              <a:solidFill>
                <a:srgbClr val="000000"/>
              </a:solidFill>
              <a:latin typeface="Arial" charset="0"/>
              <a:ea typeface="ヒラギノ角ゴ Pro W3" pitchFamily="28" charset="-128"/>
              <a:cs typeface="ヒラギノ角ゴ Pro W3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21323" y="3234268"/>
            <a:ext cx="8206154" cy="1380066"/>
          </a:xfrm>
          <a:prstGeom prst="rect">
            <a:avLst/>
          </a:prstGeom>
          <a:solidFill>
            <a:srgbClr val="007790">
              <a:alpha val="43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en-US" sz="2400" b="0" baseline="-25000" smtClean="0">
              <a:solidFill>
                <a:srgbClr val="000000"/>
              </a:solidFill>
              <a:latin typeface="Arial" charset="0"/>
              <a:ea typeface="ヒラギノ角ゴ Pro W3" pitchFamily="28" charset="-128"/>
              <a:cs typeface="ヒラギノ角ゴ Pro W3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Soar Technology, Inc.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5334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BFEE3B-078A-4FAD-B497-EF98C5D94C0D}" type="slidenum">
              <a:rPr lang="en-US" smtClean="0">
                <a:solidFill>
                  <a:srgbClr val="FFFFFF"/>
                </a:solidFill>
                <a:latin typeface="Calibri"/>
              </a:rPr>
              <a:pPr>
                <a:defRPr/>
              </a:pPr>
              <a:t>2</a:t>
            </a:fld>
            <a:endParaRPr lang="en-US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215957" y="3168651"/>
            <a:ext cx="2530514" cy="1420282"/>
          </a:xfrm>
        </p:spPr>
        <p:txBody>
          <a:bodyPr/>
          <a:lstStyle/>
          <a:p>
            <a:r>
              <a:rPr lang="en-US" sz="1600" b="0" dirty="0">
                <a:solidFill>
                  <a:schemeClr val="tx1"/>
                </a:solidFill>
              </a:rPr>
              <a:t>Full spectrum </a:t>
            </a:r>
            <a:r>
              <a:rPr lang="en-US" sz="1600" b="0" dirty="0" smtClean="0">
                <a:solidFill>
                  <a:schemeClr val="tx1"/>
                </a:solidFill>
              </a:rPr>
              <a:t>behavior models</a:t>
            </a:r>
            <a:endParaRPr lang="en-US" sz="900" b="0" dirty="0">
              <a:solidFill>
                <a:schemeClr val="tx1"/>
              </a:solidFill>
            </a:endParaRPr>
          </a:p>
          <a:p>
            <a:r>
              <a:rPr lang="en-US" sz="1600" b="0" dirty="0" smtClean="0">
                <a:solidFill>
                  <a:schemeClr val="tx1"/>
                </a:solidFill>
              </a:rPr>
              <a:t>Individually varied training</a:t>
            </a:r>
            <a:endParaRPr lang="en-US" sz="900" b="0" dirty="0" smtClean="0">
              <a:solidFill>
                <a:schemeClr val="tx1"/>
              </a:solidFill>
            </a:endParaRPr>
          </a:p>
          <a:p>
            <a:r>
              <a:rPr lang="en-US" sz="1600" b="0" dirty="0" smtClean="0">
                <a:solidFill>
                  <a:schemeClr val="tx1"/>
                </a:solidFill>
              </a:rPr>
              <a:t>Mobile training</a:t>
            </a:r>
            <a:endParaRPr lang="en-US" sz="1600" b="0" dirty="0">
              <a:solidFill>
                <a:schemeClr val="tx1"/>
              </a:solidFill>
            </a:endParaRP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65917" y="1983310"/>
            <a:ext cx="2530514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4889" y="1983311"/>
            <a:ext cx="2530514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5403" y="1983311"/>
            <a:ext cx="2530514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3662827" y="3168651"/>
            <a:ext cx="2530514" cy="137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28" charset="0"/>
              <a:buChar char="•"/>
              <a:defRPr/>
            </a:pPr>
            <a:r>
              <a:rPr lang="en-US" sz="1600" b="0" kern="0" dirty="0" smtClean="0">
                <a:solidFill>
                  <a:srgbClr val="000000"/>
                </a:solidFill>
                <a:latin typeface="Calibri"/>
                <a:ea typeface="ヒラギノ角ゴ Pro W3"/>
                <a:cs typeface="ヒラギノ角ゴ Pro W3"/>
              </a:rPr>
              <a:t>Control for Autonomous Platforms</a:t>
            </a:r>
            <a:endParaRPr lang="en-US" sz="900" b="0" kern="0" dirty="0" smtClean="0">
              <a:solidFill>
                <a:srgbClr val="000000"/>
              </a:solidFill>
              <a:latin typeface="Calibri"/>
              <a:ea typeface="ヒラギノ角ゴ Pro W3"/>
              <a:cs typeface="ヒラギノ角ゴ Pro W3"/>
            </a:endParaRP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28" charset="0"/>
              <a:buChar char="•"/>
              <a:defRPr/>
            </a:pPr>
            <a:r>
              <a:rPr lang="en-US" sz="1600" b="0" kern="0" dirty="0" smtClean="0">
                <a:solidFill>
                  <a:srgbClr val="000000"/>
                </a:solidFill>
                <a:latin typeface="Calibri"/>
                <a:ea typeface="ヒラギノ角ゴ Pro W3"/>
                <a:cs typeface="ヒラギノ角ゴ Pro W3"/>
              </a:rPr>
              <a:t>Human-Robot Interfaces</a:t>
            </a: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28" charset="0"/>
              <a:buChar char="•"/>
              <a:defRPr/>
            </a:pPr>
            <a:r>
              <a:rPr lang="en-US" sz="1600" b="0" kern="0" dirty="0" smtClean="0">
                <a:solidFill>
                  <a:srgbClr val="000000"/>
                </a:solidFill>
                <a:latin typeface="Calibri"/>
                <a:ea typeface="ヒラギノ角ゴ Pro W3"/>
                <a:cs typeface="ヒラギノ角ゴ Pro W3"/>
              </a:rPr>
              <a:t>Mixed Initiative Control</a:t>
            </a:r>
            <a:endParaRPr lang="en-US" sz="1600" b="0" kern="0" dirty="0">
              <a:solidFill>
                <a:srgbClr val="000000"/>
              </a:solidFill>
              <a:latin typeface="Calibri"/>
              <a:ea typeface="ヒラギノ角ゴ Pro W3"/>
              <a:cs typeface="ヒラギノ角ゴ Pro W3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 bwMode="auto">
          <a:xfrm>
            <a:off x="6229247" y="3168651"/>
            <a:ext cx="2530514" cy="153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28" charset="0"/>
              <a:buChar char="•"/>
              <a:defRPr/>
            </a:pPr>
            <a:r>
              <a:rPr lang="en-US" sz="1600" b="0" kern="0" dirty="0" smtClean="0">
                <a:solidFill>
                  <a:srgbClr val="000000"/>
                </a:solidFill>
                <a:latin typeface="Calibri"/>
                <a:ea typeface="ヒラギノ角ゴ Pro W3"/>
                <a:cs typeface="ヒラギノ角ゴ Pro W3"/>
              </a:rPr>
              <a:t>Intelligent User Interfaces</a:t>
            </a: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28" charset="0"/>
              <a:buChar char="•"/>
              <a:defRPr/>
            </a:pPr>
            <a:r>
              <a:rPr lang="en-US" sz="1600" b="0" kern="0" dirty="0" smtClean="0">
                <a:solidFill>
                  <a:srgbClr val="000000"/>
                </a:solidFill>
                <a:latin typeface="Calibri"/>
                <a:ea typeface="ヒラギノ角ゴ Pro W3"/>
                <a:cs typeface="ヒラギノ角ゴ Pro W3"/>
              </a:rPr>
              <a:t>Behavior Modeling and Prediction</a:t>
            </a: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28" charset="0"/>
              <a:buChar char="•"/>
              <a:defRPr/>
            </a:pPr>
            <a:r>
              <a:rPr lang="en-US" sz="1600" b="0" kern="0" dirty="0" smtClean="0">
                <a:solidFill>
                  <a:srgbClr val="000000"/>
                </a:solidFill>
                <a:latin typeface="Calibri"/>
                <a:ea typeface="ヒラギノ角ゴ Pro W3"/>
                <a:cs typeface="ヒラギノ角ゴ Pro W3"/>
              </a:rPr>
              <a:t>Reactive Planning</a:t>
            </a:r>
            <a:endParaRPr lang="en-US" sz="1600" b="0" kern="0" dirty="0">
              <a:solidFill>
                <a:srgbClr val="000000"/>
              </a:solidFill>
              <a:latin typeface="Calibri"/>
              <a:ea typeface="ヒラギノ角ゴ Pro W3"/>
              <a:cs typeface="ヒラギノ角ゴ Pro W3"/>
            </a:endParaRPr>
          </a:p>
        </p:txBody>
      </p:sp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65917" y="1507060"/>
            <a:ext cx="2530514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735404" y="1507060"/>
            <a:ext cx="2530514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04889" y="1507060"/>
            <a:ext cx="2530514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54100" y="6492875"/>
            <a:ext cx="7391400" cy="301625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Calibri"/>
              </a:rPr>
              <a:t>Soar Technology, Inc. Proprietary 	</a:t>
            </a:r>
            <a:fld id="{FFDA2092-A364-46F7-9828-66FD3AEC94BE}" type="datetime1">
              <a:rPr lang="en-US" smtClean="0">
                <a:latin typeface="Calibri"/>
              </a:rPr>
              <a:pPr>
                <a:defRPr/>
              </a:pPr>
              <a:t>6/18/14</a:t>
            </a:fld>
            <a:endParaRPr 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7" y="880534"/>
            <a:ext cx="6792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7790"/>
                </a:solidFill>
                <a:latin typeface="Calibri" pitchFamily="34" charset="0"/>
                <a:ea typeface="ヒラギノ角ゴ Pro W3"/>
                <a:cs typeface="Calibri" pitchFamily="34" charset="0"/>
              </a:rPr>
              <a:t>Spinoff of University of Michigan AI Lab (Soar Group)</a:t>
            </a:r>
          </a:p>
          <a:p>
            <a:pPr algn="l"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7790"/>
                </a:solidFill>
                <a:latin typeface="Calibri" pitchFamily="34" charset="0"/>
                <a:ea typeface="ヒラギノ角ゴ Pro W3"/>
                <a:cs typeface="Calibri" pitchFamily="34" charset="0"/>
              </a:rPr>
              <a:t>R&amp;D in Wide Array of Cognitive and Social Architecture Technologies</a:t>
            </a:r>
            <a:endParaRPr lang="en-US" sz="1800" dirty="0">
              <a:solidFill>
                <a:srgbClr val="007790"/>
              </a:solidFill>
              <a:latin typeface="Calibri" pitchFamily="34" charset="0"/>
              <a:ea typeface="ヒラギノ角ゴ Pro W3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 rot="16200000">
            <a:off x="268896" y="3742263"/>
            <a:ext cx="1406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ea typeface="ヒラギノ角ゴ Pro W3"/>
                <a:cs typeface="ヒラギノ角ゴ Pro W3"/>
              </a:rPr>
              <a:t>Focus Areas</a:t>
            </a:r>
            <a:endParaRPr lang="en-US" sz="1600" dirty="0">
              <a:solidFill>
                <a:srgbClr val="000000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19" name="TextBox 18"/>
          <p:cNvSpPr txBox="1"/>
          <p:nvPr/>
        </p:nvSpPr>
        <p:spPr>
          <a:xfrm rot="16200000">
            <a:off x="225855" y="523629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ea typeface="ヒラギノ角ゴ Pro W3"/>
                <a:cs typeface="ヒラギノ角ゴ Pro W3"/>
              </a:rPr>
              <a:t>Technology</a:t>
            </a:r>
          </a:p>
          <a:p>
            <a:pPr algn="l"/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ea typeface="ヒラギノ角ゴ Pro W3"/>
                <a:cs typeface="ヒラギノ角ゴ Pro W3"/>
              </a:rPr>
              <a:t>Applications</a:t>
            </a:r>
            <a:endParaRPr lang="en-US" sz="1600" dirty="0">
              <a:solidFill>
                <a:srgbClr val="000000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1215956" y="4641851"/>
            <a:ext cx="2670243" cy="142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18" charset="0"/>
              <a:buChar char="•"/>
              <a:defRPr/>
            </a:pPr>
            <a:r>
              <a:rPr lang="en-US" sz="1400" b="0" dirty="0" smtClean="0">
                <a:solidFill>
                  <a:srgbClr val="000000"/>
                </a:solidFill>
                <a:latin typeface="Calibri"/>
                <a:ea typeface="ヒラギノ角ゴ Pro W3"/>
                <a:cs typeface="Arial" charset="0"/>
              </a:rPr>
              <a:t>MT-I (Army)</a:t>
            </a: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18" charset="0"/>
              <a:buChar char="•"/>
              <a:defRPr/>
            </a:pPr>
            <a:r>
              <a:rPr lang="en-US" sz="1400" b="0" dirty="0" err="1" smtClean="0">
                <a:solidFill>
                  <a:srgbClr val="000000"/>
                </a:solidFill>
                <a:latin typeface="Calibri"/>
                <a:ea typeface="ヒラギノ角ゴ Pro W3"/>
                <a:cs typeface="Arial" charset="0"/>
              </a:rPr>
              <a:t>TigerBoard</a:t>
            </a:r>
            <a:r>
              <a:rPr lang="en-US" sz="1400" b="0" dirty="0" smtClean="0">
                <a:solidFill>
                  <a:srgbClr val="000000"/>
                </a:solidFill>
                <a:latin typeface="Calibri"/>
                <a:ea typeface="ヒラギノ角ゴ Pro W3"/>
                <a:cs typeface="Arial" charset="0"/>
              </a:rPr>
              <a:t> (Army)</a:t>
            </a: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18" charset="0"/>
              <a:buChar char="•"/>
              <a:defRPr/>
            </a:pPr>
            <a:r>
              <a:rPr lang="en-US" sz="1400" b="0" dirty="0" smtClean="0">
                <a:solidFill>
                  <a:srgbClr val="000000"/>
                </a:solidFill>
                <a:latin typeface="Calibri"/>
                <a:ea typeface="ヒラギノ角ゴ Pro W3"/>
                <a:cs typeface="Arial" charset="0"/>
              </a:rPr>
              <a:t>SSIM (DARPA)</a:t>
            </a: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18" charset="0"/>
              <a:buChar char="•"/>
              <a:defRPr/>
            </a:pPr>
            <a:r>
              <a:rPr lang="en-US" sz="1400" b="0" dirty="0" err="1" smtClean="0">
                <a:solidFill>
                  <a:srgbClr val="000000"/>
                </a:solidFill>
                <a:latin typeface="Calibri"/>
                <a:ea typeface="ヒラギノ角ゴ Pro W3"/>
                <a:cs typeface="Arial" charset="0"/>
              </a:rPr>
              <a:t>PercepTS</a:t>
            </a:r>
            <a:r>
              <a:rPr lang="en-US" sz="1400" b="0" dirty="0" smtClean="0">
                <a:solidFill>
                  <a:srgbClr val="000000"/>
                </a:solidFill>
                <a:latin typeface="Calibri"/>
                <a:ea typeface="ヒラギノ角ゴ Pro W3"/>
                <a:cs typeface="Arial" charset="0"/>
              </a:rPr>
              <a:t> (ONR)</a:t>
            </a: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18" charset="0"/>
              <a:buChar char="•"/>
              <a:defRPr/>
            </a:pPr>
            <a:r>
              <a:rPr lang="en-US" sz="1400" b="0" dirty="0" smtClean="0">
                <a:solidFill>
                  <a:srgbClr val="000000"/>
                </a:solidFill>
                <a:latin typeface="Calibri"/>
                <a:ea typeface="ヒラギノ角ゴ Pro W3"/>
                <a:cs typeface="Arial" charset="0"/>
              </a:rPr>
              <a:t>RedRef (AFRL)</a:t>
            </a: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18" charset="0"/>
              <a:buChar char="•"/>
              <a:defRPr/>
            </a:pPr>
            <a:r>
              <a:rPr lang="en-US" sz="1400" b="0" dirty="0" smtClean="0">
                <a:solidFill>
                  <a:srgbClr val="000000"/>
                </a:solidFill>
                <a:latin typeface="Calibri"/>
                <a:ea typeface="ヒラギノ角ゴ Pro W3"/>
                <a:cs typeface="Arial" charset="0"/>
              </a:rPr>
              <a:t>Helping our Heroes (OSD)</a:t>
            </a: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18" charset="0"/>
              <a:buChar char="•"/>
              <a:defRPr/>
            </a:pPr>
            <a:r>
              <a:rPr lang="en-US" sz="1400" b="0" dirty="0" smtClean="0">
                <a:solidFill>
                  <a:srgbClr val="000000"/>
                </a:solidFill>
                <a:latin typeface="Calibri"/>
                <a:ea typeface="ヒラギノ角ゴ Pro W3"/>
                <a:cs typeface="Arial" charset="0"/>
              </a:rPr>
              <a:t>VESIP (Dept. of Ed)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3662828" y="4641851"/>
            <a:ext cx="2650050" cy="142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18" charset="0"/>
              <a:buChar char="•"/>
              <a:defRPr/>
            </a:pPr>
            <a:r>
              <a:rPr lang="en-US" sz="1600" b="0" kern="0" dirty="0">
                <a:solidFill>
                  <a:srgbClr val="000000"/>
                </a:solidFill>
                <a:latin typeface="Calibri"/>
                <a:cs typeface="ヒラギノ角ゴ Pro W3"/>
              </a:rPr>
              <a:t>Smart Interaction Devices (multiple)</a:t>
            </a: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18" charset="0"/>
              <a:buChar char="•"/>
              <a:defRPr/>
            </a:pPr>
            <a:r>
              <a:rPr lang="en-US" sz="1600" b="0" kern="0" dirty="0" smtClean="0">
                <a:solidFill>
                  <a:srgbClr val="000000"/>
                </a:solidFill>
                <a:latin typeface="Calibri"/>
                <a:ea typeface="ヒラギノ角ゴ Pro W3"/>
                <a:cs typeface="ヒラギノ角ゴ Pro W3"/>
              </a:rPr>
              <a:t>SUMET (ONR)</a:t>
            </a: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18" charset="0"/>
              <a:buChar char="•"/>
              <a:defRPr/>
            </a:pPr>
            <a:r>
              <a:rPr lang="en-US" sz="1600" b="0" kern="0" dirty="0" smtClean="0">
                <a:solidFill>
                  <a:srgbClr val="000000"/>
                </a:solidFill>
                <a:latin typeface="Calibri"/>
                <a:ea typeface="ヒラギノ角ゴ Pro W3"/>
                <a:cs typeface="ヒラギノ角ゴ Pro W3"/>
              </a:rPr>
              <a:t>LUCID (NAVAIR)</a:t>
            </a: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18" charset="0"/>
              <a:buChar char="•"/>
              <a:defRPr/>
            </a:pPr>
            <a:r>
              <a:rPr lang="en-US" sz="1600" b="0" kern="0" dirty="0" smtClean="0">
                <a:solidFill>
                  <a:srgbClr val="000000"/>
                </a:solidFill>
                <a:latin typeface="Calibri"/>
                <a:ea typeface="ヒラギノ角ゴ Pro W3"/>
                <a:cs typeface="ヒラギノ角ゴ Pro W3"/>
              </a:rPr>
              <a:t>SAPIENT (CERDEC)</a:t>
            </a: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18" charset="0"/>
              <a:buChar char="•"/>
              <a:defRPr/>
            </a:pPr>
            <a:r>
              <a:rPr lang="en-US" sz="1600" b="0" kern="0" dirty="0" smtClean="0">
                <a:solidFill>
                  <a:srgbClr val="000000"/>
                </a:solidFill>
                <a:latin typeface="Calibri"/>
                <a:ea typeface="ヒラギノ角ゴ Pro W3"/>
                <a:cs typeface="ヒラギノ角ゴ Pro W3"/>
              </a:rPr>
              <a:t>MAGIC (IRAD)</a:t>
            </a:r>
            <a:endParaRPr lang="en-US" sz="900" b="0" kern="0" dirty="0" smtClean="0">
              <a:solidFill>
                <a:srgbClr val="000000"/>
              </a:solidFill>
              <a:latin typeface="Calibri"/>
              <a:ea typeface="ヒラギノ角ゴ Pro W3"/>
              <a:cs typeface="ヒラギノ角ゴ Pro W3"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29247" y="4641851"/>
            <a:ext cx="2530514" cy="142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18" charset="0"/>
              <a:buChar char="•"/>
              <a:defRPr/>
            </a:pPr>
            <a:r>
              <a:rPr lang="en-US" sz="1600" b="0" kern="0" dirty="0" smtClean="0">
                <a:solidFill>
                  <a:srgbClr val="000000"/>
                </a:solidFill>
                <a:latin typeface="Calibri"/>
                <a:ea typeface="ヒラギノ角ゴ Pro W3"/>
                <a:cs typeface="ヒラギノ角ゴ Pro W3"/>
              </a:rPr>
              <a:t>WEAVER (ONR)</a:t>
            </a: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18" charset="0"/>
              <a:buChar char="•"/>
              <a:defRPr/>
            </a:pPr>
            <a:r>
              <a:rPr lang="en-US" sz="1600" b="0" kern="0" dirty="0" smtClean="0">
                <a:solidFill>
                  <a:srgbClr val="000000"/>
                </a:solidFill>
                <a:latin typeface="Calibri"/>
                <a:ea typeface="ヒラギノ角ゴ Pro W3"/>
                <a:cs typeface="ヒラギノ角ゴ Pro W3"/>
              </a:rPr>
              <a:t>SPRING (NSA)</a:t>
            </a: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18" charset="0"/>
              <a:buChar char="•"/>
              <a:defRPr/>
            </a:pPr>
            <a:r>
              <a:rPr lang="en-US" sz="1600" b="0" kern="0" dirty="0" smtClean="0">
                <a:solidFill>
                  <a:srgbClr val="000000"/>
                </a:solidFill>
                <a:latin typeface="Calibri"/>
                <a:ea typeface="ヒラギノ角ゴ Pro W3"/>
                <a:cs typeface="ヒラギノ角ゴ Pro W3"/>
              </a:rPr>
              <a:t>SC2RAM (ONR)</a:t>
            </a:r>
          </a:p>
          <a:p>
            <a:pPr marL="171450" indent="-171450" algn="l">
              <a:spcBef>
                <a:spcPct val="20000"/>
              </a:spcBef>
              <a:buClr>
                <a:srgbClr val="007790"/>
              </a:buClr>
              <a:buFont typeface="Times" pitchFamily="18" charset="0"/>
              <a:buChar char="•"/>
              <a:defRPr/>
            </a:pPr>
            <a:r>
              <a:rPr lang="en-US" sz="1600" b="0" kern="0" dirty="0" smtClean="0">
                <a:solidFill>
                  <a:srgbClr val="000000"/>
                </a:solidFill>
                <a:latin typeface="Calibri"/>
                <a:ea typeface="ヒラギノ角ゴ Pro W3"/>
                <a:cs typeface="ヒラギノ角ゴ Pro W3"/>
              </a:rPr>
              <a:t>C3E DUDE (IRAD)</a:t>
            </a:r>
            <a:endParaRPr lang="en-US" sz="1600" b="0" kern="0" dirty="0">
              <a:solidFill>
                <a:srgbClr val="000000"/>
              </a:solidFill>
              <a:latin typeface="Calibri"/>
              <a:ea typeface="ヒラギノ角ゴ Pro W3"/>
              <a:cs typeface="ヒラギノ角ゴ Pro W3"/>
            </a:endParaRPr>
          </a:p>
        </p:txBody>
      </p:sp>
      <p:sp>
        <p:nvSpPr>
          <p:cNvPr id="26" name="TextBox 25"/>
          <p:cNvSpPr txBox="1"/>
          <p:nvPr/>
        </p:nvSpPr>
        <p:spPr>
          <a:xfrm rot="16200000">
            <a:off x="-45953" y="2089309"/>
            <a:ext cx="18838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ea typeface="ヒラギノ角ゴ Pro W3"/>
                <a:cs typeface="ヒラギノ角ゴ Pro W3"/>
              </a:rPr>
              <a:t>Market Segments</a:t>
            </a:r>
            <a:endParaRPr lang="en-US" sz="1600" dirty="0">
              <a:solidFill>
                <a:srgbClr val="000000"/>
              </a:solidFill>
              <a:latin typeface="Arial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9436523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Warfighter Problems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/>
              </a:rPr>
              <a:t>Soar Technology, Inc. Proprietary 	</a:t>
            </a:r>
            <a:fld id="{FFDA2092-A364-46F7-9828-66FD3AEC94BE}" type="datetime1">
              <a:rPr lang="en-US" smtClean="0">
                <a:latin typeface="Calibri"/>
              </a:rPr>
              <a:pPr>
                <a:defRPr/>
              </a:pPr>
              <a:t>6/18/14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584143-B998-47E3-B9C1-542B66EB220E}" type="slidenum">
              <a:rPr lang="en-US" smtClean="0">
                <a:solidFill>
                  <a:srgbClr val="FFFFFF"/>
                </a:solidFill>
                <a:latin typeface="Calibri"/>
              </a:rPr>
              <a:pPr>
                <a:defRPr/>
              </a:pPr>
              <a:t>3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 rot="5400000">
            <a:off x="5029200" y="2819400"/>
            <a:ext cx="5029200" cy="1828800"/>
          </a:xfrm>
          <a:prstGeom prst="roundRect">
            <a:avLst/>
          </a:prstGeom>
          <a:solidFill>
            <a:srgbClr val="FFFF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 rot="5400000">
            <a:off x="3048000" y="2819400"/>
            <a:ext cx="5029200" cy="1828800"/>
          </a:xfrm>
          <a:prstGeom prst="roundRect">
            <a:avLst/>
          </a:prstGeom>
          <a:solidFill>
            <a:srgbClr val="FFFF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 rot="5400000">
            <a:off x="1066800" y="2819400"/>
            <a:ext cx="5029200" cy="1828800"/>
          </a:xfrm>
          <a:prstGeom prst="roundRect">
            <a:avLst/>
          </a:prstGeom>
          <a:solidFill>
            <a:srgbClr val="FFFF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7000" y="1295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Intelligent</a:t>
            </a:r>
            <a:br>
              <a:rPr lang="en-US" dirty="0" smtClean="0"/>
            </a:br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1295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Unmanned</a:t>
            </a:r>
            <a:br>
              <a:rPr lang="en-US" dirty="0" smtClean="0"/>
            </a:br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29400" y="1295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to</a:t>
            </a:r>
            <a:br>
              <a:rPr lang="en-US" dirty="0" smtClean="0"/>
            </a:br>
            <a:r>
              <a:rPr lang="en-US" dirty="0" smtClean="0"/>
              <a:t>Decisions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77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Technology Innovations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/>
              </a:rPr>
              <a:t>Soar Technology, Inc. Proprietary 	</a:t>
            </a:r>
            <a:fld id="{FFDA2092-A364-46F7-9828-66FD3AEC94BE}" type="datetime1">
              <a:rPr lang="en-US" smtClean="0">
                <a:latin typeface="Calibri"/>
              </a:rPr>
              <a:pPr>
                <a:defRPr/>
              </a:pPr>
              <a:t>6/18/14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584143-B998-47E3-B9C1-542B66EB220E}" type="slidenum">
              <a:rPr lang="en-US" smtClean="0">
                <a:solidFill>
                  <a:srgbClr val="FFFFFF"/>
                </a:solidFill>
                <a:latin typeface="Calibri"/>
              </a:rPr>
              <a:pPr>
                <a:defRPr/>
              </a:pPr>
              <a:t>4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38200" y="4876800"/>
            <a:ext cx="7848600" cy="1219200"/>
          </a:xfrm>
          <a:prstGeom prst="roundRect">
            <a:avLst/>
          </a:prstGeom>
          <a:solidFill>
            <a:schemeClr val="accent2">
              <a:lumMod val="75000"/>
              <a:alpha val="7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38200" y="3505200"/>
            <a:ext cx="7848600" cy="1219200"/>
          </a:xfrm>
          <a:prstGeom prst="roundRect">
            <a:avLst/>
          </a:prstGeom>
          <a:solidFill>
            <a:schemeClr val="accent2">
              <a:lumMod val="75000"/>
              <a:alpha val="7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38200" y="2133600"/>
            <a:ext cx="7848600" cy="1219200"/>
          </a:xfrm>
          <a:prstGeom prst="roundRect">
            <a:avLst/>
          </a:prstGeom>
          <a:solidFill>
            <a:schemeClr val="accent2">
              <a:lumMod val="75000"/>
              <a:alpha val="7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200" y="253769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Autonomy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391494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49847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Human/System</a:t>
            </a:r>
            <a:br>
              <a:rPr lang="en-US" dirty="0" smtClean="0"/>
            </a:b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Warfighter Problems × Technology Innovations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/>
              </a:rPr>
              <a:t>Soar Technology, Inc. Proprietary 	</a:t>
            </a:r>
            <a:fld id="{FFDA2092-A364-46F7-9828-66FD3AEC94BE}" type="datetime1">
              <a:rPr lang="en-US" smtClean="0">
                <a:latin typeface="Calibri"/>
              </a:rPr>
              <a:pPr>
                <a:defRPr/>
              </a:pPr>
              <a:t>6/18/14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584143-B998-47E3-B9C1-542B66EB220E}" type="slidenum">
              <a:rPr lang="en-US" smtClean="0">
                <a:solidFill>
                  <a:srgbClr val="FFFFFF"/>
                </a:solidFill>
                <a:latin typeface="Calibri"/>
              </a:rPr>
              <a:pPr>
                <a:defRPr/>
              </a:pPr>
              <a:t>5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38200" y="4876800"/>
            <a:ext cx="7848600" cy="1219200"/>
          </a:xfrm>
          <a:prstGeom prst="roundRect">
            <a:avLst/>
          </a:prstGeom>
          <a:solidFill>
            <a:schemeClr val="accent2">
              <a:lumMod val="75000"/>
              <a:alpha val="7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38200" y="3505200"/>
            <a:ext cx="7848600" cy="1219200"/>
          </a:xfrm>
          <a:prstGeom prst="roundRect">
            <a:avLst/>
          </a:prstGeom>
          <a:solidFill>
            <a:schemeClr val="accent2">
              <a:lumMod val="75000"/>
              <a:alpha val="7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38200" y="2133600"/>
            <a:ext cx="7848600" cy="1219200"/>
          </a:xfrm>
          <a:prstGeom prst="roundRect">
            <a:avLst/>
          </a:prstGeom>
          <a:solidFill>
            <a:schemeClr val="accent2">
              <a:lumMod val="75000"/>
              <a:alpha val="7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 rot="5400000">
            <a:off x="5029200" y="2819400"/>
            <a:ext cx="5029200" cy="1828800"/>
          </a:xfrm>
          <a:prstGeom prst="roundRect">
            <a:avLst/>
          </a:prstGeom>
          <a:solidFill>
            <a:srgbClr val="FFFF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 rot="5400000">
            <a:off x="3048000" y="2819400"/>
            <a:ext cx="5029200" cy="1828800"/>
          </a:xfrm>
          <a:prstGeom prst="roundRect">
            <a:avLst/>
          </a:prstGeom>
          <a:solidFill>
            <a:srgbClr val="FFFF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 rot="5400000">
            <a:off x="1066800" y="2819400"/>
            <a:ext cx="5029200" cy="1828800"/>
          </a:xfrm>
          <a:prstGeom prst="roundRect">
            <a:avLst/>
          </a:prstGeom>
          <a:solidFill>
            <a:srgbClr val="FFFF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7000" y="1295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Intelligent</a:t>
            </a:r>
            <a:br>
              <a:rPr lang="en-US" dirty="0" smtClean="0"/>
            </a:br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1295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Unmanned</a:t>
            </a:r>
            <a:br>
              <a:rPr lang="en-US" dirty="0" smtClean="0"/>
            </a:br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29400" y="1295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to</a:t>
            </a:r>
            <a:br>
              <a:rPr lang="en-US" dirty="0" smtClean="0"/>
            </a:b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253769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Autonomy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391494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49847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Human/System</a:t>
            </a:r>
            <a:br>
              <a:rPr lang="en-US" dirty="0" smtClean="0"/>
            </a:br>
            <a:r>
              <a:rPr lang="en-US" dirty="0" smtClean="0"/>
              <a:t>Interface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6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Warfighter Problems × Technology Innovations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latin typeface="Calibri"/>
              </a:rPr>
              <a:t>Soar Technology, Inc. Proprietary 	</a:t>
            </a:r>
            <a:fld id="{FFDA2092-A364-46F7-9828-66FD3AEC94BE}" type="datetime1">
              <a:rPr lang="en-US" smtClean="0">
                <a:latin typeface="Calibri"/>
              </a:rPr>
              <a:pPr>
                <a:defRPr/>
              </a:pPr>
              <a:t>6/18/14</a:t>
            </a:fld>
            <a:endParaRPr lang="en-US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1584143-B998-47E3-B9C1-542B66EB220E}" type="slidenum">
              <a:rPr lang="en-US" smtClean="0">
                <a:solidFill>
                  <a:srgbClr val="FFFFFF"/>
                </a:solidFill>
                <a:latin typeface="Calibri"/>
              </a:rPr>
              <a:pPr>
                <a:defRPr/>
              </a:pPr>
              <a:t>6</a:t>
            </a:fld>
            <a:endParaRPr lang="en-US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838200" y="4876800"/>
            <a:ext cx="7848600" cy="1219200"/>
          </a:xfrm>
          <a:prstGeom prst="roundRect">
            <a:avLst/>
          </a:prstGeom>
          <a:solidFill>
            <a:schemeClr val="accent2">
              <a:lumMod val="75000"/>
              <a:alpha val="7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38200" y="3505200"/>
            <a:ext cx="7848600" cy="1219200"/>
          </a:xfrm>
          <a:prstGeom prst="roundRect">
            <a:avLst/>
          </a:prstGeom>
          <a:solidFill>
            <a:schemeClr val="accent2">
              <a:lumMod val="75000"/>
              <a:alpha val="7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838200" y="2133600"/>
            <a:ext cx="7848600" cy="1219200"/>
          </a:xfrm>
          <a:prstGeom prst="roundRect">
            <a:avLst/>
          </a:prstGeom>
          <a:solidFill>
            <a:schemeClr val="accent2">
              <a:lumMod val="75000"/>
              <a:alpha val="77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 rot="5400000">
            <a:off x="5029200" y="2819400"/>
            <a:ext cx="5029200" cy="1828800"/>
          </a:xfrm>
          <a:prstGeom prst="roundRect">
            <a:avLst/>
          </a:prstGeom>
          <a:solidFill>
            <a:srgbClr val="FFFF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 rot="5400000">
            <a:off x="3048000" y="2819400"/>
            <a:ext cx="5029200" cy="1828800"/>
          </a:xfrm>
          <a:prstGeom prst="roundRect">
            <a:avLst/>
          </a:prstGeom>
          <a:solidFill>
            <a:srgbClr val="FFFF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 rot="5400000">
            <a:off x="1066800" y="2819400"/>
            <a:ext cx="5029200" cy="1828800"/>
          </a:xfrm>
          <a:prstGeom prst="roundRect">
            <a:avLst/>
          </a:prstGeom>
          <a:solidFill>
            <a:srgbClr val="FFFF00">
              <a:alpha val="7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-2500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ヒラギノ角ゴ Pro W3" pitchFamily="28" charset="-12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667000" y="1295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Intelligent</a:t>
            </a:r>
            <a:br>
              <a:rPr lang="en-US" dirty="0" smtClean="0"/>
            </a:br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48200" y="1295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Unmanned</a:t>
            </a:r>
            <a:br>
              <a:rPr lang="en-US" dirty="0" smtClean="0"/>
            </a:br>
            <a:r>
              <a:rPr lang="en-US" dirty="0" smtClean="0"/>
              <a:t>Platforms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629400" y="1295400"/>
            <a:ext cx="1828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to</a:t>
            </a:r>
            <a:br>
              <a:rPr lang="en-US" dirty="0" smtClean="0"/>
            </a:br>
            <a:r>
              <a:rPr lang="en-US" dirty="0" smtClean="0"/>
              <a:t>Decisions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8200" y="2537693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Autonomy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3914945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Adaptation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4984700"/>
            <a:ext cx="1828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Human/System</a:t>
            </a:r>
            <a:br>
              <a:rPr lang="en-US" dirty="0" smtClean="0"/>
            </a:br>
            <a:r>
              <a:rPr lang="en-US" dirty="0" smtClean="0"/>
              <a:t>Interface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667000" y="2272146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Full Spectrum Behavior Models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2667000" y="3668142"/>
            <a:ext cx="182880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Individualized</a:t>
            </a:r>
            <a:br>
              <a:rPr lang="en-US" sz="1700" dirty="0" smtClean="0"/>
            </a:br>
            <a:r>
              <a:rPr lang="en-US" sz="1700" dirty="0" smtClean="0"/>
              <a:t>Varied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Training</a:t>
            </a:r>
            <a:endParaRPr lang="en-US" sz="1800" dirty="0"/>
          </a:p>
        </p:txBody>
      </p:sp>
      <p:sp>
        <p:nvSpPr>
          <p:cNvPr id="23" name="TextBox 22"/>
          <p:cNvSpPr txBox="1"/>
          <p:nvPr/>
        </p:nvSpPr>
        <p:spPr>
          <a:xfrm>
            <a:off x="4648200" y="49847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Smart</a:t>
            </a:r>
            <a:br>
              <a:rPr lang="en-US" sz="1800" dirty="0" smtClean="0"/>
            </a:br>
            <a:r>
              <a:rPr lang="en-US" sz="1800" dirty="0" smtClean="0"/>
              <a:t>Interaction</a:t>
            </a:r>
            <a:br>
              <a:rPr lang="en-US" sz="1800" dirty="0" smtClean="0"/>
            </a:br>
            <a:r>
              <a:rPr lang="en-US" sz="1800" dirty="0" smtClean="0"/>
              <a:t>Devices</a:t>
            </a:r>
            <a:endParaRPr lang="en-US" sz="1800" dirty="0"/>
          </a:p>
        </p:txBody>
      </p:sp>
      <p:sp>
        <p:nvSpPr>
          <p:cNvPr id="24" name="TextBox 23"/>
          <p:cNvSpPr txBox="1"/>
          <p:nvPr/>
        </p:nvSpPr>
        <p:spPr>
          <a:xfrm>
            <a:off x="4648200" y="2272147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Autonomy</a:t>
            </a:r>
            <a:br>
              <a:rPr lang="en-US" sz="1800" dirty="0" smtClean="0"/>
            </a:br>
            <a:r>
              <a:rPr lang="en-US" sz="1800" dirty="0" smtClean="0"/>
              <a:t>Stack for </a:t>
            </a:r>
            <a:br>
              <a:rPr lang="en-US" sz="1800" dirty="0" smtClean="0"/>
            </a:br>
            <a:r>
              <a:rPr lang="en-US" sz="1800" dirty="0" err="1" smtClean="0"/>
              <a:t>UxVs</a:t>
            </a:r>
            <a:endParaRPr lang="en-US" sz="1800" dirty="0"/>
          </a:p>
        </p:txBody>
      </p:sp>
      <p:sp>
        <p:nvSpPr>
          <p:cNvPr id="25" name="TextBox 24"/>
          <p:cNvSpPr txBox="1"/>
          <p:nvPr/>
        </p:nvSpPr>
        <p:spPr>
          <a:xfrm>
            <a:off x="6629400" y="4984700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Adaptive</a:t>
            </a:r>
            <a:br>
              <a:rPr lang="en-US" sz="1800" dirty="0" smtClean="0"/>
            </a:br>
            <a:r>
              <a:rPr lang="en-US" sz="1800" dirty="0" smtClean="0"/>
              <a:t>User</a:t>
            </a:r>
          </a:p>
          <a:p>
            <a:r>
              <a:rPr lang="en-US" sz="1800" dirty="0" smtClean="0"/>
              <a:t>Interfaces</a:t>
            </a:r>
            <a:endParaRPr lang="en-US" sz="1800" dirty="0"/>
          </a:p>
        </p:txBody>
      </p:sp>
      <p:sp>
        <p:nvSpPr>
          <p:cNvPr id="26" name="TextBox 25"/>
          <p:cNvSpPr txBox="1"/>
          <p:nvPr/>
        </p:nvSpPr>
        <p:spPr>
          <a:xfrm>
            <a:off x="2667000" y="506331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Multimodal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Student </a:t>
            </a:r>
            <a:r>
              <a:rPr lang="en-US" sz="1600" dirty="0" smtClean="0"/>
              <a:t>Sensing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648200" y="3660512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Interactive</a:t>
            </a:r>
            <a:br>
              <a:rPr lang="en-US" sz="1800" dirty="0" smtClean="0"/>
            </a:br>
            <a:r>
              <a:rPr lang="en-US" sz="1800" dirty="0" smtClean="0"/>
              <a:t>Task</a:t>
            </a:r>
          </a:p>
          <a:p>
            <a:r>
              <a:rPr lang="en-US" sz="1800" dirty="0" smtClean="0"/>
              <a:t>Learning</a:t>
            </a:r>
            <a:endParaRPr lang="en-US" sz="1800" dirty="0"/>
          </a:p>
        </p:txBody>
      </p:sp>
      <p:sp>
        <p:nvSpPr>
          <p:cNvPr id="28" name="TextBox 27"/>
          <p:cNvSpPr txBox="1"/>
          <p:nvPr/>
        </p:nvSpPr>
        <p:spPr>
          <a:xfrm>
            <a:off x="6616700" y="3786910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Abductive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Reasoning</a:t>
            </a:r>
            <a:endParaRPr lang="en-US" sz="1800" dirty="0"/>
          </a:p>
        </p:txBody>
      </p:sp>
      <p:sp>
        <p:nvSpPr>
          <p:cNvPr id="29" name="TextBox 28"/>
          <p:cNvSpPr txBox="1"/>
          <p:nvPr/>
        </p:nvSpPr>
        <p:spPr>
          <a:xfrm>
            <a:off x="6616700" y="2272146"/>
            <a:ext cx="182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Automated</a:t>
            </a:r>
            <a:br>
              <a:rPr lang="en-US" sz="1800" dirty="0" smtClean="0"/>
            </a:br>
            <a:r>
              <a:rPr lang="en-US" sz="1800" dirty="0" smtClean="0"/>
              <a:t>Analysis of</a:t>
            </a:r>
          </a:p>
          <a:p>
            <a:r>
              <a:rPr lang="en-US" sz="1800" dirty="0" smtClean="0"/>
              <a:t>Social Media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71201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 rot="16200000">
            <a:off x="4071299" y="-2589499"/>
            <a:ext cx="1380744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 anchor="t">
            <a:noAutofit/>
          </a:bodyPr>
          <a:lstStyle/>
          <a:p>
            <a:pPr algn="ctr"/>
            <a:r>
              <a:rPr lang="en-US" sz="1600" baseline="0" dirty="0" smtClean="0"/>
              <a:t>Autonomy</a:t>
            </a:r>
          </a:p>
        </p:txBody>
      </p:sp>
      <p:sp>
        <p:nvSpPr>
          <p:cNvPr id="32" name="Rectangle 31"/>
          <p:cNvSpPr/>
          <p:nvPr/>
        </p:nvSpPr>
        <p:spPr>
          <a:xfrm rot="16200000">
            <a:off x="4059360" y="-1319269"/>
            <a:ext cx="1379221" cy="822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 rtlCol="0" anchor="t">
            <a:noAutofit/>
          </a:bodyPr>
          <a:lstStyle/>
          <a:p>
            <a:pPr algn="ctr"/>
            <a:r>
              <a:rPr lang="en-US" sz="1600" baseline="0" dirty="0" smtClean="0"/>
              <a:t>Natural Interaction</a:t>
            </a:r>
          </a:p>
        </p:txBody>
      </p:sp>
      <p:sp>
        <p:nvSpPr>
          <p:cNvPr id="35" name="Rectangle 34"/>
          <p:cNvSpPr/>
          <p:nvPr/>
        </p:nvSpPr>
        <p:spPr>
          <a:xfrm rot="16200000">
            <a:off x="4059428" y="1455899"/>
            <a:ext cx="1380744" cy="822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rtlCol="0" anchor="t">
            <a:noAutofit/>
          </a:bodyPr>
          <a:lstStyle/>
          <a:p>
            <a:pPr algn="ctr"/>
            <a:r>
              <a:rPr lang="en-US" sz="1600" baseline="0" dirty="0" smtClean="0"/>
              <a:t>Situational</a:t>
            </a:r>
          </a:p>
          <a:p>
            <a:pPr algn="ctr"/>
            <a:r>
              <a:rPr lang="en-US" sz="1600" baseline="0" dirty="0" smtClean="0"/>
              <a:t>Awareness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Technology Lineage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0" y="6327140"/>
            <a:ext cx="533400" cy="457200"/>
          </a:xfrm>
        </p:spPr>
        <p:txBody>
          <a:bodyPr/>
          <a:lstStyle/>
          <a:p>
            <a:pPr>
              <a:defRPr/>
            </a:pPr>
            <a:fld id="{5BCE38A0-824E-413F-8E4D-0853CEE6D14B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Rectangle 34"/>
          <p:cNvSpPr>
            <a:spLocks noChangeArrowheads="1"/>
          </p:cNvSpPr>
          <p:nvPr/>
        </p:nvSpPr>
        <p:spPr bwMode="auto">
          <a:xfrm>
            <a:off x="4645694" y="6333104"/>
            <a:ext cx="811414" cy="29644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400" baseline="0" dirty="0" smtClean="0"/>
              <a:t>2004</a:t>
            </a:r>
            <a:endParaRPr lang="en-US" sz="1400" baseline="0" dirty="0"/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5457108" y="6333104"/>
            <a:ext cx="811414" cy="29644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400" baseline="0" dirty="0" smtClean="0"/>
              <a:t>2006</a:t>
            </a:r>
            <a:endParaRPr lang="en-US" sz="1400" baseline="0" dirty="0"/>
          </a:p>
        </p:txBody>
      </p:sp>
      <p:sp>
        <p:nvSpPr>
          <p:cNvPr id="11" name="Rectangle 36"/>
          <p:cNvSpPr>
            <a:spLocks noChangeArrowheads="1"/>
          </p:cNvSpPr>
          <p:nvPr/>
        </p:nvSpPr>
        <p:spPr bwMode="auto">
          <a:xfrm>
            <a:off x="6268520" y="6333104"/>
            <a:ext cx="811414" cy="29644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400" baseline="0" dirty="0" smtClean="0"/>
              <a:t>2008</a:t>
            </a:r>
            <a:endParaRPr lang="en-US" sz="1400" baseline="0" dirty="0"/>
          </a:p>
        </p:txBody>
      </p:sp>
      <p:sp>
        <p:nvSpPr>
          <p:cNvPr id="12" name="Rectangle 37"/>
          <p:cNvSpPr>
            <a:spLocks noChangeArrowheads="1"/>
          </p:cNvSpPr>
          <p:nvPr/>
        </p:nvSpPr>
        <p:spPr bwMode="auto">
          <a:xfrm>
            <a:off x="7079934" y="6333104"/>
            <a:ext cx="811414" cy="29644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400" baseline="0" dirty="0"/>
              <a:t>2010</a:t>
            </a:r>
          </a:p>
        </p:txBody>
      </p:sp>
      <p:sp>
        <p:nvSpPr>
          <p:cNvPr id="13" name="Rectangle 34"/>
          <p:cNvSpPr>
            <a:spLocks noChangeArrowheads="1"/>
          </p:cNvSpPr>
          <p:nvPr/>
        </p:nvSpPr>
        <p:spPr bwMode="auto">
          <a:xfrm>
            <a:off x="3838806" y="6334984"/>
            <a:ext cx="811414" cy="29644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400" baseline="0" dirty="0" smtClean="0"/>
              <a:t>2002</a:t>
            </a:r>
            <a:endParaRPr lang="en-US" sz="1400" baseline="0" dirty="0"/>
          </a:p>
        </p:txBody>
      </p:sp>
      <p:sp>
        <p:nvSpPr>
          <p:cNvPr id="14" name="Rectangle 37"/>
          <p:cNvSpPr>
            <a:spLocks noChangeArrowheads="1"/>
          </p:cNvSpPr>
          <p:nvPr/>
        </p:nvSpPr>
        <p:spPr bwMode="auto">
          <a:xfrm>
            <a:off x="7890693" y="6334985"/>
            <a:ext cx="884655" cy="29644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400" baseline="0" dirty="0" smtClean="0"/>
              <a:t>2012 …</a:t>
            </a:r>
            <a:endParaRPr lang="en-US" sz="1400" baseline="0" dirty="0"/>
          </a:p>
        </p:txBody>
      </p:sp>
      <p:sp>
        <p:nvSpPr>
          <p:cNvPr id="15" name="Rectangle 37"/>
          <p:cNvSpPr>
            <a:spLocks noChangeArrowheads="1"/>
          </p:cNvSpPr>
          <p:nvPr/>
        </p:nvSpPr>
        <p:spPr bwMode="auto">
          <a:xfrm>
            <a:off x="3025677" y="6334984"/>
            <a:ext cx="811414" cy="29644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400" baseline="0" dirty="0" smtClean="0"/>
              <a:t>2000</a:t>
            </a:r>
            <a:endParaRPr lang="en-US" sz="1400" baseline="0" dirty="0"/>
          </a:p>
        </p:txBody>
      </p:sp>
      <p:sp>
        <p:nvSpPr>
          <p:cNvPr id="16" name="Rectangle 34"/>
          <p:cNvSpPr>
            <a:spLocks noChangeArrowheads="1"/>
          </p:cNvSpPr>
          <p:nvPr/>
        </p:nvSpPr>
        <p:spPr bwMode="auto">
          <a:xfrm>
            <a:off x="1071601" y="6336864"/>
            <a:ext cx="538120" cy="29644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400" baseline="0" dirty="0" smtClean="0"/>
              <a:t>1992</a:t>
            </a:r>
            <a:endParaRPr lang="en-US" sz="1400" baseline="0" dirty="0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2048829" y="6338598"/>
            <a:ext cx="538120" cy="29644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sz="1400" baseline="0" dirty="0" smtClean="0"/>
              <a:t>1998</a:t>
            </a:r>
            <a:endParaRPr lang="en-US" sz="1400" baseline="0" dirty="0"/>
          </a:p>
        </p:txBody>
      </p:sp>
      <p:sp>
        <p:nvSpPr>
          <p:cNvPr id="40" name="TextBox 39"/>
          <p:cNvSpPr txBox="1"/>
          <p:nvPr/>
        </p:nvSpPr>
        <p:spPr bwMode="auto">
          <a:xfrm>
            <a:off x="2656686" y="6345223"/>
            <a:ext cx="364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…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1650623" y="6346957"/>
            <a:ext cx="36420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400" baseline="0" dirty="0" smtClean="0"/>
              <a:t>…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3869810" y="1107641"/>
            <a:ext cx="1101901" cy="309272"/>
            <a:chOff x="3135266" y="3048000"/>
            <a:chExt cx="1101901" cy="309272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3135266" y="3048000"/>
              <a:ext cx="1101901" cy="309272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 algn="ctr">
                <a:defRPr/>
              </a:pPr>
              <a:r>
                <a:rPr lang="en-US" sz="1300" baseline="0" dirty="0" smtClean="0">
                  <a:latin typeface="Lucida Sans" pitchFamily="34" charset="0"/>
                  <a:ea typeface="+mn-ea"/>
                  <a:cs typeface="+mn-cs"/>
                </a:rPr>
                <a:t>AutoATC</a:t>
              </a:r>
              <a:endParaRPr lang="en-US" sz="1300" baseline="0" dirty="0">
                <a:latin typeface="Lucida Sans" pitchFamily="34" charset="0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3152775" y="3149599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  <p:sp>
          <p:nvSpPr>
            <p:cNvPr id="59" name="Oval 58"/>
            <p:cNvSpPr/>
            <p:nvPr/>
          </p:nvSpPr>
          <p:spPr>
            <a:xfrm>
              <a:off x="4079875" y="3155949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grpSp>
        <p:nvGrpSpPr>
          <p:cNvPr id="212" name="Group 211"/>
          <p:cNvGrpSpPr/>
          <p:nvPr/>
        </p:nvGrpSpPr>
        <p:grpSpPr>
          <a:xfrm>
            <a:off x="7576696" y="2069983"/>
            <a:ext cx="1161734" cy="279400"/>
            <a:chOff x="7588566" y="3048000"/>
            <a:chExt cx="1161734" cy="279400"/>
          </a:xfrm>
        </p:grpSpPr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7588566" y="3048000"/>
              <a:ext cx="1161734" cy="279400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 algn="ctr">
                <a:defRPr/>
              </a:pPr>
              <a:r>
                <a:rPr lang="en-US" sz="1300" baseline="0" dirty="0" smtClean="0">
                  <a:latin typeface="Lucida Sans" pitchFamily="34" charset="0"/>
                  <a:ea typeface="+mn-ea"/>
                  <a:cs typeface="+mn-cs"/>
                </a:rPr>
                <a:t>RedRef</a:t>
              </a:r>
              <a:endParaRPr lang="en-US" sz="1300" baseline="0" dirty="0">
                <a:latin typeface="Lucida Sans" pitchFamily="34" charset="0"/>
                <a:ea typeface="+mn-ea"/>
                <a:cs typeface="+mn-cs"/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7629525" y="3132665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sp>
        <p:nvSpPr>
          <p:cNvPr id="36" name="Rectangle 35"/>
          <p:cNvSpPr/>
          <p:nvPr/>
        </p:nvSpPr>
        <p:spPr>
          <a:xfrm rot="16200000">
            <a:off x="4059429" y="63187"/>
            <a:ext cx="1380744" cy="8229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rtlCol="0" anchor="t">
            <a:noAutofit/>
          </a:bodyPr>
          <a:lstStyle/>
          <a:p>
            <a:pPr algn="ctr"/>
            <a:r>
              <a:rPr lang="en-US" sz="1600" baseline="0" dirty="0" smtClean="0"/>
              <a:t>Multi-Entity</a:t>
            </a:r>
          </a:p>
          <a:p>
            <a:pPr algn="ctr"/>
            <a:r>
              <a:rPr lang="en-US" sz="1600" baseline="0" dirty="0" smtClean="0"/>
              <a:t>Control</a:t>
            </a:r>
          </a:p>
        </p:txBody>
      </p:sp>
      <p:grpSp>
        <p:nvGrpSpPr>
          <p:cNvPr id="185" name="Group 184"/>
          <p:cNvGrpSpPr/>
          <p:nvPr/>
        </p:nvGrpSpPr>
        <p:grpSpPr>
          <a:xfrm>
            <a:off x="7559548" y="3381465"/>
            <a:ext cx="1175181" cy="283544"/>
            <a:chOff x="7571417" y="5044730"/>
            <a:chExt cx="1175181" cy="283544"/>
          </a:xfrm>
        </p:grpSpPr>
        <p:sp>
          <p:nvSpPr>
            <p:cNvPr id="19" name="Rectangle 6"/>
            <p:cNvSpPr>
              <a:spLocks noChangeArrowheads="1"/>
            </p:cNvSpPr>
            <p:nvPr/>
          </p:nvSpPr>
          <p:spPr bwMode="auto">
            <a:xfrm>
              <a:off x="7571417" y="5044730"/>
              <a:ext cx="1175181" cy="283544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 algn="ctr">
                <a:defRPr/>
              </a:pPr>
              <a:r>
                <a:rPr lang="en-US" sz="1300" baseline="0" dirty="0" smtClean="0">
                  <a:latin typeface="Lucida Sans" pitchFamily="34" charset="0"/>
                  <a:ea typeface="+mn-ea"/>
                </a:rPr>
                <a:t>Tiger Board</a:t>
              </a:r>
              <a:endParaRPr lang="en-US" sz="1300" baseline="0" dirty="0">
                <a:latin typeface="Lucida Sans" pitchFamily="34" charset="0"/>
                <a:ea typeface="+mn-ea"/>
              </a:endParaRPr>
            </a:p>
          </p:txBody>
        </p:sp>
        <p:sp>
          <p:nvSpPr>
            <p:cNvPr id="73" name="Oval 72"/>
            <p:cNvSpPr/>
            <p:nvPr/>
          </p:nvSpPr>
          <p:spPr>
            <a:xfrm>
              <a:off x="7585710" y="5143154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chemeClr val="bg1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123852" y="3391519"/>
            <a:ext cx="1189113" cy="283544"/>
            <a:chOff x="4397297" y="5143500"/>
            <a:chExt cx="1189113" cy="283544"/>
          </a:xfrm>
        </p:grpSpPr>
        <p:sp>
          <p:nvSpPr>
            <p:cNvPr id="21" name="Rectangle 6"/>
            <p:cNvSpPr>
              <a:spLocks noChangeArrowheads="1"/>
            </p:cNvSpPr>
            <p:nvPr/>
          </p:nvSpPr>
          <p:spPr bwMode="auto">
            <a:xfrm>
              <a:off x="4397297" y="5143500"/>
              <a:ext cx="1189113" cy="283544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 algn="ctr">
                <a:defRPr/>
              </a:pPr>
              <a:r>
                <a:rPr lang="en-US" sz="1300" baseline="0" dirty="0" smtClean="0">
                  <a:latin typeface="Lucida Sans" pitchFamily="34" charset="0"/>
                  <a:ea typeface="+mn-ea"/>
                  <a:cs typeface="+mn-cs"/>
                </a:rPr>
                <a:t>ECGF</a:t>
              </a:r>
              <a:endParaRPr lang="en-US" sz="1300" baseline="0" dirty="0">
                <a:latin typeface="Lucida Sans" pitchFamily="34" charset="0"/>
                <a:ea typeface="+mn-ea"/>
                <a:cs typeface="+mn-cs"/>
              </a:endParaRPr>
            </a:p>
          </p:txBody>
        </p:sp>
        <p:sp>
          <p:nvSpPr>
            <p:cNvPr id="55" name="Oval 54"/>
            <p:cNvSpPr/>
            <p:nvPr/>
          </p:nvSpPr>
          <p:spPr>
            <a:xfrm>
              <a:off x="4422775" y="5238749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  <p:sp>
          <p:nvSpPr>
            <p:cNvPr id="74" name="Oval 73"/>
            <p:cNvSpPr/>
            <p:nvPr/>
          </p:nvSpPr>
          <p:spPr>
            <a:xfrm>
              <a:off x="5416550" y="5241924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cxnSp>
        <p:nvCxnSpPr>
          <p:cNvPr id="75" name="Straight Connector 74"/>
          <p:cNvCxnSpPr>
            <a:stCxn id="74" idx="6"/>
            <a:endCxn id="73" idx="2"/>
          </p:cNvCxnSpPr>
          <p:nvPr/>
        </p:nvCxnSpPr>
        <p:spPr bwMode="auto">
          <a:xfrm flipV="1">
            <a:off x="6273633" y="3538627"/>
            <a:ext cx="1300208" cy="1005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8" name="Group 187"/>
          <p:cNvGrpSpPr/>
          <p:nvPr/>
        </p:nvGrpSpPr>
        <p:grpSpPr>
          <a:xfrm>
            <a:off x="3786037" y="4091750"/>
            <a:ext cx="1189113" cy="283544"/>
            <a:chOff x="3762297" y="5505740"/>
            <a:chExt cx="1189113" cy="283544"/>
          </a:xfrm>
        </p:grpSpPr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3762297" y="5505740"/>
              <a:ext cx="1189113" cy="283544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 algn="ctr">
                <a:defRPr/>
              </a:pPr>
              <a:r>
                <a:rPr lang="en-US" sz="1300" baseline="0" dirty="0" smtClean="0">
                  <a:latin typeface="Lucida Sans" pitchFamily="34" charset="0"/>
                  <a:ea typeface="+mn-ea"/>
                  <a:cs typeface="+mn-cs"/>
                </a:rPr>
                <a:t>CIANC</a:t>
              </a:r>
              <a:endParaRPr lang="en-US" sz="1300" baseline="0" dirty="0">
                <a:latin typeface="Lucida Sans" pitchFamily="34" charset="0"/>
                <a:ea typeface="+mn-ea"/>
                <a:cs typeface="+mn-cs"/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4758478" y="5597813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grpSp>
        <p:nvGrpSpPr>
          <p:cNvPr id="186" name="Group 185"/>
          <p:cNvGrpSpPr/>
          <p:nvPr/>
        </p:nvGrpSpPr>
        <p:grpSpPr>
          <a:xfrm>
            <a:off x="6224437" y="4409270"/>
            <a:ext cx="1189113" cy="283544"/>
            <a:chOff x="6200697" y="5517080"/>
            <a:chExt cx="1189113" cy="283544"/>
          </a:xfrm>
        </p:grpSpPr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6200697" y="5517080"/>
              <a:ext cx="1189113" cy="283544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 algn="ctr">
                <a:defRPr/>
              </a:pPr>
              <a:r>
                <a:rPr lang="en-US" sz="1300" baseline="0" dirty="0" smtClean="0">
                  <a:latin typeface="Lucida Sans" pitchFamily="34" charset="0"/>
                  <a:ea typeface="+mn-ea"/>
                  <a:cs typeface="+mn-cs"/>
                </a:rPr>
                <a:t>HEAT</a:t>
              </a:r>
              <a:endParaRPr lang="en-US" sz="1300" baseline="0" dirty="0">
                <a:latin typeface="Lucida Sans" pitchFamily="34" charset="0"/>
                <a:ea typeface="+mn-ea"/>
                <a:cs typeface="+mn-cs"/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6286712" y="5596755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sp>
        <p:nvSpPr>
          <p:cNvPr id="30" name="Rectangle 6"/>
          <p:cNvSpPr>
            <a:spLocks noChangeArrowheads="1"/>
          </p:cNvSpPr>
          <p:nvPr/>
        </p:nvSpPr>
        <p:spPr bwMode="auto">
          <a:xfrm>
            <a:off x="5005237" y="4091750"/>
            <a:ext cx="1189113" cy="283544"/>
          </a:xfrm>
          <a:prstGeom prst="rect">
            <a:avLst/>
          </a:prstGeom>
          <a:solidFill>
            <a:srgbClr val="FADF9E">
              <a:alpha val="52000"/>
            </a:srgbClr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 wrap="none" anchor="t"/>
          <a:lstStyle/>
          <a:p>
            <a:pPr algn="ctr">
              <a:defRPr/>
            </a:pPr>
            <a:r>
              <a:rPr lang="en-US" sz="1300" baseline="0" dirty="0" smtClean="0">
                <a:latin typeface="Lucida Sans" pitchFamily="34" charset="0"/>
                <a:ea typeface="+mn-ea"/>
                <a:cs typeface="+mn-cs"/>
              </a:rPr>
              <a:t>ROCCIE</a:t>
            </a:r>
            <a:endParaRPr lang="en-US" sz="1300" baseline="0" dirty="0">
              <a:latin typeface="Lucida Sans" pitchFamily="34" charset="0"/>
              <a:ea typeface="+mn-ea"/>
              <a:cs typeface="+mn-cs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5078552" y="4182765"/>
            <a:ext cx="130528" cy="117475"/>
          </a:xfrm>
          <a:prstGeom prst="ellipse">
            <a:avLst/>
          </a:prstGeom>
          <a:solidFill>
            <a:srgbClr val="E0A60E"/>
          </a:solidFill>
          <a:ln>
            <a:solidFill>
              <a:srgbClr val="FFFF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1600" baseline="0" dirty="0" smtClean="0"/>
          </a:p>
        </p:txBody>
      </p:sp>
      <p:cxnSp>
        <p:nvCxnSpPr>
          <p:cNvPr id="97" name="Straight Connector 96"/>
          <p:cNvCxnSpPr>
            <a:stCxn id="93" idx="6"/>
            <a:endCxn id="94" idx="2"/>
          </p:cNvCxnSpPr>
          <p:nvPr/>
        </p:nvCxnSpPr>
        <p:spPr bwMode="auto">
          <a:xfrm flipV="1">
            <a:off x="4912746" y="4241503"/>
            <a:ext cx="165806" cy="10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4" name="Straight Connector 103"/>
          <p:cNvCxnSpPr>
            <a:stCxn id="93" idx="7"/>
            <a:endCxn id="55" idx="3"/>
          </p:cNvCxnSpPr>
          <p:nvPr/>
        </p:nvCxnSpPr>
        <p:spPr bwMode="auto">
          <a:xfrm flipV="1">
            <a:off x="4893631" y="3587039"/>
            <a:ext cx="274814" cy="6139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89" name="Group 188"/>
          <p:cNvGrpSpPr/>
          <p:nvPr/>
        </p:nvGrpSpPr>
        <p:grpSpPr>
          <a:xfrm>
            <a:off x="4995077" y="4406710"/>
            <a:ext cx="1205943" cy="283544"/>
            <a:chOff x="4971337" y="5820700"/>
            <a:chExt cx="1205943" cy="283544"/>
          </a:xfrm>
        </p:grpSpPr>
        <p:sp>
          <p:nvSpPr>
            <p:cNvPr id="113" name="Rectangle 6"/>
            <p:cNvSpPr>
              <a:spLocks noChangeArrowheads="1"/>
            </p:cNvSpPr>
            <p:nvPr/>
          </p:nvSpPr>
          <p:spPr bwMode="auto">
            <a:xfrm>
              <a:off x="4971337" y="5820700"/>
              <a:ext cx="1205943" cy="283544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 algn="ctr">
                <a:defRPr/>
              </a:pPr>
              <a:r>
                <a:rPr lang="en-US" sz="1300" baseline="0" dirty="0" smtClean="0">
                  <a:latin typeface="Lucida Sans" pitchFamily="34" charset="0"/>
                  <a:ea typeface="+mn-ea"/>
                  <a:cs typeface="+mn-cs"/>
                </a:rPr>
                <a:t>ICF</a:t>
              </a:r>
              <a:endParaRPr lang="en-US" sz="1300" baseline="0" dirty="0">
                <a:latin typeface="Lucida Sans" pitchFamily="34" charset="0"/>
                <a:ea typeface="+mn-ea"/>
                <a:cs typeface="+mn-cs"/>
              </a:endParaRPr>
            </a:p>
          </p:txBody>
        </p:sp>
        <p:sp>
          <p:nvSpPr>
            <p:cNvPr id="114" name="Oval 113"/>
            <p:cNvSpPr/>
            <p:nvPr/>
          </p:nvSpPr>
          <p:spPr>
            <a:xfrm>
              <a:off x="5016712" y="5911080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cxnSp>
        <p:nvCxnSpPr>
          <p:cNvPr id="115" name="Straight Connector 114"/>
          <p:cNvCxnSpPr>
            <a:stCxn id="93" idx="5"/>
            <a:endCxn id="114" idx="1"/>
          </p:cNvCxnSpPr>
          <p:nvPr/>
        </p:nvCxnSpPr>
        <p:spPr bwMode="auto">
          <a:xfrm>
            <a:off x="4893631" y="4284094"/>
            <a:ext cx="165936" cy="230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3" name="Group 202"/>
          <p:cNvGrpSpPr/>
          <p:nvPr/>
        </p:nvGrpSpPr>
        <p:grpSpPr>
          <a:xfrm>
            <a:off x="1727230" y="5978235"/>
            <a:ext cx="618078" cy="381777"/>
            <a:chOff x="1733580" y="5908385"/>
            <a:chExt cx="618078" cy="381777"/>
          </a:xfrm>
        </p:grpSpPr>
        <p:sp>
          <p:nvSpPr>
            <p:cNvPr id="135" name="Isosceles Triangle 134"/>
            <p:cNvSpPr/>
            <p:nvPr/>
          </p:nvSpPr>
          <p:spPr>
            <a:xfrm flipH="1" flipV="1">
              <a:off x="1836014" y="5908385"/>
              <a:ext cx="399003" cy="381777"/>
            </a:xfrm>
            <a:prstGeom prst="triangle">
              <a:avLst/>
            </a:prstGeom>
            <a:solidFill>
              <a:srgbClr val="91E2F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  <p:sp>
          <p:nvSpPr>
            <p:cNvPr id="137" name="TextBox 136"/>
            <p:cNvSpPr txBox="1"/>
            <p:nvPr/>
          </p:nvSpPr>
          <p:spPr bwMode="auto">
            <a:xfrm>
              <a:off x="1733580" y="5908385"/>
              <a:ext cx="6180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aseline="0" dirty="0" smtClean="0"/>
                <a:t>SoarTech</a:t>
              </a:r>
            </a:p>
            <a:p>
              <a:pPr algn="ctr"/>
              <a:r>
                <a:rPr lang="en-US" sz="800" baseline="0" dirty="0" smtClean="0"/>
                <a:t>Founded</a:t>
              </a:r>
            </a:p>
          </p:txBody>
        </p:sp>
      </p:grpSp>
      <p:grpSp>
        <p:nvGrpSpPr>
          <p:cNvPr id="196" name="Group 195"/>
          <p:cNvGrpSpPr/>
          <p:nvPr/>
        </p:nvGrpSpPr>
        <p:grpSpPr>
          <a:xfrm>
            <a:off x="6800460" y="1064065"/>
            <a:ext cx="1971039" cy="317500"/>
            <a:chOff x="6776720" y="2115820"/>
            <a:chExt cx="1971039" cy="317500"/>
          </a:xfrm>
        </p:grpSpPr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6776720" y="2115820"/>
              <a:ext cx="1971039" cy="317500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>
                <a:defRPr/>
              </a:pPr>
              <a:r>
                <a:rPr lang="en-US" sz="1300" baseline="0" dirty="0" smtClean="0">
                  <a:latin typeface="Lucida Sans" pitchFamily="34" charset="0"/>
                  <a:ea typeface="+mn-ea"/>
                  <a:cs typeface="+mn-cs"/>
                </a:rPr>
                <a:t>   SUMET</a:t>
              </a:r>
              <a:endParaRPr lang="en-US" sz="1300" baseline="0" dirty="0">
                <a:latin typeface="Lucida Sans" pitchFamily="34" charset="0"/>
                <a:ea typeface="+mn-ea"/>
                <a:cs typeface="+mn-cs"/>
              </a:endParaRPr>
            </a:p>
          </p:txBody>
        </p:sp>
        <p:sp>
          <p:nvSpPr>
            <p:cNvPr id="139" name="Oval 138"/>
            <p:cNvSpPr/>
            <p:nvPr/>
          </p:nvSpPr>
          <p:spPr>
            <a:xfrm>
              <a:off x="6855037" y="2216784"/>
              <a:ext cx="110913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grpSp>
        <p:nvGrpSpPr>
          <p:cNvPr id="193" name="Group 192"/>
          <p:cNvGrpSpPr/>
          <p:nvPr/>
        </p:nvGrpSpPr>
        <p:grpSpPr>
          <a:xfrm>
            <a:off x="5553225" y="2130002"/>
            <a:ext cx="882650" cy="304746"/>
            <a:chOff x="5600703" y="1447854"/>
            <a:chExt cx="882650" cy="304746"/>
          </a:xfrm>
        </p:grpSpPr>
        <p:grpSp>
          <p:nvGrpSpPr>
            <p:cNvPr id="143" name="Group 142"/>
            <p:cNvGrpSpPr/>
            <p:nvPr/>
          </p:nvGrpSpPr>
          <p:grpSpPr>
            <a:xfrm>
              <a:off x="5600703" y="1447854"/>
              <a:ext cx="882650" cy="304746"/>
              <a:chOff x="5557704" y="838254"/>
              <a:chExt cx="995496" cy="304746"/>
            </a:xfrm>
          </p:grpSpPr>
          <p:sp>
            <p:nvSpPr>
              <p:cNvPr id="20" name="Rectangle 6"/>
              <p:cNvSpPr>
                <a:spLocks noChangeArrowheads="1"/>
              </p:cNvSpPr>
              <p:nvPr/>
            </p:nvSpPr>
            <p:spPr bwMode="auto">
              <a:xfrm>
                <a:off x="5557704" y="838254"/>
                <a:ext cx="995496" cy="304746"/>
              </a:xfrm>
              <a:prstGeom prst="rect">
                <a:avLst/>
              </a:prstGeom>
              <a:solidFill>
                <a:srgbClr val="FADF9E">
                  <a:alpha val="52000"/>
                </a:srgbClr>
              </a:solidFill>
              <a:ln w="9525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0" rIns="0" anchor="t"/>
              <a:lstStyle/>
              <a:p>
                <a:pPr>
                  <a:defRPr/>
                </a:pPr>
                <a:r>
                  <a:rPr lang="en-US" sz="1100" baseline="0" dirty="0" smtClean="0">
                    <a:latin typeface="Lucida Sans" pitchFamily="34" charset="0"/>
                    <a:ea typeface="+mn-ea"/>
                    <a:cs typeface="+mn-cs"/>
                  </a:rPr>
                  <a:t>    </a:t>
                </a:r>
                <a:r>
                  <a:rPr lang="en-US" sz="1100" baseline="0" dirty="0" err="1" smtClean="0">
                    <a:latin typeface="Lucida Sans" pitchFamily="34" charset="0"/>
                    <a:ea typeface="+mn-ea"/>
                    <a:cs typeface="+mn-cs"/>
                  </a:rPr>
                  <a:t>Medibot</a:t>
                </a:r>
                <a:endParaRPr lang="en-US" sz="1100" baseline="0" dirty="0">
                  <a:latin typeface="Lucida Sans" pitchFamily="34" charset="0"/>
                  <a:ea typeface="+mn-ea"/>
                  <a:cs typeface="+mn-cs"/>
                </a:endParaRPr>
              </a:p>
            </p:txBody>
          </p:sp>
          <p:sp>
            <p:nvSpPr>
              <p:cNvPr id="120" name="Oval 119"/>
              <p:cNvSpPr/>
              <p:nvPr/>
            </p:nvSpPr>
            <p:spPr>
              <a:xfrm>
                <a:off x="6397837" y="936624"/>
                <a:ext cx="130528" cy="117475"/>
              </a:xfrm>
              <a:prstGeom prst="ellipse">
                <a:avLst/>
              </a:prstGeom>
              <a:solidFill>
                <a:srgbClr val="E0A60E"/>
              </a:solidFill>
              <a:ln>
                <a:solidFill>
                  <a:srgbClr val="FFFFFF"/>
                </a:solidFill>
              </a:ln>
            </p:spPr>
            <p:txBody>
              <a:bodyPr rtlCol="0" anchor="ctr">
                <a:spAutoFit/>
              </a:bodyPr>
              <a:lstStyle/>
              <a:p>
                <a:pPr algn="ctr"/>
                <a:endParaRPr lang="en-US" sz="1600" baseline="0" dirty="0" smtClean="0"/>
              </a:p>
            </p:txBody>
          </p:sp>
        </p:grpSp>
        <p:sp>
          <p:nvSpPr>
            <p:cNvPr id="150" name="Oval 149"/>
            <p:cNvSpPr/>
            <p:nvPr/>
          </p:nvSpPr>
          <p:spPr>
            <a:xfrm>
              <a:off x="5643358" y="1553009"/>
              <a:ext cx="115732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grpSp>
        <p:nvGrpSpPr>
          <p:cNvPr id="190" name="Group 189"/>
          <p:cNvGrpSpPr/>
          <p:nvPr/>
        </p:nvGrpSpPr>
        <p:grpSpPr>
          <a:xfrm>
            <a:off x="1225510" y="1527885"/>
            <a:ext cx="7524790" cy="346441"/>
            <a:chOff x="1233130" y="2490739"/>
            <a:chExt cx="7524790" cy="346441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233130" y="2490739"/>
              <a:ext cx="7524790" cy="346441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>
                <a:defRPr/>
              </a:pPr>
              <a:r>
                <a:rPr lang="en-US" sz="1300" baseline="0" dirty="0" err="1" smtClean="0">
                  <a:latin typeface="Lucida Sans" pitchFamily="34" charset="0"/>
                  <a:ea typeface="+mn-ea"/>
                  <a:cs typeface="+mn-cs"/>
                </a:rPr>
                <a:t>TacAir</a:t>
              </a:r>
              <a:r>
                <a:rPr lang="en-US" sz="1300" baseline="0" dirty="0" smtClean="0">
                  <a:latin typeface="Lucida Sans" pitchFamily="34" charset="0"/>
                  <a:ea typeface="+mn-ea"/>
                  <a:cs typeface="+mn-cs"/>
                </a:rPr>
                <a:t>-Soar                          (HBMs)</a:t>
              </a:r>
              <a:endParaRPr lang="en-US" sz="1300" baseline="0" dirty="0">
                <a:latin typeface="Lucida Sans" pitchFamily="34" charset="0"/>
                <a:ea typeface="+mn-ea"/>
                <a:cs typeface="+mn-cs"/>
              </a:endParaRPr>
            </a:p>
          </p:txBody>
        </p:sp>
        <p:sp>
          <p:nvSpPr>
            <p:cNvPr id="151" name="Oval 150"/>
            <p:cNvSpPr/>
            <p:nvPr/>
          </p:nvSpPr>
          <p:spPr>
            <a:xfrm>
              <a:off x="2264526" y="2605404"/>
              <a:ext cx="131059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5996561" y="2664055"/>
            <a:ext cx="786342" cy="304746"/>
            <a:chOff x="5664200" y="2094289"/>
            <a:chExt cx="786342" cy="304746"/>
          </a:xfrm>
        </p:grpSpPr>
        <p:grpSp>
          <p:nvGrpSpPr>
            <p:cNvPr id="144" name="Group 143"/>
            <p:cNvGrpSpPr/>
            <p:nvPr/>
          </p:nvGrpSpPr>
          <p:grpSpPr>
            <a:xfrm>
              <a:off x="5664200" y="2094289"/>
              <a:ext cx="786342" cy="304746"/>
              <a:chOff x="6049111" y="1338639"/>
              <a:chExt cx="664956" cy="304746"/>
            </a:xfrm>
          </p:grpSpPr>
          <p:sp>
            <p:nvSpPr>
              <p:cNvPr id="26" name="Rectangle 6"/>
              <p:cNvSpPr>
                <a:spLocks noChangeArrowheads="1"/>
              </p:cNvSpPr>
              <p:nvPr/>
            </p:nvSpPr>
            <p:spPr bwMode="auto">
              <a:xfrm>
                <a:off x="6049111" y="1338639"/>
                <a:ext cx="664956" cy="304746"/>
              </a:xfrm>
              <a:prstGeom prst="rect">
                <a:avLst/>
              </a:prstGeom>
              <a:solidFill>
                <a:srgbClr val="FADF9E">
                  <a:alpha val="52000"/>
                </a:srgbClr>
              </a:solidFill>
              <a:ln w="9525" algn="ctr">
                <a:solidFill>
                  <a:srgbClr val="FFFFFF"/>
                </a:solidFill>
                <a:round/>
                <a:headEnd/>
                <a:tailEnd/>
              </a:ln>
            </p:spPr>
            <p:txBody>
              <a:bodyPr wrap="none" lIns="0" rIns="0" anchor="t"/>
              <a:lstStyle/>
              <a:p>
                <a:pPr>
                  <a:defRPr/>
                </a:pPr>
                <a:r>
                  <a:rPr lang="en-US" sz="1000" baseline="0" dirty="0" smtClean="0">
                    <a:latin typeface="Lucida Sans" pitchFamily="34" charset="0"/>
                    <a:ea typeface="+mn-ea"/>
                  </a:rPr>
                  <a:t>    </a:t>
                </a:r>
                <a:r>
                  <a:rPr lang="en-US" sz="1000" baseline="0" dirty="0" err="1" smtClean="0">
                    <a:latin typeface="Lucida Sans" pitchFamily="34" charset="0"/>
                    <a:ea typeface="+mn-ea"/>
                  </a:rPr>
                  <a:t>PnPCAT</a:t>
                </a:r>
                <a:endParaRPr lang="en-US" sz="1000" baseline="0" dirty="0">
                  <a:latin typeface="Lucida Sans" pitchFamily="34" charset="0"/>
                  <a:ea typeface="+mn-ea"/>
                </a:endParaRPr>
              </a:p>
            </p:txBody>
          </p:sp>
          <p:sp>
            <p:nvSpPr>
              <p:cNvPr id="119" name="Oval 118"/>
              <p:cNvSpPr/>
              <p:nvPr/>
            </p:nvSpPr>
            <p:spPr>
              <a:xfrm>
                <a:off x="6590923" y="1440390"/>
                <a:ext cx="110615" cy="117475"/>
              </a:xfrm>
              <a:prstGeom prst="ellipse">
                <a:avLst/>
              </a:prstGeom>
              <a:solidFill>
                <a:srgbClr val="E0A60E"/>
              </a:solidFill>
              <a:ln>
                <a:solidFill>
                  <a:srgbClr val="FFFFFF"/>
                </a:solidFill>
              </a:ln>
            </p:spPr>
            <p:txBody>
              <a:bodyPr rtlCol="0" anchor="ctr">
                <a:spAutoFit/>
              </a:bodyPr>
              <a:lstStyle/>
              <a:p>
                <a:pPr algn="ctr"/>
                <a:endParaRPr lang="en-US" sz="1600" baseline="0" dirty="0" smtClean="0"/>
              </a:p>
            </p:txBody>
          </p:sp>
        </p:grpSp>
        <p:sp>
          <p:nvSpPr>
            <p:cNvPr id="166" name="Oval 165"/>
            <p:cNvSpPr/>
            <p:nvPr/>
          </p:nvSpPr>
          <p:spPr>
            <a:xfrm>
              <a:off x="5683575" y="2202826"/>
              <a:ext cx="115732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136959" y="4916380"/>
            <a:ext cx="2357908" cy="296572"/>
            <a:chOff x="3126799" y="3759200"/>
            <a:chExt cx="2357908" cy="296572"/>
          </a:xfrm>
        </p:grpSpPr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>
              <a:off x="3126799" y="3759200"/>
              <a:ext cx="2357908" cy="296572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 algn="ctr">
                <a:defRPr/>
              </a:pPr>
              <a:r>
                <a:rPr lang="en-US" sz="1300" baseline="0" dirty="0" smtClean="0">
                  <a:latin typeface="Lucida Sans" pitchFamily="34" charset="0"/>
                  <a:ea typeface="+mn-ea"/>
                  <a:cs typeface="+mn-cs"/>
                </a:rPr>
                <a:t>VISTA</a:t>
              </a:r>
              <a:endParaRPr lang="en-US" sz="1300" baseline="0" dirty="0">
                <a:latin typeface="Lucida Sans" pitchFamily="34" charset="0"/>
                <a:ea typeface="+mn-ea"/>
                <a:cs typeface="+mn-cs"/>
              </a:endParaRPr>
            </a:p>
          </p:txBody>
        </p:sp>
        <p:sp>
          <p:nvSpPr>
            <p:cNvPr id="64" name="Oval 63"/>
            <p:cNvSpPr/>
            <p:nvPr/>
          </p:nvSpPr>
          <p:spPr>
            <a:xfrm>
              <a:off x="3222625" y="3867149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grpSp>
        <p:nvGrpSpPr>
          <p:cNvPr id="171" name="Group 170"/>
          <p:cNvGrpSpPr/>
          <p:nvPr/>
        </p:nvGrpSpPr>
        <p:grpSpPr>
          <a:xfrm>
            <a:off x="2516776" y="4922730"/>
            <a:ext cx="560434" cy="296572"/>
            <a:chOff x="2506616" y="3765550"/>
            <a:chExt cx="560434" cy="296572"/>
          </a:xfrm>
        </p:grpSpPr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2506616" y="3765550"/>
              <a:ext cx="560434" cy="296572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 algn="ctr">
                <a:defRPr/>
              </a:pPr>
              <a:r>
                <a:rPr lang="en-US" sz="1300" baseline="0" dirty="0" smtClean="0">
                  <a:latin typeface="Lucida Sans" pitchFamily="34" charset="0"/>
                  <a:ea typeface="+mn-ea"/>
                  <a:cs typeface="+mn-cs"/>
                </a:rPr>
                <a:t>SAP</a:t>
              </a:r>
              <a:endParaRPr lang="en-US" sz="1300" baseline="0" dirty="0">
                <a:latin typeface="Lucida Sans" pitchFamily="34" charset="0"/>
                <a:ea typeface="+mn-ea"/>
                <a:cs typeface="+mn-cs"/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2924175" y="3867149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  <p:sp>
          <p:nvSpPr>
            <p:cNvPr id="83" name="Oval 82"/>
            <p:cNvSpPr/>
            <p:nvPr/>
          </p:nvSpPr>
          <p:spPr>
            <a:xfrm>
              <a:off x="2508250" y="3863974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4970049" y="5603212"/>
            <a:ext cx="1046481" cy="279400"/>
            <a:chOff x="4875089" y="4180840"/>
            <a:chExt cx="1046481" cy="279400"/>
          </a:xfrm>
        </p:grpSpPr>
        <p:sp>
          <p:nvSpPr>
            <p:cNvPr id="47" name="Rectangle 6"/>
            <p:cNvSpPr>
              <a:spLocks noChangeArrowheads="1"/>
            </p:cNvSpPr>
            <p:nvPr/>
          </p:nvSpPr>
          <p:spPr bwMode="auto">
            <a:xfrm>
              <a:off x="4875089" y="4180840"/>
              <a:ext cx="1046481" cy="279400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 algn="ctr">
                <a:defRPr/>
              </a:pPr>
              <a:r>
                <a:rPr lang="en-US" sz="1300" baseline="0" dirty="0" smtClean="0">
                  <a:latin typeface="Lucida Sans" pitchFamily="34" charset="0"/>
                  <a:ea typeface="+mn-ea"/>
                  <a:cs typeface="+mn-cs"/>
                </a:rPr>
                <a:t>BINAH</a:t>
              </a:r>
              <a:endParaRPr lang="en-US" sz="1300" baseline="0" dirty="0">
                <a:latin typeface="Lucida Sans" pitchFamily="34" charset="0"/>
                <a:ea typeface="+mn-ea"/>
                <a:cs typeface="+mn-cs"/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5681345" y="4266564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  <p:sp>
          <p:nvSpPr>
            <p:cNvPr id="91" name="Oval 90"/>
            <p:cNvSpPr/>
            <p:nvPr/>
          </p:nvSpPr>
          <p:spPr>
            <a:xfrm>
              <a:off x="4889711" y="4270797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grpSp>
        <p:nvGrpSpPr>
          <p:cNvPr id="184" name="Group 183"/>
          <p:cNvGrpSpPr/>
          <p:nvPr/>
        </p:nvGrpSpPr>
        <p:grpSpPr>
          <a:xfrm>
            <a:off x="7701280" y="5938491"/>
            <a:ext cx="1061720" cy="281329"/>
            <a:chOff x="7701280" y="4516120"/>
            <a:chExt cx="1061720" cy="279400"/>
          </a:xfrm>
        </p:grpSpPr>
        <p:sp>
          <p:nvSpPr>
            <p:cNvPr id="172" name="Rectangle 6"/>
            <p:cNvSpPr>
              <a:spLocks noChangeArrowheads="1"/>
            </p:cNvSpPr>
            <p:nvPr/>
          </p:nvSpPr>
          <p:spPr bwMode="auto">
            <a:xfrm>
              <a:off x="7701280" y="4516120"/>
              <a:ext cx="1061720" cy="279400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 algn="ctr">
                <a:defRPr/>
              </a:pPr>
              <a:r>
                <a:rPr lang="en-US" sz="1300" baseline="0" dirty="0" smtClean="0">
                  <a:latin typeface="Lucida Sans" pitchFamily="34" charset="0"/>
                  <a:ea typeface="+mn-ea"/>
                  <a:cs typeface="+mn-cs"/>
                </a:rPr>
                <a:t>AIA</a:t>
              </a:r>
              <a:endParaRPr lang="en-US" sz="1300" baseline="0" dirty="0">
                <a:latin typeface="Lucida Sans" pitchFamily="34" charset="0"/>
                <a:ea typeface="+mn-ea"/>
                <a:cs typeface="+mn-cs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>
              <a:off x="7744460" y="4606289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6234065" y="5603212"/>
            <a:ext cx="2537401" cy="279400"/>
            <a:chOff x="6234065" y="4180840"/>
            <a:chExt cx="2537401" cy="279400"/>
          </a:xfrm>
        </p:grpSpPr>
        <p:sp>
          <p:nvSpPr>
            <p:cNvPr id="45" name="Rectangle 6"/>
            <p:cNvSpPr>
              <a:spLocks noChangeArrowheads="1"/>
            </p:cNvSpPr>
            <p:nvPr/>
          </p:nvSpPr>
          <p:spPr bwMode="auto">
            <a:xfrm>
              <a:off x="6234065" y="4180840"/>
              <a:ext cx="2537401" cy="279400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>
                <a:defRPr/>
              </a:pPr>
              <a:r>
                <a:rPr lang="en-US" sz="1300" baseline="0" dirty="0" smtClean="0">
                  <a:latin typeface="Lucida Sans" pitchFamily="34" charset="0"/>
                  <a:ea typeface="+mn-ea"/>
                  <a:cs typeface="+mn-cs"/>
                </a:rPr>
                <a:t>    WEAVER</a:t>
              </a:r>
              <a:endParaRPr lang="en-US" sz="1300" baseline="0" dirty="0">
                <a:latin typeface="Lucida Sans" pitchFamily="34" charset="0"/>
                <a:ea typeface="+mn-ea"/>
                <a:cs typeface="+mn-cs"/>
              </a:endParaRPr>
            </a:p>
          </p:txBody>
        </p:sp>
        <p:sp>
          <p:nvSpPr>
            <p:cNvPr id="68" name="Oval 67"/>
            <p:cNvSpPr/>
            <p:nvPr/>
          </p:nvSpPr>
          <p:spPr>
            <a:xfrm>
              <a:off x="6296025" y="4269739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  <p:sp>
          <p:nvSpPr>
            <p:cNvPr id="177" name="Oval 176"/>
            <p:cNvSpPr/>
            <p:nvPr/>
          </p:nvSpPr>
          <p:spPr>
            <a:xfrm>
              <a:off x="7216775" y="4266564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cxnSp>
        <p:nvCxnSpPr>
          <p:cNvPr id="88" name="Straight Connector 87"/>
          <p:cNvCxnSpPr>
            <a:stCxn id="93" idx="4"/>
            <a:endCxn id="91" idx="1"/>
          </p:cNvCxnSpPr>
          <p:nvPr/>
        </p:nvCxnSpPr>
        <p:spPr bwMode="auto">
          <a:xfrm>
            <a:off x="4847482" y="4301298"/>
            <a:ext cx="156304" cy="14090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01" name="Group 200"/>
          <p:cNvGrpSpPr/>
          <p:nvPr/>
        </p:nvGrpSpPr>
        <p:grpSpPr>
          <a:xfrm>
            <a:off x="1458543" y="1261313"/>
            <a:ext cx="604653" cy="381777"/>
            <a:chOff x="1503680" y="2194077"/>
            <a:chExt cx="604653" cy="381777"/>
          </a:xfrm>
        </p:grpSpPr>
        <p:sp>
          <p:nvSpPr>
            <p:cNvPr id="132" name="Isosceles Triangle 131"/>
            <p:cNvSpPr/>
            <p:nvPr/>
          </p:nvSpPr>
          <p:spPr>
            <a:xfrm flipH="1" flipV="1">
              <a:off x="1609501" y="2194077"/>
              <a:ext cx="399003" cy="381777"/>
            </a:xfrm>
            <a:prstGeom prst="triangle">
              <a:avLst/>
            </a:prstGeom>
            <a:solidFill>
              <a:srgbClr val="91E2F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  <p:sp>
          <p:nvSpPr>
            <p:cNvPr id="136" name="TextBox 135"/>
            <p:cNvSpPr txBox="1"/>
            <p:nvPr/>
          </p:nvSpPr>
          <p:spPr bwMode="auto">
            <a:xfrm>
              <a:off x="1503680" y="2223430"/>
              <a:ext cx="604653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800" baseline="0" dirty="0" smtClean="0"/>
                <a:t>STOW97</a:t>
              </a:r>
            </a:p>
          </p:txBody>
        </p:sp>
      </p:grpSp>
      <p:grpSp>
        <p:nvGrpSpPr>
          <p:cNvPr id="200" name="Group 199"/>
          <p:cNvGrpSpPr/>
          <p:nvPr/>
        </p:nvGrpSpPr>
        <p:grpSpPr>
          <a:xfrm>
            <a:off x="6925288" y="5825486"/>
            <a:ext cx="736099" cy="412357"/>
            <a:chOff x="7460826" y="4406757"/>
            <a:chExt cx="736099" cy="412357"/>
          </a:xfrm>
        </p:grpSpPr>
        <p:sp>
          <p:nvSpPr>
            <p:cNvPr id="133" name="Isosceles Triangle 132"/>
            <p:cNvSpPr/>
            <p:nvPr/>
          </p:nvSpPr>
          <p:spPr>
            <a:xfrm rot="10800000" flipH="1" flipV="1">
              <a:off x="7635016" y="4406757"/>
              <a:ext cx="399003" cy="381777"/>
            </a:xfrm>
            <a:prstGeom prst="triangle">
              <a:avLst/>
            </a:prstGeom>
            <a:solidFill>
              <a:srgbClr val="91E2F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  <p:sp>
          <p:nvSpPr>
            <p:cNvPr id="138" name="TextBox 137"/>
            <p:cNvSpPr txBox="1"/>
            <p:nvPr/>
          </p:nvSpPr>
          <p:spPr bwMode="auto">
            <a:xfrm>
              <a:off x="7460826" y="4480560"/>
              <a:ext cx="73609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r>
                <a:rPr lang="en-US" sz="800" baseline="0" dirty="0" smtClean="0"/>
                <a:t>Initial Fleet</a:t>
              </a:r>
            </a:p>
            <a:p>
              <a:r>
                <a:rPr lang="en-US" sz="800" baseline="0" dirty="0" smtClean="0"/>
                <a:t>Deployment</a:t>
              </a:r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5675776" y="2986948"/>
            <a:ext cx="829073" cy="454024"/>
            <a:chOff x="7477760" y="3820160"/>
            <a:chExt cx="829073" cy="454024"/>
          </a:xfrm>
        </p:grpSpPr>
        <p:sp>
          <p:nvSpPr>
            <p:cNvPr id="206" name="Isosceles Triangle 205"/>
            <p:cNvSpPr/>
            <p:nvPr/>
          </p:nvSpPr>
          <p:spPr>
            <a:xfrm flipH="1" flipV="1">
              <a:off x="7644541" y="3892407"/>
              <a:ext cx="399003" cy="381777"/>
            </a:xfrm>
            <a:prstGeom prst="triangle">
              <a:avLst/>
            </a:prstGeom>
            <a:solidFill>
              <a:srgbClr val="91E2F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  <p:sp>
          <p:nvSpPr>
            <p:cNvPr id="207" name="TextBox 206"/>
            <p:cNvSpPr txBox="1"/>
            <p:nvPr/>
          </p:nvSpPr>
          <p:spPr bwMode="auto">
            <a:xfrm>
              <a:off x="7477760" y="3820160"/>
              <a:ext cx="82907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aseline="0" dirty="0" smtClean="0"/>
                <a:t>76% workload</a:t>
              </a:r>
            </a:p>
            <a:p>
              <a:pPr algn="ctr"/>
              <a:r>
                <a:rPr lang="en-US" sz="800" baseline="0" dirty="0" smtClean="0"/>
                <a:t>reduction</a:t>
              </a: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2013228" y="1180589"/>
            <a:ext cx="761747" cy="496354"/>
            <a:chOff x="7460630" y="3777830"/>
            <a:chExt cx="761747" cy="496354"/>
          </a:xfrm>
        </p:grpSpPr>
        <p:sp>
          <p:nvSpPr>
            <p:cNvPr id="209" name="Isosceles Triangle 208"/>
            <p:cNvSpPr/>
            <p:nvPr/>
          </p:nvSpPr>
          <p:spPr>
            <a:xfrm flipH="1" flipV="1">
              <a:off x="7644541" y="3892407"/>
              <a:ext cx="399003" cy="381777"/>
            </a:xfrm>
            <a:prstGeom prst="triangle">
              <a:avLst/>
            </a:prstGeom>
            <a:solidFill>
              <a:srgbClr val="91E2F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  <p:sp>
          <p:nvSpPr>
            <p:cNvPr id="210" name="TextBox 209"/>
            <p:cNvSpPr txBox="1"/>
            <p:nvPr/>
          </p:nvSpPr>
          <p:spPr bwMode="auto">
            <a:xfrm>
              <a:off x="7460630" y="3777830"/>
              <a:ext cx="76174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aseline="0" dirty="0" smtClean="0"/>
                <a:t>1:100 </a:t>
              </a:r>
              <a:br>
                <a:rPr lang="en-US" sz="800" baseline="0" dirty="0" smtClean="0"/>
              </a:br>
              <a:r>
                <a:rPr lang="en-US" sz="800" baseline="0" dirty="0" smtClean="0"/>
                <a:t>operator: AC</a:t>
              </a:r>
            </a:p>
            <a:p>
              <a:pPr algn="ctr"/>
              <a:r>
                <a:rPr lang="en-US" sz="800" baseline="0" dirty="0" smtClean="0"/>
                <a:t>ratio</a:t>
              </a:r>
            </a:p>
          </p:txBody>
        </p:sp>
      </p:grpSp>
      <p:cxnSp>
        <p:nvCxnSpPr>
          <p:cNvPr id="52" name="Straight Connector 51"/>
          <p:cNvCxnSpPr>
            <a:stCxn id="151" idx="6"/>
            <a:endCxn id="49" idx="2"/>
          </p:cNvCxnSpPr>
          <p:nvPr/>
        </p:nvCxnSpPr>
        <p:spPr bwMode="auto">
          <a:xfrm flipV="1">
            <a:off x="2387965" y="1267978"/>
            <a:ext cx="1499354" cy="43331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27" name="Group 226"/>
          <p:cNvGrpSpPr/>
          <p:nvPr/>
        </p:nvGrpSpPr>
        <p:grpSpPr>
          <a:xfrm>
            <a:off x="7539178" y="802883"/>
            <a:ext cx="703588" cy="381777"/>
            <a:chOff x="1690828" y="5908385"/>
            <a:chExt cx="703588" cy="381777"/>
          </a:xfrm>
        </p:grpSpPr>
        <p:sp>
          <p:nvSpPr>
            <p:cNvPr id="228" name="Isosceles Triangle 227"/>
            <p:cNvSpPr/>
            <p:nvPr/>
          </p:nvSpPr>
          <p:spPr>
            <a:xfrm flipH="1" flipV="1">
              <a:off x="1836014" y="5908385"/>
              <a:ext cx="399003" cy="381777"/>
            </a:xfrm>
            <a:prstGeom prst="triangle">
              <a:avLst/>
            </a:prstGeom>
            <a:solidFill>
              <a:srgbClr val="91E2F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  <p:sp>
          <p:nvSpPr>
            <p:cNvPr id="229" name="TextBox 228"/>
            <p:cNvSpPr txBox="1"/>
            <p:nvPr/>
          </p:nvSpPr>
          <p:spPr bwMode="auto">
            <a:xfrm>
              <a:off x="1690828" y="5908385"/>
              <a:ext cx="70358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aseline="0" dirty="0" smtClean="0"/>
                <a:t>3x Mission </a:t>
              </a:r>
              <a:br>
                <a:rPr lang="en-US" sz="800" baseline="0" dirty="0" smtClean="0"/>
              </a:br>
              <a:r>
                <a:rPr lang="en-US" sz="800" baseline="0" dirty="0" smtClean="0"/>
                <a:t>Completion</a:t>
              </a:r>
            </a:p>
          </p:txBody>
        </p:sp>
      </p:grpSp>
      <p:cxnSp>
        <p:nvCxnSpPr>
          <p:cNvPr id="69" name="Straight Connector 68"/>
          <p:cNvCxnSpPr>
            <a:stCxn id="71" idx="6"/>
            <a:endCxn id="68" idx="2"/>
          </p:cNvCxnSpPr>
          <p:nvPr/>
        </p:nvCxnSpPr>
        <p:spPr bwMode="auto">
          <a:xfrm>
            <a:off x="5906833" y="5747674"/>
            <a:ext cx="389192" cy="31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4" name="Straight Connector 173"/>
          <p:cNvCxnSpPr>
            <a:stCxn id="177" idx="5"/>
            <a:endCxn id="173" idx="2"/>
          </p:cNvCxnSpPr>
          <p:nvPr/>
        </p:nvCxnSpPr>
        <p:spPr bwMode="auto">
          <a:xfrm>
            <a:off x="7328188" y="5789207"/>
            <a:ext cx="416272" cy="2992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>
            <a:stCxn id="63" idx="6"/>
            <a:endCxn id="64" idx="2"/>
          </p:cNvCxnSpPr>
          <p:nvPr/>
        </p:nvCxnSpPr>
        <p:spPr bwMode="auto">
          <a:xfrm>
            <a:off x="3064863" y="5083067"/>
            <a:ext cx="1679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7" name="Straight Connector 126"/>
          <p:cNvCxnSpPr>
            <a:stCxn id="119" idx="6"/>
            <a:endCxn id="118" idx="2"/>
          </p:cNvCxnSpPr>
          <p:nvPr/>
        </p:nvCxnSpPr>
        <p:spPr bwMode="auto">
          <a:xfrm flipV="1">
            <a:off x="6768086" y="2800600"/>
            <a:ext cx="377061" cy="2394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2" name="Straight Connector 151"/>
          <p:cNvCxnSpPr>
            <a:stCxn id="151" idx="6"/>
            <a:endCxn id="150" idx="3"/>
          </p:cNvCxnSpPr>
          <p:nvPr/>
        </p:nvCxnSpPr>
        <p:spPr bwMode="auto">
          <a:xfrm>
            <a:off x="2387965" y="1701288"/>
            <a:ext cx="3224864" cy="6341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1" name="Straight Connector 160"/>
          <p:cNvCxnSpPr>
            <a:stCxn id="151" idx="6"/>
            <a:endCxn id="109" idx="2"/>
          </p:cNvCxnSpPr>
          <p:nvPr/>
        </p:nvCxnSpPr>
        <p:spPr bwMode="auto">
          <a:xfrm>
            <a:off x="2387965" y="1701288"/>
            <a:ext cx="5229690" cy="5120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5" name="Straight Connector 164"/>
          <p:cNvCxnSpPr>
            <a:stCxn id="151" idx="6"/>
            <a:endCxn id="166" idx="2"/>
          </p:cNvCxnSpPr>
          <p:nvPr/>
        </p:nvCxnSpPr>
        <p:spPr bwMode="auto">
          <a:xfrm>
            <a:off x="2387965" y="1701288"/>
            <a:ext cx="3627971" cy="113004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stCxn id="59" idx="4"/>
            <a:endCxn id="55" idx="1"/>
          </p:cNvCxnSpPr>
          <p:nvPr/>
        </p:nvCxnSpPr>
        <p:spPr bwMode="auto">
          <a:xfrm>
            <a:off x="4879683" y="1333065"/>
            <a:ext cx="288762" cy="2170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151" idx="6"/>
            <a:endCxn id="83" idx="1"/>
          </p:cNvCxnSpPr>
          <p:nvPr/>
        </p:nvCxnSpPr>
        <p:spPr bwMode="auto">
          <a:xfrm>
            <a:off x="2387965" y="1701288"/>
            <a:ext cx="149560" cy="333707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>
            <a:stCxn id="59" idx="6"/>
            <a:endCxn id="109" idx="2"/>
          </p:cNvCxnSpPr>
          <p:nvPr/>
        </p:nvCxnSpPr>
        <p:spPr bwMode="auto">
          <a:xfrm>
            <a:off x="4944947" y="1274328"/>
            <a:ext cx="2672708" cy="9390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0" name="Straight Connector 139"/>
          <p:cNvCxnSpPr>
            <a:stCxn id="120" idx="7"/>
            <a:endCxn id="139" idx="3"/>
          </p:cNvCxnSpPr>
          <p:nvPr/>
        </p:nvCxnSpPr>
        <p:spPr bwMode="auto">
          <a:xfrm flipV="1">
            <a:off x="6396906" y="1265300"/>
            <a:ext cx="498114" cy="98027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22" name="Group 121"/>
          <p:cNvGrpSpPr/>
          <p:nvPr/>
        </p:nvGrpSpPr>
        <p:grpSpPr>
          <a:xfrm>
            <a:off x="4436811" y="3712145"/>
            <a:ext cx="646331" cy="454024"/>
            <a:chOff x="7543213" y="3820160"/>
            <a:chExt cx="646331" cy="454024"/>
          </a:xfrm>
        </p:grpSpPr>
        <p:sp>
          <p:nvSpPr>
            <p:cNvPr id="123" name="Isosceles Triangle 122"/>
            <p:cNvSpPr/>
            <p:nvPr/>
          </p:nvSpPr>
          <p:spPr>
            <a:xfrm flipH="1" flipV="1">
              <a:off x="7644541" y="3892407"/>
              <a:ext cx="399003" cy="381777"/>
            </a:xfrm>
            <a:prstGeom prst="triangle">
              <a:avLst/>
            </a:prstGeom>
            <a:solidFill>
              <a:srgbClr val="91E2F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  <p:sp>
          <p:nvSpPr>
            <p:cNvPr id="124" name="TextBox 123"/>
            <p:cNvSpPr txBox="1"/>
            <p:nvPr/>
          </p:nvSpPr>
          <p:spPr bwMode="auto">
            <a:xfrm>
              <a:off x="7543213" y="3820160"/>
              <a:ext cx="64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aseline="0" dirty="0" smtClean="0"/>
                <a:t>Formative</a:t>
              </a:r>
            </a:p>
            <a:p>
              <a:pPr algn="ctr"/>
              <a:r>
                <a:rPr lang="en-US" sz="800" baseline="0" dirty="0" err="1" smtClean="0"/>
                <a:t>Eval</a:t>
              </a:r>
              <a:endParaRPr lang="en-US" sz="800" baseline="0" dirty="0" smtClean="0"/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6845358" y="5112146"/>
            <a:ext cx="754322" cy="279400"/>
            <a:chOff x="6234066" y="4180840"/>
            <a:chExt cx="754322" cy="279400"/>
          </a:xfrm>
        </p:grpSpPr>
        <p:sp>
          <p:nvSpPr>
            <p:cNvPr id="130" name="Rectangle 6"/>
            <p:cNvSpPr>
              <a:spLocks noChangeArrowheads="1"/>
            </p:cNvSpPr>
            <p:nvPr/>
          </p:nvSpPr>
          <p:spPr bwMode="auto">
            <a:xfrm>
              <a:off x="6234066" y="4180840"/>
              <a:ext cx="754322" cy="279400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r>
                <a:rPr lang="en-US" sz="1050" baseline="0" dirty="0" smtClean="0">
                  <a:latin typeface="Lucida Sans" pitchFamily="34" charset="0"/>
                  <a:ea typeface="+mn-ea"/>
                  <a:cs typeface="+mn-cs"/>
                </a:rPr>
                <a:t>   </a:t>
              </a:r>
              <a:r>
                <a:rPr lang="en-US" sz="900" baseline="0" dirty="0" smtClean="0">
                  <a:latin typeface="Lucida Sans" pitchFamily="34" charset="0"/>
                  <a:ea typeface="+mn-ea"/>
                  <a:cs typeface="+mn-cs"/>
                </a:rPr>
                <a:t>Magic</a:t>
              </a:r>
            </a:p>
            <a:p>
              <a:pPr>
                <a:defRPr/>
              </a:pPr>
              <a:r>
                <a:rPr lang="en-US" sz="900" baseline="0" dirty="0">
                  <a:latin typeface="Lucida Sans" pitchFamily="34" charset="0"/>
                  <a:ea typeface="+mn-ea"/>
                </a:rPr>
                <a:t> </a:t>
              </a:r>
              <a:r>
                <a:rPr lang="en-US" sz="900" baseline="0" dirty="0" smtClean="0">
                  <a:latin typeface="Lucida Sans" pitchFamily="34" charset="0"/>
                  <a:ea typeface="+mn-ea"/>
                </a:rPr>
                <a:t>   </a:t>
              </a:r>
              <a:r>
                <a:rPr lang="en-US" sz="900" baseline="0" dirty="0" smtClean="0">
                  <a:latin typeface="Lucida Sans" pitchFamily="34" charset="0"/>
                  <a:ea typeface="+mn-ea"/>
                  <a:cs typeface="+mn-cs"/>
                </a:rPr>
                <a:t>2010</a:t>
              </a:r>
              <a:endParaRPr lang="en-US" sz="1050" baseline="0" dirty="0">
                <a:latin typeface="Lucida Sans" pitchFamily="34" charset="0"/>
                <a:ea typeface="+mn-ea"/>
                <a:cs typeface="+mn-cs"/>
              </a:endParaRPr>
            </a:p>
          </p:txBody>
        </p:sp>
        <p:sp>
          <p:nvSpPr>
            <p:cNvPr id="131" name="Oval 130"/>
            <p:cNvSpPr/>
            <p:nvPr/>
          </p:nvSpPr>
          <p:spPr>
            <a:xfrm>
              <a:off x="6296025" y="4269739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  <p:sp>
          <p:nvSpPr>
            <p:cNvPr id="134" name="Oval 133"/>
            <p:cNvSpPr/>
            <p:nvPr/>
          </p:nvSpPr>
          <p:spPr>
            <a:xfrm>
              <a:off x="6828155" y="4256404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7969752" y="4942812"/>
            <a:ext cx="810200" cy="279400"/>
            <a:chOff x="6234066" y="4180840"/>
            <a:chExt cx="810200" cy="279400"/>
          </a:xfrm>
        </p:grpSpPr>
        <p:sp>
          <p:nvSpPr>
            <p:cNvPr id="142" name="Rectangle 6"/>
            <p:cNvSpPr>
              <a:spLocks noChangeArrowheads="1"/>
            </p:cNvSpPr>
            <p:nvPr/>
          </p:nvSpPr>
          <p:spPr bwMode="auto">
            <a:xfrm>
              <a:off x="6234066" y="4180840"/>
              <a:ext cx="810200" cy="279400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>
                <a:defRPr/>
              </a:pPr>
              <a:r>
                <a:rPr lang="en-US" sz="1300" baseline="0" dirty="0" smtClean="0">
                  <a:latin typeface="Lucida Sans" pitchFamily="34" charset="0"/>
                  <a:ea typeface="+mn-ea"/>
                  <a:cs typeface="+mn-cs"/>
                </a:rPr>
                <a:t>   </a:t>
              </a:r>
              <a:r>
                <a:rPr lang="en-US" sz="1100" baseline="0" dirty="0" smtClean="0">
                  <a:latin typeface="Lucida Sans" pitchFamily="34" charset="0"/>
                  <a:ea typeface="+mn-ea"/>
                  <a:cs typeface="+mn-cs"/>
                </a:rPr>
                <a:t>Lucid</a:t>
              </a:r>
              <a:endParaRPr lang="en-US" sz="1300" baseline="0" dirty="0">
                <a:latin typeface="Lucida Sans" pitchFamily="34" charset="0"/>
                <a:ea typeface="+mn-ea"/>
                <a:cs typeface="+mn-cs"/>
              </a:endParaRPr>
            </a:p>
          </p:txBody>
        </p:sp>
        <p:sp>
          <p:nvSpPr>
            <p:cNvPr id="145" name="Oval 144"/>
            <p:cNvSpPr/>
            <p:nvPr/>
          </p:nvSpPr>
          <p:spPr>
            <a:xfrm>
              <a:off x="6296025" y="4269739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7969746" y="5247618"/>
            <a:ext cx="810200" cy="279400"/>
            <a:chOff x="6234066" y="4180840"/>
            <a:chExt cx="810200" cy="279400"/>
          </a:xfrm>
        </p:grpSpPr>
        <p:sp>
          <p:nvSpPr>
            <p:cNvPr id="148" name="Rectangle 6"/>
            <p:cNvSpPr>
              <a:spLocks noChangeArrowheads="1"/>
            </p:cNvSpPr>
            <p:nvPr/>
          </p:nvSpPr>
          <p:spPr bwMode="auto">
            <a:xfrm>
              <a:off x="6234066" y="4180840"/>
              <a:ext cx="810200" cy="279400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anchor="t"/>
            <a:lstStyle/>
            <a:p>
              <a:pPr>
                <a:defRPr/>
              </a:pPr>
              <a:r>
                <a:rPr lang="en-US" sz="1300" baseline="0" dirty="0" smtClean="0">
                  <a:latin typeface="Lucida Sans" pitchFamily="34" charset="0"/>
                  <a:ea typeface="+mn-ea"/>
                  <a:cs typeface="+mn-cs"/>
                </a:rPr>
                <a:t>   </a:t>
              </a:r>
              <a:r>
                <a:rPr lang="en-US" sz="1100" baseline="0" dirty="0" smtClean="0">
                  <a:latin typeface="Lucida Sans" pitchFamily="34" charset="0"/>
                  <a:ea typeface="+mn-ea"/>
                  <a:cs typeface="+mn-cs"/>
                </a:rPr>
                <a:t>Sapient</a:t>
              </a:r>
              <a:endParaRPr lang="en-US" sz="1300" baseline="0" dirty="0">
                <a:latin typeface="Lucida Sans" pitchFamily="34" charset="0"/>
                <a:ea typeface="+mn-ea"/>
                <a:cs typeface="+mn-cs"/>
              </a:endParaRPr>
            </a:p>
          </p:txBody>
        </p:sp>
        <p:sp>
          <p:nvSpPr>
            <p:cNvPr id="149" name="Oval 148"/>
            <p:cNvSpPr/>
            <p:nvPr/>
          </p:nvSpPr>
          <p:spPr>
            <a:xfrm>
              <a:off x="6296025" y="4269739"/>
              <a:ext cx="130528" cy="117475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sp>
        <p:nvSpPr>
          <p:cNvPr id="153" name="Oval 152"/>
          <p:cNvSpPr/>
          <p:nvPr/>
        </p:nvSpPr>
        <p:spPr>
          <a:xfrm>
            <a:off x="5298652" y="5007396"/>
            <a:ext cx="130528" cy="117475"/>
          </a:xfrm>
          <a:prstGeom prst="ellipse">
            <a:avLst/>
          </a:prstGeom>
          <a:solidFill>
            <a:srgbClr val="E0A60E"/>
          </a:solidFill>
          <a:ln>
            <a:solidFill>
              <a:srgbClr val="FFFF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1600" baseline="0" dirty="0" smtClean="0"/>
          </a:p>
        </p:txBody>
      </p:sp>
      <p:cxnSp>
        <p:nvCxnSpPr>
          <p:cNvPr id="154" name="Straight Connector 153"/>
          <p:cNvCxnSpPr>
            <a:stCxn id="153" idx="6"/>
            <a:endCxn id="131" idx="2"/>
          </p:cNvCxnSpPr>
          <p:nvPr/>
        </p:nvCxnSpPr>
        <p:spPr bwMode="auto">
          <a:xfrm>
            <a:off x="5429180" y="5066134"/>
            <a:ext cx="1478137" cy="1936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134" idx="6"/>
            <a:endCxn id="145" idx="3"/>
          </p:cNvCxnSpPr>
          <p:nvPr/>
        </p:nvCxnSpPr>
        <p:spPr bwMode="auto">
          <a:xfrm flipV="1">
            <a:off x="7569975" y="5131982"/>
            <a:ext cx="480851" cy="11446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6" name="Straight Connector 155"/>
          <p:cNvCxnSpPr>
            <a:stCxn id="134" idx="6"/>
            <a:endCxn id="149" idx="2"/>
          </p:cNvCxnSpPr>
          <p:nvPr/>
        </p:nvCxnSpPr>
        <p:spPr bwMode="auto">
          <a:xfrm>
            <a:off x="7569975" y="5246448"/>
            <a:ext cx="461730" cy="1488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" name="TextBox 234"/>
          <p:cNvSpPr txBox="1"/>
          <p:nvPr/>
        </p:nvSpPr>
        <p:spPr bwMode="auto">
          <a:xfrm rot="5241751">
            <a:off x="1867548" y="2964254"/>
            <a:ext cx="133933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Explain HBM Behavior</a:t>
            </a:r>
          </a:p>
        </p:txBody>
      </p:sp>
      <p:sp>
        <p:nvSpPr>
          <p:cNvPr id="158" name="TextBox 157"/>
          <p:cNvSpPr txBox="1"/>
          <p:nvPr/>
        </p:nvSpPr>
        <p:spPr bwMode="auto">
          <a:xfrm rot="20714340">
            <a:off x="2767257" y="1257846"/>
            <a:ext cx="91152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1000" baseline="0" dirty="0" smtClean="0">
                <a:solidFill>
                  <a:schemeClr val="bg1">
                    <a:lumMod val="50000"/>
                  </a:schemeClr>
                </a:solidFill>
              </a:rPr>
              <a:t>Multi-Control</a:t>
            </a:r>
          </a:p>
        </p:txBody>
      </p:sp>
      <p:sp>
        <p:nvSpPr>
          <p:cNvPr id="159" name="TextBox 158"/>
          <p:cNvSpPr txBox="1"/>
          <p:nvPr/>
        </p:nvSpPr>
        <p:spPr bwMode="auto">
          <a:xfrm rot="1231336">
            <a:off x="5213843" y="1358845"/>
            <a:ext cx="98660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Recognize Pilot</a:t>
            </a:r>
          </a:p>
          <a:p>
            <a:pPr algn="ctr"/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Behaviors</a:t>
            </a:r>
          </a:p>
        </p:txBody>
      </p:sp>
      <p:sp>
        <p:nvSpPr>
          <p:cNvPr id="160" name="TextBox 159"/>
          <p:cNvSpPr txBox="1"/>
          <p:nvPr/>
        </p:nvSpPr>
        <p:spPr bwMode="auto">
          <a:xfrm rot="17576285">
            <a:off x="6206913" y="1437846"/>
            <a:ext cx="890238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baseline="0" dirty="0" err="1" smtClean="0">
                <a:solidFill>
                  <a:schemeClr val="bg1">
                    <a:lumMod val="50000"/>
                  </a:schemeClr>
                </a:solidFill>
              </a:rPr>
              <a:t>CogArch</a:t>
            </a: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 for </a:t>
            </a:r>
            <a:b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Mission-Level</a:t>
            </a:r>
            <a:b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Planning</a:t>
            </a:r>
          </a:p>
        </p:txBody>
      </p:sp>
      <p:sp>
        <p:nvSpPr>
          <p:cNvPr id="164" name="TextBox 163"/>
          <p:cNvSpPr txBox="1"/>
          <p:nvPr/>
        </p:nvSpPr>
        <p:spPr bwMode="auto">
          <a:xfrm rot="1231336">
            <a:off x="3065919" y="2245824"/>
            <a:ext cx="1743405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Interactive Cultural Characters</a:t>
            </a:r>
          </a:p>
        </p:txBody>
      </p:sp>
      <p:sp>
        <p:nvSpPr>
          <p:cNvPr id="167" name="TextBox 166"/>
          <p:cNvSpPr txBox="1"/>
          <p:nvPr/>
        </p:nvSpPr>
        <p:spPr bwMode="auto">
          <a:xfrm rot="760598">
            <a:off x="3622252" y="1855732"/>
            <a:ext cx="135212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Multi-Modal Interaction</a:t>
            </a:r>
          </a:p>
        </p:txBody>
      </p:sp>
      <p:sp>
        <p:nvSpPr>
          <p:cNvPr id="168" name="TextBox 167"/>
          <p:cNvSpPr txBox="1"/>
          <p:nvPr/>
        </p:nvSpPr>
        <p:spPr bwMode="auto">
          <a:xfrm rot="386045">
            <a:off x="5138709" y="1821571"/>
            <a:ext cx="75763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Train Pilots</a:t>
            </a:r>
          </a:p>
        </p:txBody>
      </p:sp>
      <p:sp>
        <p:nvSpPr>
          <p:cNvPr id="175" name="TextBox 174"/>
          <p:cNvSpPr txBox="1"/>
          <p:nvPr/>
        </p:nvSpPr>
        <p:spPr bwMode="auto">
          <a:xfrm rot="19481716">
            <a:off x="6284551" y="3054184"/>
            <a:ext cx="8196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Mixed-Mode</a:t>
            </a:r>
            <a:b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Dialogue</a:t>
            </a:r>
          </a:p>
        </p:txBody>
      </p:sp>
      <p:sp>
        <p:nvSpPr>
          <p:cNvPr id="176" name="TextBox 175"/>
          <p:cNvSpPr txBox="1"/>
          <p:nvPr/>
        </p:nvSpPr>
        <p:spPr bwMode="auto">
          <a:xfrm>
            <a:off x="6692420" y="3350517"/>
            <a:ext cx="749011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Train ATCs</a:t>
            </a:r>
          </a:p>
        </p:txBody>
      </p:sp>
      <p:sp>
        <p:nvSpPr>
          <p:cNvPr id="178" name="TextBox 177"/>
          <p:cNvSpPr txBox="1"/>
          <p:nvPr/>
        </p:nvSpPr>
        <p:spPr bwMode="auto">
          <a:xfrm rot="409304">
            <a:off x="5754774" y="4967651"/>
            <a:ext cx="829374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2+D &amp; Alerts</a:t>
            </a:r>
          </a:p>
        </p:txBody>
      </p:sp>
      <p:sp>
        <p:nvSpPr>
          <p:cNvPr id="180" name="TextBox 179"/>
          <p:cNvSpPr txBox="1"/>
          <p:nvPr/>
        </p:nvSpPr>
        <p:spPr bwMode="auto">
          <a:xfrm>
            <a:off x="2682544" y="5181774"/>
            <a:ext cx="9286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Generalize</a:t>
            </a:r>
            <a:b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Multiple HBMs</a:t>
            </a:r>
          </a:p>
        </p:txBody>
      </p:sp>
      <p:sp>
        <p:nvSpPr>
          <p:cNvPr id="181" name="TextBox 180"/>
          <p:cNvSpPr txBox="1"/>
          <p:nvPr/>
        </p:nvSpPr>
        <p:spPr bwMode="auto">
          <a:xfrm>
            <a:off x="5642585" y="5822775"/>
            <a:ext cx="93520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Context-aware</a:t>
            </a:r>
            <a:b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Displays</a:t>
            </a:r>
          </a:p>
        </p:txBody>
      </p:sp>
      <p:sp>
        <p:nvSpPr>
          <p:cNvPr id="182" name="TextBox 181"/>
          <p:cNvSpPr txBox="1"/>
          <p:nvPr/>
        </p:nvSpPr>
        <p:spPr bwMode="auto">
          <a:xfrm rot="5094661">
            <a:off x="7358898" y="4983067"/>
            <a:ext cx="78767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Task-Based</a:t>
            </a:r>
          </a:p>
          <a:p>
            <a:pPr algn="ctr"/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Alerts</a:t>
            </a:r>
          </a:p>
        </p:txBody>
      </p:sp>
      <p:sp>
        <p:nvSpPr>
          <p:cNvPr id="204" name="Rectangle 6"/>
          <p:cNvSpPr>
            <a:spLocks noChangeArrowheads="1"/>
          </p:cNvSpPr>
          <p:nvPr/>
        </p:nvSpPr>
        <p:spPr bwMode="auto">
          <a:xfrm>
            <a:off x="7124555" y="2532519"/>
            <a:ext cx="1682895" cy="333899"/>
          </a:xfrm>
          <a:prstGeom prst="rect">
            <a:avLst/>
          </a:prstGeom>
          <a:solidFill>
            <a:srgbClr val="FADF9E">
              <a:alpha val="52000"/>
            </a:srgbClr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 wrap="none" lIns="0" rIns="0" anchor="t"/>
          <a:lstStyle/>
          <a:p>
            <a:pPr>
              <a:defRPr/>
            </a:pPr>
            <a:r>
              <a:rPr lang="en-US" sz="1300" baseline="0" dirty="0" smtClean="0">
                <a:latin typeface="Lucida Sans" pitchFamily="34" charset="0"/>
                <a:ea typeface="+mn-ea"/>
              </a:rPr>
              <a:t>      </a:t>
            </a:r>
            <a:endParaRPr lang="en-US" sz="1300" baseline="0" dirty="0">
              <a:latin typeface="Lucida Sans" pitchFamily="34" charset="0"/>
              <a:ea typeface="+mn-ea"/>
            </a:endParaRPr>
          </a:p>
        </p:txBody>
      </p:sp>
      <p:sp>
        <p:nvSpPr>
          <p:cNvPr id="202" name="Rectangle 6"/>
          <p:cNvSpPr>
            <a:spLocks noChangeArrowheads="1"/>
          </p:cNvSpPr>
          <p:nvPr/>
        </p:nvSpPr>
        <p:spPr bwMode="auto">
          <a:xfrm>
            <a:off x="7086455" y="2567444"/>
            <a:ext cx="1682895" cy="333899"/>
          </a:xfrm>
          <a:prstGeom prst="rect">
            <a:avLst/>
          </a:prstGeom>
          <a:solidFill>
            <a:srgbClr val="FADF9E">
              <a:alpha val="52000"/>
            </a:srgbClr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 wrap="none" lIns="0" rIns="0" anchor="t"/>
          <a:lstStyle/>
          <a:p>
            <a:pPr>
              <a:defRPr/>
            </a:pPr>
            <a:r>
              <a:rPr lang="en-US" sz="1300" baseline="0" dirty="0" smtClean="0">
                <a:latin typeface="Lucida Sans" pitchFamily="34" charset="0"/>
                <a:ea typeface="+mn-ea"/>
              </a:rPr>
              <a:t>      </a:t>
            </a:r>
            <a:endParaRPr lang="en-US" sz="1300" baseline="0" dirty="0">
              <a:latin typeface="Lucida Sans" pitchFamily="34" charset="0"/>
              <a:ea typeface="+mn-ea"/>
            </a:endParaRPr>
          </a:p>
        </p:txBody>
      </p:sp>
      <p:sp>
        <p:nvSpPr>
          <p:cNvPr id="199" name="Rectangle 6"/>
          <p:cNvSpPr>
            <a:spLocks noChangeArrowheads="1"/>
          </p:cNvSpPr>
          <p:nvPr/>
        </p:nvSpPr>
        <p:spPr bwMode="auto">
          <a:xfrm>
            <a:off x="7051530" y="2605544"/>
            <a:ext cx="1682895" cy="333899"/>
          </a:xfrm>
          <a:prstGeom prst="rect">
            <a:avLst/>
          </a:prstGeom>
          <a:solidFill>
            <a:srgbClr val="FADF9E">
              <a:alpha val="52000"/>
            </a:srgbClr>
          </a:solidFill>
          <a:ln w="9525" algn="ctr">
            <a:solidFill>
              <a:srgbClr val="FFFFFF"/>
            </a:solidFill>
            <a:round/>
            <a:headEnd/>
            <a:tailEnd/>
          </a:ln>
        </p:spPr>
        <p:txBody>
          <a:bodyPr wrap="none" lIns="0" rIns="0" anchor="t"/>
          <a:lstStyle/>
          <a:p>
            <a:pPr>
              <a:defRPr/>
            </a:pPr>
            <a:r>
              <a:rPr lang="en-US" sz="1300" baseline="0" dirty="0" smtClean="0">
                <a:latin typeface="Lucida Sans" pitchFamily="34" charset="0"/>
                <a:ea typeface="+mn-ea"/>
              </a:rPr>
              <a:t>      </a:t>
            </a:r>
            <a:endParaRPr lang="en-US" sz="1300" baseline="0" dirty="0">
              <a:latin typeface="Lucida Sans" pitchFamily="34" charset="0"/>
              <a:ea typeface="+mn-ea"/>
            </a:endParaRPr>
          </a:p>
        </p:txBody>
      </p:sp>
      <p:grpSp>
        <p:nvGrpSpPr>
          <p:cNvPr id="194" name="Group 193"/>
          <p:cNvGrpSpPr/>
          <p:nvPr/>
        </p:nvGrpSpPr>
        <p:grpSpPr>
          <a:xfrm>
            <a:off x="7019780" y="2646819"/>
            <a:ext cx="1682895" cy="333899"/>
            <a:chOff x="6972301" y="1139300"/>
            <a:chExt cx="1682895" cy="333899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6972301" y="1139300"/>
              <a:ext cx="1682895" cy="333899"/>
            </a:xfrm>
            <a:prstGeom prst="rect">
              <a:avLst/>
            </a:prstGeom>
            <a:solidFill>
              <a:srgbClr val="FADF9E">
                <a:alpha val="52000"/>
              </a:srgbClr>
            </a:solidFill>
            <a:ln w="9525" algn="ctr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0" rIns="0" anchor="t"/>
            <a:lstStyle/>
            <a:p>
              <a:pPr>
                <a:defRPr/>
              </a:pPr>
              <a:r>
                <a:rPr lang="en-US" sz="1300" baseline="0" dirty="0" smtClean="0">
                  <a:latin typeface="Lucida Sans" pitchFamily="34" charset="0"/>
                  <a:ea typeface="+mn-ea"/>
                </a:rPr>
                <a:t>      SID</a:t>
              </a:r>
              <a:endParaRPr lang="en-US" sz="1300" baseline="0" dirty="0">
                <a:latin typeface="Lucida Sans" pitchFamily="34" charset="0"/>
                <a:ea typeface="+mn-ea"/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7097668" y="1228724"/>
              <a:ext cx="125994" cy="128713"/>
            </a:xfrm>
            <a:prstGeom prst="ellipse">
              <a:avLst/>
            </a:prstGeom>
            <a:solidFill>
              <a:srgbClr val="E0A60E"/>
            </a:solidFill>
            <a:ln>
              <a:solidFill>
                <a:srgbClr val="FFFFFF"/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</p:grpSp>
      <p:cxnSp>
        <p:nvCxnSpPr>
          <p:cNvPr id="121" name="Straight Connector 120"/>
          <p:cNvCxnSpPr>
            <a:stCxn id="118" idx="4"/>
            <a:endCxn id="74" idx="6"/>
          </p:cNvCxnSpPr>
          <p:nvPr/>
        </p:nvCxnSpPr>
        <p:spPr bwMode="auto">
          <a:xfrm flipH="1">
            <a:off x="6273633" y="2864956"/>
            <a:ext cx="934511" cy="6837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9" name="Straight Connector 128"/>
          <p:cNvCxnSpPr>
            <a:stCxn id="120" idx="4"/>
            <a:endCxn id="118" idx="1"/>
          </p:cNvCxnSpPr>
          <p:nvPr/>
        </p:nvCxnSpPr>
        <p:spPr bwMode="auto">
          <a:xfrm>
            <a:off x="6355989" y="2345847"/>
            <a:ext cx="807609" cy="409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9" name="TextBox 168"/>
          <p:cNvSpPr txBox="1"/>
          <p:nvPr/>
        </p:nvSpPr>
        <p:spPr bwMode="auto">
          <a:xfrm rot="4359030">
            <a:off x="6462352" y="2478451"/>
            <a:ext cx="8196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Mixed-Mode</a:t>
            </a:r>
          </a:p>
          <a:p>
            <a:pPr algn="ctr"/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Interaction</a:t>
            </a:r>
          </a:p>
        </p:txBody>
      </p:sp>
      <p:sp>
        <p:nvSpPr>
          <p:cNvPr id="157" name="TextBox 156"/>
          <p:cNvSpPr txBox="1"/>
          <p:nvPr/>
        </p:nvSpPr>
        <p:spPr bwMode="auto">
          <a:xfrm rot="4922765">
            <a:off x="4594991" y="5233495"/>
            <a:ext cx="7748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Task-based</a:t>
            </a:r>
            <a:b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Displays</a:t>
            </a:r>
          </a:p>
        </p:txBody>
      </p:sp>
      <p:sp>
        <p:nvSpPr>
          <p:cNvPr id="162" name="TextBox 161"/>
          <p:cNvSpPr txBox="1"/>
          <p:nvPr/>
        </p:nvSpPr>
        <p:spPr bwMode="auto">
          <a:xfrm rot="4964620">
            <a:off x="4655140" y="2834226"/>
            <a:ext cx="9221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rtlCol="0">
            <a:spAutoFit/>
          </a:bodyPr>
          <a:lstStyle/>
          <a:p>
            <a:pPr algn="ctr"/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User-Assistive</a:t>
            </a:r>
          </a:p>
          <a:p>
            <a:pPr algn="ctr"/>
            <a:r>
              <a:rPr lang="en-US" sz="900" baseline="0" dirty="0" smtClean="0">
                <a:solidFill>
                  <a:schemeClr val="bg1">
                    <a:lumMod val="50000"/>
                  </a:schemeClr>
                </a:solidFill>
              </a:rPr>
              <a:t>Monitoring</a:t>
            </a:r>
          </a:p>
        </p:txBody>
      </p:sp>
      <p:grpSp>
        <p:nvGrpSpPr>
          <p:cNvPr id="163" name="Group 162"/>
          <p:cNvGrpSpPr/>
          <p:nvPr/>
        </p:nvGrpSpPr>
        <p:grpSpPr>
          <a:xfrm>
            <a:off x="7236061" y="4740354"/>
            <a:ext cx="518091" cy="420004"/>
            <a:chOff x="7595994" y="3854180"/>
            <a:chExt cx="518091" cy="420004"/>
          </a:xfrm>
        </p:grpSpPr>
        <p:sp>
          <p:nvSpPr>
            <p:cNvPr id="191" name="Isosceles Triangle 190"/>
            <p:cNvSpPr/>
            <p:nvPr/>
          </p:nvSpPr>
          <p:spPr>
            <a:xfrm flipH="1" flipV="1">
              <a:off x="7644541" y="3892407"/>
              <a:ext cx="399003" cy="381777"/>
            </a:xfrm>
            <a:prstGeom prst="triangle">
              <a:avLst/>
            </a:prstGeom>
            <a:solidFill>
              <a:srgbClr val="91E2F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  <p:sp>
          <p:nvSpPr>
            <p:cNvPr id="195" name="TextBox 194"/>
            <p:cNvSpPr txBox="1"/>
            <p:nvPr/>
          </p:nvSpPr>
          <p:spPr bwMode="auto">
            <a:xfrm>
              <a:off x="7595994" y="3854180"/>
              <a:ext cx="518091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aseline="0" dirty="0" smtClean="0"/>
                <a:t>Winner</a:t>
              </a:r>
            </a:p>
          </p:txBody>
        </p:sp>
      </p:grpSp>
      <p:grpSp>
        <p:nvGrpSpPr>
          <p:cNvPr id="197" name="Group 196"/>
          <p:cNvGrpSpPr/>
          <p:nvPr/>
        </p:nvGrpSpPr>
        <p:grpSpPr>
          <a:xfrm>
            <a:off x="4317613" y="756165"/>
            <a:ext cx="697777" cy="461665"/>
            <a:chOff x="7498050" y="3820160"/>
            <a:chExt cx="697777" cy="461665"/>
          </a:xfrm>
        </p:grpSpPr>
        <p:sp>
          <p:nvSpPr>
            <p:cNvPr id="198" name="Isosceles Triangle 197"/>
            <p:cNvSpPr/>
            <p:nvPr/>
          </p:nvSpPr>
          <p:spPr>
            <a:xfrm flipH="1" flipV="1">
              <a:off x="7644541" y="3892407"/>
              <a:ext cx="399003" cy="381777"/>
            </a:xfrm>
            <a:prstGeom prst="triangle">
              <a:avLst/>
            </a:prstGeom>
            <a:solidFill>
              <a:srgbClr val="91E2FA"/>
            </a:solidFill>
            <a:ln>
              <a:solidFill>
                <a:schemeClr val="accent5">
                  <a:lumMod val="75000"/>
                </a:schemeClr>
              </a:solidFill>
            </a:ln>
          </p:spPr>
          <p:txBody>
            <a:bodyPr rtlCol="0" anchor="ctr">
              <a:spAutoFit/>
            </a:bodyPr>
            <a:lstStyle/>
            <a:p>
              <a:pPr algn="ctr"/>
              <a:endParaRPr lang="en-US" sz="1600" baseline="0" dirty="0" smtClean="0"/>
            </a:p>
          </p:txBody>
        </p:sp>
        <p:sp>
          <p:nvSpPr>
            <p:cNvPr id="211" name="TextBox 210"/>
            <p:cNvSpPr txBox="1"/>
            <p:nvPr/>
          </p:nvSpPr>
          <p:spPr bwMode="auto">
            <a:xfrm>
              <a:off x="7498050" y="3820160"/>
              <a:ext cx="69777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aseline="0" dirty="0" smtClean="0"/>
                <a:t>-30%  error</a:t>
              </a:r>
            </a:p>
            <a:p>
              <a:pPr algn="ctr"/>
              <a:r>
                <a:rPr lang="en-US" sz="800" baseline="0" dirty="0" smtClean="0"/>
                <a:t>rate over</a:t>
              </a:r>
              <a:br>
                <a:rPr lang="en-US" sz="800" baseline="0" dirty="0" smtClean="0"/>
              </a:br>
              <a:r>
                <a:rPr lang="en-US" sz="800" baseline="0" dirty="0" smtClean="0"/>
                <a:t>human</a:t>
              </a:r>
            </a:p>
          </p:txBody>
        </p:sp>
      </p:grpSp>
      <p:sp>
        <p:nvSpPr>
          <p:cNvPr id="96" name="Oval 95"/>
          <p:cNvSpPr/>
          <p:nvPr/>
        </p:nvSpPr>
        <p:spPr>
          <a:xfrm>
            <a:off x="6001419" y="4488332"/>
            <a:ext cx="130528" cy="117475"/>
          </a:xfrm>
          <a:prstGeom prst="ellipse">
            <a:avLst/>
          </a:prstGeom>
          <a:solidFill>
            <a:srgbClr val="E0A60E"/>
          </a:solidFill>
          <a:ln>
            <a:solidFill>
              <a:srgbClr val="FFFFFF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1600" baseline="0" dirty="0" smtClean="0"/>
          </a:p>
        </p:txBody>
      </p:sp>
      <p:cxnSp>
        <p:nvCxnSpPr>
          <p:cNvPr id="101" name="Straight Connector 100"/>
          <p:cNvCxnSpPr>
            <a:stCxn id="96" idx="6"/>
            <a:endCxn id="95" idx="2"/>
          </p:cNvCxnSpPr>
          <p:nvPr/>
        </p:nvCxnSpPr>
        <p:spPr bwMode="auto">
          <a:xfrm>
            <a:off x="6131947" y="4547070"/>
            <a:ext cx="178505" cy="6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113446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609600"/>
          </a:xfrm>
        </p:spPr>
        <p:txBody>
          <a:bodyPr/>
          <a:lstStyle/>
          <a:p>
            <a:r>
              <a:rPr lang="en-US" dirty="0" smtClean="0"/>
              <a:t>SoarTech’s Fleet of Robots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28E2CC-2272-4778-82D0-26E8F4C6C3D1}" type="datetime1">
              <a:rPr lang="en-US" smtClean="0"/>
              <a:pPr>
                <a:defRPr/>
              </a:pPr>
              <a:t>6/18/14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5334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BFEE3B-078A-4FAD-B497-EF98C5D94C0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209675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98302" y="1209675"/>
            <a:ext cx="171450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1209675"/>
            <a:ext cx="3071812" cy="173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3698948"/>
            <a:ext cx="2743200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91000" y="3102217"/>
            <a:ext cx="4572000" cy="262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78246" y="2680922"/>
            <a:ext cx="1524000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367987" y="1209675"/>
            <a:ext cx="1412092" cy="13907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0" y="964266"/>
            <a:ext cx="4788155" cy="35911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57039" y="3562350"/>
            <a:ext cx="4805961" cy="292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528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391400" cy="609600"/>
          </a:xfrm>
        </p:spPr>
        <p:txBody>
          <a:bodyPr/>
          <a:lstStyle/>
          <a:p>
            <a:r>
              <a:rPr lang="en-US" dirty="0" smtClean="0"/>
              <a:t>Contributions to the Soar community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219200"/>
            <a:ext cx="7620000" cy="4495800"/>
          </a:xfrm>
        </p:spPr>
        <p:txBody>
          <a:bodyPr/>
          <a:lstStyle/>
          <a:p>
            <a:r>
              <a:rPr lang="en-US" dirty="0" err="1" smtClean="0"/>
              <a:t>jSoar</a:t>
            </a:r>
            <a:endParaRPr lang="en-US" dirty="0" smtClean="0"/>
          </a:p>
          <a:p>
            <a:pPr lvl="1"/>
            <a:r>
              <a:rPr lang="en-US" dirty="0" err="1" smtClean="0"/>
              <a:t>jSoar</a:t>
            </a:r>
            <a:r>
              <a:rPr lang="en-US" dirty="0" smtClean="0"/>
              <a:t> 0.14.0 released this morning</a:t>
            </a:r>
          </a:p>
          <a:p>
            <a:pPr lvl="1"/>
            <a:r>
              <a:rPr lang="en-US" dirty="0" smtClean="0"/>
              <a:t>See Bob </a:t>
            </a:r>
            <a:r>
              <a:rPr lang="en-US" dirty="0" err="1" smtClean="0"/>
              <a:t>Marinier’s</a:t>
            </a:r>
            <a:r>
              <a:rPr lang="en-US" dirty="0" smtClean="0"/>
              <a:t> talk this morning</a:t>
            </a:r>
            <a:endParaRPr lang="en-US" dirty="0" smtClean="0"/>
          </a:p>
          <a:p>
            <a:r>
              <a:rPr lang="en-US" dirty="0" err="1" smtClean="0"/>
              <a:t>cSoar</a:t>
            </a:r>
            <a:endParaRPr lang="en-US" dirty="0" smtClean="0"/>
          </a:p>
          <a:p>
            <a:pPr lvl="1"/>
            <a:r>
              <a:rPr lang="en-US" dirty="0" smtClean="0"/>
              <a:t>Addition of multiple new features to </a:t>
            </a:r>
            <a:r>
              <a:rPr lang="en-US" dirty="0" err="1" smtClean="0"/>
              <a:t>cSoar</a:t>
            </a:r>
            <a:r>
              <a:rPr lang="en-US" dirty="0" smtClean="0"/>
              <a:t> 9.3.3</a:t>
            </a:r>
          </a:p>
          <a:p>
            <a:pPr lvl="2"/>
            <a:r>
              <a:rPr lang="en-US" dirty="0" smtClean="0"/>
              <a:t>Math queries for semantic memory</a:t>
            </a:r>
          </a:p>
          <a:p>
            <a:pPr lvl="2"/>
            <a:r>
              <a:rPr lang="en-US" dirty="0" smtClean="0"/>
              <a:t>TCL support</a:t>
            </a:r>
          </a:p>
          <a:p>
            <a:pPr lvl="1"/>
            <a:r>
              <a:rPr lang="en-US" dirty="0" smtClean="0"/>
              <a:t>See </a:t>
            </a:r>
            <a:r>
              <a:rPr lang="en-US" dirty="0" err="1" smtClean="0"/>
              <a:t>Mazin’s</a:t>
            </a:r>
            <a:r>
              <a:rPr lang="en-US" dirty="0" smtClean="0"/>
              <a:t> talk this morning</a:t>
            </a:r>
          </a:p>
          <a:p>
            <a:pPr lvl="1"/>
            <a:r>
              <a:rPr lang="en-US" dirty="0" smtClean="0"/>
              <a:t>See Alex’s talk tomorrow</a:t>
            </a:r>
            <a:endParaRPr lang="en-US" dirty="0" smtClean="0"/>
          </a:p>
          <a:p>
            <a:r>
              <a:rPr lang="en-US" dirty="0" smtClean="0"/>
              <a:t>Preliminary comparison of Soar to other modeling approaches</a:t>
            </a:r>
          </a:p>
          <a:p>
            <a:pPr lvl="1"/>
            <a:r>
              <a:rPr lang="en-US" dirty="0" smtClean="0"/>
              <a:t>Used </a:t>
            </a:r>
            <a:r>
              <a:rPr lang="en-US" dirty="0" err="1" smtClean="0"/>
              <a:t>TankSoar</a:t>
            </a:r>
            <a:r>
              <a:rPr lang="en-US" dirty="0" smtClean="0"/>
              <a:t> as the task/domain</a:t>
            </a:r>
          </a:p>
          <a:p>
            <a:pPr lvl="1"/>
            <a:r>
              <a:rPr lang="en-US" dirty="0" smtClean="0"/>
              <a:t>See Jacob’s talk on Friday</a:t>
            </a:r>
            <a:endParaRPr lang="en-US" dirty="0" smtClean="0"/>
          </a:p>
          <a:p>
            <a:r>
              <a:rPr lang="en-US" dirty="0" smtClean="0"/>
              <a:t>Lots of contributions to Soar infrastructure</a:t>
            </a:r>
          </a:p>
          <a:p>
            <a:pPr lvl="1"/>
            <a:r>
              <a:rPr lang="en-US" dirty="0" err="1" smtClean="0"/>
              <a:t>SimRadio</a:t>
            </a:r>
            <a:r>
              <a:rPr lang="en-US" dirty="0" smtClean="0"/>
              <a:t> documentation</a:t>
            </a:r>
          </a:p>
          <a:p>
            <a:pPr lvl="1"/>
            <a:r>
              <a:rPr lang="en-US" dirty="0" err="1" smtClean="0"/>
              <a:t>SimJr</a:t>
            </a:r>
            <a:r>
              <a:rPr lang="en-US" dirty="0" smtClean="0"/>
              <a:t> </a:t>
            </a:r>
            <a:r>
              <a:rPr lang="en-US" dirty="0" err="1" smtClean="0"/>
              <a:t>documetation</a:t>
            </a:r>
            <a:endParaRPr lang="en-US" dirty="0" smtClean="0"/>
          </a:p>
          <a:p>
            <a:pPr lvl="1"/>
            <a:r>
              <a:rPr lang="en-US" dirty="0" err="1" smtClean="0"/>
              <a:t>SoarIDE</a:t>
            </a:r>
            <a:r>
              <a:rPr lang="en-US" dirty="0" smtClean="0"/>
              <a:t> improvements??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28E2CC-2272-4778-82D0-26E8F4C6C3D1}" type="datetime1">
              <a:rPr lang="en-US" smtClean="0"/>
              <a:pPr>
                <a:defRPr/>
              </a:pPr>
              <a:t>6/18/14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0" y="6324600"/>
            <a:ext cx="533400" cy="30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8BFEE3B-078A-4FAD-B497-EF98C5D94C0D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510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9_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SoarTech PowerPoint Template</Template>
  <TotalTime>3760</TotalTime>
  <Words>531</Words>
  <Application>Microsoft Macintosh PowerPoint</Application>
  <PresentationFormat>On-screen Show (4:3)</PresentationFormat>
  <Paragraphs>194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Blank Presentation</vt:lpstr>
      <vt:lpstr>9_Default Design</vt:lpstr>
      <vt:lpstr>Soar Technology, Inc.</vt:lpstr>
      <vt:lpstr>Soar Technology, Inc.</vt:lpstr>
      <vt:lpstr>Warfighter Problems</vt:lpstr>
      <vt:lpstr>Technology Innovations</vt:lpstr>
      <vt:lpstr>Warfighter Problems × Technology Innovations</vt:lpstr>
      <vt:lpstr>Warfighter Problems × Technology Innovations</vt:lpstr>
      <vt:lpstr>Example Technology Lineage</vt:lpstr>
      <vt:lpstr>SoarTech’s Fleet of Robots</vt:lpstr>
      <vt:lpstr>Contributions to the Soar community</vt:lpstr>
      <vt:lpstr>Nuggets and Coal</vt:lpstr>
    </vt:vector>
  </TitlesOfParts>
  <Company>USC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Games</dc:title>
  <dc:creator>Michael van Lent</dc:creator>
  <cp:lastModifiedBy>Michael van Lent</cp:lastModifiedBy>
  <cp:revision>186</cp:revision>
  <dcterms:created xsi:type="dcterms:W3CDTF">2007-02-15T03:12:40Z</dcterms:created>
  <dcterms:modified xsi:type="dcterms:W3CDTF">2014-06-18T17:27:35Z</dcterms:modified>
</cp:coreProperties>
</file>