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342" r:id="rId4"/>
    <p:sldId id="366" r:id="rId5"/>
    <p:sldId id="377" r:id="rId6"/>
    <p:sldId id="326" r:id="rId7"/>
    <p:sldId id="325" r:id="rId8"/>
    <p:sldId id="373" r:id="rId9"/>
    <p:sldId id="374" r:id="rId10"/>
    <p:sldId id="269" r:id="rId11"/>
    <p:sldId id="370" r:id="rId12"/>
    <p:sldId id="352" r:id="rId13"/>
    <p:sldId id="289" r:id="rId14"/>
    <p:sldId id="351" r:id="rId15"/>
    <p:sldId id="371" r:id="rId16"/>
    <p:sldId id="375" r:id="rId17"/>
    <p:sldId id="3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663300"/>
    <a:srgbClr val="0000FF"/>
    <a:srgbClr val="D28280"/>
    <a:srgbClr val="33CCFF"/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86619" autoAdjust="0"/>
  </p:normalViewPr>
  <p:slideViewPr>
    <p:cSldViewPr>
      <p:cViewPr varScale="1">
        <p:scale>
          <a:sx n="97" d="100"/>
          <a:sy n="97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es\Documents\initialSymbolwordComparis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603636728103845E-2"/>
          <c:y val="2.2774399353926913E-2"/>
          <c:w val="0.67708950131233592"/>
          <c:h val="0.90299632545931763"/>
        </c:manualLayout>
      </c:layout>
      <c:barChart>
        <c:barDir val="col"/>
        <c:grouping val="clustered"/>
        <c:varyColors val="0"/>
        <c:ser>
          <c:idx val="0"/>
          <c:order val="0"/>
          <c:tx>
            <c:v>no transfer</c:v>
          </c:tx>
          <c:invertIfNegative val="0"/>
          <c:cat>
            <c:strRef>
              <c:f>Sheet1!$A$1:$A$3</c:f>
              <c:strCache>
                <c:ptCount val="3"/>
                <c:pt idx="0">
                  <c:v>Connect-3</c:v>
                </c:pt>
                <c:pt idx="1">
                  <c:v>Tic-Tac-Toe</c:v>
                </c:pt>
                <c:pt idx="2">
                  <c:v>4-Queens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67</c:v>
                </c:pt>
                <c:pt idx="1">
                  <c:v>50</c:v>
                </c:pt>
                <c:pt idx="2">
                  <c:v>56</c:v>
                </c:pt>
              </c:numCache>
            </c:numRef>
          </c:val>
        </c:ser>
        <c:ser>
          <c:idx val="1"/>
          <c:order val="1"/>
          <c:tx>
            <c:v>After Connect-3</c:v>
          </c:tx>
          <c:invertIfNegative val="0"/>
          <c:cat>
            <c:strRef>
              <c:f>Sheet1!$A$1:$A$3</c:f>
              <c:strCache>
                <c:ptCount val="3"/>
                <c:pt idx="0">
                  <c:v>Connect-3</c:v>
                </c:pt>
                <c:pt idx="1">
                  <c:v>Tic-Tac-Toe</c:v>
                </c:pt>
                <c:pt idx="2">
                  <c:v>4-Queens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1">
                  <c:v>16</c:v>
                </c:pt>
              </c:numCache>
            </c:numRef>
          </c:val>
        </c:ser>
        <c:ser>
          <c:idx val="2"/>
          <c:order val="2"/>
          <c:tx>
            <c:v>After Connect-3 and Tic-Tac-Toe</c:v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Sheet1!$A$1:$A$3</c:f>
              <c:strCache>
                <c:ptCount val="3"/>
                <c:pt idx="0">
                  <c:v>Connect-3</c:v>
                </c:pt>
                <c:pt idx="1">
                  <c:v>Tic-Tac-Toe</c:v>
                </c:pt>
                <c:pt idx="2">
                  <c:v>4-Queens</c:v>
                </c:pt>
              </c:strCache>
            </c:strRef>
          </c:cat>
          <c:val>
            <c:numRef>
              <c:f>Sheet1!$D$1:$D$3</c:f>
              <c:numCache>
                <c:formatCode>General</c:formatCode>
                <c:ptCount val="3"/>
                <c:pt idx="2">
                  <c:v>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3"/>
        <c:overlap val="-10"/>
        <c:axId val="127256064"/>
        <c:axId val="33011904"/>
      </c:barChart>
      <c:catAx>
        <c:axId val="127256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33011904"/>
        <c:crosses val="autoZero"/>
        <c:auto val="1"/>
        <c:lblAlgn val="ctr"/>
        <c:lblOffset val="100"/>
        <c:noMultiLvlLbl val="0"/>
      </c:catAx>
      <c:valAx>
        <c:axId val="3301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aseline="0"/>
                  <a:t>Number of Interactions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256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020183727034119"/>
          <c:y val="0.31227325750947799"/>
          <c:w val="0.22979816272965881"/>
          <c:h val="0.36457135071982438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8054593175853"/>
          <c:y val="6.4726764923615315E-2"/>
          <c:w val="0.67831748031496064"/>
          <c:h val="0.71234857662023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Sheet1!$A$16</c:f>
              <c:strCache>
                <c:ptCount val="1"/>
                <c:pt idx="0">
                  <c:v>ToH</c:v>
                </c:pt>
              </c:strCache>
            </c:strRef>
          </c:tx>
          <c:invertIfNegative val="0"/>
          <c:cat>
            <c:strRef>
              <c:f>Sheet1!$B$15:$F$15</c:f>
              <c:strCache>
                <c:ptCount val="4"/>
                <c:pt idx="0">
                  <c:v>NL average</c:v>
                </c:pt>
                <c:pt idx="1">
                  <c:v>Agent</c:v>
                </c:pt>
                <c:pt idx="2">
                  <c:v>Soar</c:v>
                </c:pt>
                <c:pt idx="3">
                  <c:v>GDL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101.5</c:v>
                </c:pt>
                <c:pt idx="1">
                  <c:v>110</c:v>
                </c:pt>
                <c:pt idx="2">
                  <c:v>531</c:v>
                </c:pt>
                <c:pt idx="3">
                  <c:v>600</c:v>
                </c:pt>
              </c:numCache>
            </c:numRef>
          </c:val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Tic-Tac-Toe</c:v>
                </c:pt>
              </c:strCache>
            </c:strRef>
          </c:tx>
          <c:invertIfNegative val="0"/>
          <c:cat>
            <c:strRef>
              <c:f>Sheet1!$B$15:$F$15</c:f>
              <c:strCache>
                <c:ptCount val="4"/>
                <c:pt idx="0">
                  <c:v>NL average</c:v>
                </c:pt>
                <c:pt idx="1">
                  <c:v>Agent</c:v>
                </c:pt>
                <c:pt idx="2">
                  <c:v>Soar</c:v>
                </c:pt>
                <c:pt idx="3">
                  <c:v>GDL</c:v>
                </c:pt>
              </c:strCache>
            </c:strRef>
          </c:cat>
          <c:val>
            <c:numRef>
              <c:f>Sheet1!$B$17:$F$17</c:f>
              <c:numCache>
                <c:formatCode>General</c:formatCode>
                <c:ptCount val="5"/>
                <c:pt idx="0">
                  <c:v>64</c:v>
                </c:pt>
                <c:pt idx="1">
                  <c:v>117</c:v>
                </c:pt>
                <c:pt idx="2">
                  <c:v>331</c:v>
                </c:pt>
                <c:pt idx="3">
                  <c:v>539</c:v>
                </c:pt>
              </c:numCache>
            </c:numRef>
          </c:val>
        </c:ser>
        <c:ser>
          <c:idx val="2"/>
          <c:order val="2"/>
          <c:tx>
            <c:strRef>
              <c:f>Sheet1!$A$18</c:f>
              <c:strCache>
                <c:ptCount val="1"/>
                <c:pt idx="0">
                  <c:v>8-puzzle</c:v>
                </c:pt>
              </c:strCache>
            </c:strRef>
          </c:tx>
          <c:invertIfNegative val="0"/>
          <c:cat>
            <c:strRef>
              <c:f>Sheet1!$B$15:$F$15</c:f>
              <c:strCache>
                <c:ptCount val="4"/>
                <c:pt idx="0">
                  <c:v>NL average</c:v>
                </c:pt>
                <c:pt idx="1">
                  <c:v>Agent</c:v>
                </c:pt>
                <c:pt idx="2">
                  <c:v>Soar</c:v>
                </c:pt>
                <c:pt idx="3">
                  <c:v>GDL</c:v>
                </c:pt>
              </c:strCache>
            </c:strRef>
          </c:cat>
          <c:val>
            <c:numRef>
              <c:f>Sheet1!$B$18:$F$18</c:f>
              <c:numCache>
                <c:formatCode>General</c:formatCode>
                <c:ptCount val="5"/>
                <c:pt idx="0">
                  <c:v>80</c:v>
                </c:pt>
                <c:pt idx="1">
                  <c:v>297</c:v>
                </c:pt>
                <c:pt idx="2">
                  <c:v>512</c:v>
                </c:pt>
                <c:pt idx="3">
                  <c:v>738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257664"/>
        <c:axId val="76427776"/>
      </c:barChart>
      <c:catAx>
        <c:axId val="46257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6427776"/>
        <c:crosses val="autoZero"/>
        <c:auto val="1"/>
        <c:lblAlgn val="ctr"/>
        <c:lblOffset val="100"/>
        <c:noMultiLvlLbl val="0"/>
      </c:catAx>
      <c:valAx>
        <c:axId val="76427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Tokens</a:t>
                </a:r>
              </a:p>
            </c:rich>
          </c:tx>
          <c:layout>
            <c:manualLayout>
              <c:xMode val="edge"/>
              <c:yMode val="edge"/>
              <c:x val="4.4644619422572175E-2"/>
              <c:y val="0.311101352715525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6257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230635170603658"/>
          <c:y val="0.25797647890167574"/>
          <c:w val="0.16621873040206256"/>
          <c:h val="0.16370697412823398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9B93-CCD5-470F-8013-393A448D9F6F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6FB65-7E26-48E8-87CA-39C1AC7F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2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4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2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7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BE7-16D7-4EE9-AA4C-97E4487E3348}" type="datetime1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533-F5D7-490B-81D3-0BB1172780A6}" type="datetime1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5F83-1257-41ED-87F2-A8D9A84DCFD7}" type="datetime1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CD1E-E2CF-462F-B611-1B84CB4ABBDD}" type="datetime1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7FC2-BFC5-4676-9F89-2185404AAB52}" type="datetime1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099-C00C-4E26-8F7B-85537F040016}" type="datetime1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59B0-141D-4115-8FBC-8D30CC588138}" type="datetime1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A17-5521-4409-92EC-DD3B9F0B666D}" type="datetime1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D81-468F-4026-A656-63729C39E214}" type="datetime1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A07F-882B-40C9-83D7-5B6BCE076570}" type="datetime1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E248-45A1-444C-9E0E-C4569F2D5BF0}" type="datetime1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3830-7C6A-4622-A0DA-815FC56E3902}" type="datetime1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K2SnaO_qt0" TargetMode="External"/><Relationship Id="rId2" Type="http://schemas.openxmlformats.org/officeDocument/2006/relationships/hyperlink" Target="https://www.youtube.com/watch?v=j2r0AVobh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kl60_nVDIA" TargetMode="External"/><Relationship Id="rId5" Type="http://schemas.openxmlformats.org/officeDocument/2006/relationships/hyperlink" Target="https://www.youtube.com/watch?v=3CJdBKS24Ho" TargetMode="External"/><Relationship Id="rId4" Type="http://schemas.openxmlformats.org/officeDocument/2006/relationships/hyperlink" Target="https://www.youtube.com/watch?v=e7ywonNMcX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01000" cy="18478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Learning </a:t>
            </a:r>
            <a:r>
              <a:rPr lang="en-US" sz="3600" dirty="0" smtClean="0">
                <a:solidFill>
                  <a:schemeClr val="tx2"/>
                </a:solidFill>
              </a:rPr>
              <a:t>Tasks through </a:t>
            </a:r>
            <a:r>
              <a:rPr lang="en-US" sz="3600" dirty="0">
                <a:solidFill>
                  <a:schemeClr val="tx2"/>
                </a:solidFill>
              </a:rPr>
              <a:t>Situated Interactive Instruction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6482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James Kirk, John Laird</a:t>
            </a:r>
          </a:p>
          <a:p>
            <a:pPr algn="r"/>
            <a:r>
              <a:rPr lang="en-US" sz="1800" dirty="0" smtClean="0"/>
              <a:t>jrkirk@umich.edu</a:t>
            </a:r>
          </a:p>
          <a:p>
            <a:pPr algn="r"/>
            <a:r>
              <a:rPr lang="en-US" sz="1800" dirty="0" smtClean="0"/>
              <a:t>Soar Workshop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Desiderata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D1.  Competent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D2.  </a:t>
            </a:r>
            <a:r>
              <a:rPr lang="en-US" sz="2400" dirty="0" smtClean="0"/>
              <a:t>General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D3.  </a:t>
            </a:r>
            <a:r>
              <a:rPr lang="en-US" sz="2400" dirty="0"/>
              <a:t>Continuous, Accumulative </a:t>
            </a:r>
            <a:r>
              <a:rPr lang="en-US" sz="2400" dirty="0" smtClean="0"/>
              <a:t>Learning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D4.  </a:t>
            </a:r>
            <a:r>
              <a:rPr lang="en-US" sz="2400" dirty="0"/>
              <a:t>Efficient </a:t>
            </a:r>
            <a:r>
              <a:rPr lang="en-US" sz="2400" dirty="0" smtClean="0"/>
              <a:t>Communication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Competent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53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Video links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Towers of </a:t>
            </a:r>
            <a:r>
              <a:rPr lang="en-US" sz="2000" dirty="0"/>
              <a:t>Hanoi: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www.youtube.com/watch?v=j2r0AVobhlE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Tic-Tac-Toe: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www.youtube.com/watch?v=fK2SnaO_qt0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Peg </a:t>
            </a:r>
            <a:r>
              <a:rPr lang="en-US" sz="2000" dirty="0"/>
              <a:t>Solitaire: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www.youtube.com/watch?v=e7ywonNMcXc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Frog and Toad </a:t>
            </a:r>
            <a:r>
              <a:rPr lang="en-US" sz="2000" dirty="0"/>
              <a:t>puzzle: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www.youtube.com/watch?v=3CJdBKS24Ho</a:t>
            </a:r>
            <a:r>
              <a:rPr lang="en-US" sz="20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Sokoban: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www.youtube.com/watch?v=ekl60_nVDIA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General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79038"/>
              </p:ext>
            </p:extLst>
          </p:nvPr>
        </p:nvGraphicFramePr>
        <p:xfrm>
          <a:off x="762000" y="1524000"/>
          <a:ext cx="7696199" cy="48768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77925"/>
                <a:gridCol w="1814899"/>
                <a:gridCol w="1626561"/>
                <a:gridCol w="1198518"/>
                <a:gridCol w="1378296"/>
              </a:tblGrid>
              <a:tr h="27919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Game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Spatial Concepts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Actions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Goal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Failure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919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Tic-Tac-Toe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on, under, linear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place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3-in-a-row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919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Connect-3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on, under, </a:t>
                      </a:r>
                      <a:r>
                        <a:rPr lang="en-US" sz="1400" dirty="0" smtClean="0">
                          <a:effectLst/>
                        </a:rPr>
                        <a:t>linear, near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stack-place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3-in-a-row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919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Towers of Hanoi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on, under, smaller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smaller-stack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stacked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839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5 puzzle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on, under, near, diagonal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slide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matching-location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90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Frogs and Toads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left, right, on, under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slide-l, slide-r, jump-l, jump-r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side-swap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45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4 Queens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on, under, linear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place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all-placed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no-attack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90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Blocks world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on, under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stack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order-stacked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839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Sokoban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on, under, linear, diagonal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push, slide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blocks-in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919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Peg solitaire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on, under, linear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jump-remove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one-left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839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Knight’s tour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on, under, </a:t>
                      </a:r>
                      <a:r>
                        <a:rPr lang="en-US" sz="1400" dirty="0" smtClean="0">
                          <a:effectLst/>
                        </a:rPr>
                        <a:t>L-vertical, L-horizontal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knight-a, knight-b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all-placed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  <a:latin typeface="Times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839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River crossing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Left, right, aligned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move-l, move-r, carry-l, carry-r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>
                          <a:effectLst/>
                        </a:rPr>
                        <a:t>Right-bank</a:t>
                      </a:r>
                      <a:endParaRPr lang="en-US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400" dirty="0">
                          <a:effectLst/>
                        </a:rPr>
                        <a:t>Fox-goose, Goose-beans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Continuous, Accumulative </a:t>
            </a:r>
            <a:r>
              <a:rPr lang="en-US" dirty="0" smtClean="0">
                <a:solidFill>
                  <a:schemeClr val="tx2"/>
                </a:solidFill>
              </a:rPr>
              <a:t>Learning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15743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Experiment: Three games taught separately and sequentially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084"/>
              </p:ext>
            </p:extLst>
          </p:nvPr>
        </p:nvGraphicFramePr>
        <p:xfrm>
          <a:off x="914400" y="1295400"/>
          <a:ext cx="7620000" cy="471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3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Efficient Communication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00006055"/>
              </p:ext>
            </p:extLst>
          </p:nvPr>
        </p:nvGraphicFramePr>
        <p:xfrm>
          <a:off x="0" y="1219200"/>
          <a:ext cx="9525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08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Future 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Increase generality by extending types of games and concepts</a:t>
            </a:r>
          </a:p>
          <a:p>
            <a:pPr lvl="1"/>
            <a:r>
              <a:rPr lang="en-US" sz="2000" dirty="0" err="1" smtClean="0"/>
              <a:t>Hexapawn</a:t>
            </a:r>
            <a:r>
              <a:rPr lang="en-US" sz="2000" dirty="0" smtClean="0"/>
              <a:t>, 3-Mens Morris</a:t>
            </a:r>
          </a:p>
          <a:p>
            <a:pPr lvl="1"/>
            <a:r>
              <a:rPr lang="en-US" sz="2000" dirty="0" smtClean="0"/>
              <a:t>Missionaries and Cannibals, Othello, Backgammon</a:t>
            </a:r>
          </a:p>
          <a:p>
            <a:r>
              <a:rPr lang="en-US" sz="2200" dirty="0" smtClean="0"/>
              <a:t>Teaching by demonstration</a:t>
            </a:r>
          </a:p>
          <a:p>
            <a:pPr lvl="1"/>
            <a:r>
              <a:rPr lang="en-US" sz="2000" dirty="0" smtClean="0"/>
              <a:t>“This is the goal”</a:t>
            </a:r>
            <a:endParaRPr lang="en-US" sz="2000" i="1" dirty="0" smtClean="0"/>
          </a:p>
          <a:p>
            <a:r>
              <a:rPr lang="en-US" sz="2200" dirty="0" smtClean="0"/>
              <a:t>Ability to give additional information via interactive instruction</a:t>
            </a:r>
          </a:p>
          <a:p>
            <a:pPr lvl="1"/>
            <a:r>
              <a:rPr lang="en-US" sz="2000" dirty="0" smtClean="0"/>
              <a:t>Advice, heuristics, subgoals, state evaluation metrics</a:t>
            </a:r>
          </a:p>
          <a:p>
            <a:r>
              <a:rPr lang="en-US" sz="2200" dirty="0"/>
              <a:t>Improve “naturalness” and flexibility of language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Nuggets and Coals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Nuggets</a:t>
            </a:r>
          </a:p>
          <a:p>
            <a:r>
              <a:rPr lang="en-US" sz="2000" dirty="0" smtClean="0"/>
              <a:t>Can learn and play many different games/puzzles</a:t>
            </a:r>
          </a:p>
          <a:p>
            <a:r>
              <a:rPr lang="en-US" sz="2000" dirty="0" smtClean="0"/>
              <a:t>Learns new concepts and complex conditions online in real time</a:t>
            </a:r>
          </a:p>
          <a:p>
            <a:r>
              <a:rPr lang="en-US" sz="2000" dirty="0"/>
              <a:t>Operates in multiple </a:t>
            </a:r>
            <a:r>
              <a:rPr lang="en-US" sz="2000" dirty="0" smtClean="0"/>
              <a:t>environments, including the real world</a:t>
            </a:r>
          </a:p>
          <a:p>
            <a:r>
              <a:rPr lang="en-US" sz="2000" dirty="0" smtClean="0"/>
              <a:t>Knowledge transfers between games to reduce interactions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Coals</a:t>
            </a:r>
          </a:p>
          <a:p>
            <a:r>
              <a:rPr lang="en-US" sz="2000" dirty="0" smtClean="0"/>
              <a:t>Language syntax and task acquisition process is restrictive, unnatural</a:t>
            </a:r>
          </a:p>
          <a:p>
            <a:r>
              <a:rPr lang="en-US" sz="2000" dirty="0" smtClean="0"/>
              <a:t>Issues scaling to larger games with more pieces, relationships</a:t>
            </a:r>
          </a:p>
          <a:p>
            <a:r>
              <a:rPr lang="en-US" sz="2000" dirty="0" smtClean="0"/>
              <a:t>Uses simple Iterative deepening search- insufficient for handling some games/puzzles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Motivation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can agents accomplish novel tasks?</a:t>
            </a:r>
          </a:p>
          <a:p>
            <a:pPr lvl="1"/>
            <a:r>
              <a:rPr lang="en-US" sz="2000" dirty="0" smtClean="0"/>
              <a:t>Manually programmed offline</a:t>
            </a:r>
          </a:p>
          <a:p>
            <a:pPr lvl="1"/>
            <a:r>
              <a:rPr lang="en-US" sz="2000" dirty="0" smtClean="0"/>
              <a:t>Specified in formalized syntax</a:t>
            </a:r>
          </a:p>
          <a:p>
            <a:pPr lvl="1"/>
            <a:r>
              <a:rPr lang="en-US" sz="2000" dirty="0" smtClean="0"/>
              <a:t>Observe other agents perform the task</a:t>
            </a:r>
          </a:p>
          <a:p>
            <a:pPr lvl="1"/>
            <a:r>
              <a:rPr lang="en-US" sz="2000" dirty="0" smtClean="0"/>
              <a:t>Natural language instruction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Interactive Task Learning agents</a:t>
            </a:r>
          </a:p>
          <a:p>
            <a:pPr lvl="1"/>
            <a:r>
              <a:rPr lang="en-US" sz="2000" dirty="0" smtClean="0"/>
              <a:t>Dynamically extend tasks that can be performed</a:t>
            </a:r>
          </a:p>
          <a:p>
            <a:pPr lvl="1"/>
            <a:r>
              <a:rPr lang="en-US" sz="2000" dirty="0" smtClean="0"/>
              <a:t>Interact with a human teacher in a shared environment</a:t>
            </a:r>
          </a:p>
          <a:p>
            <a:pPr lvl="1"/>
            <a:r>
              <a:rPr lang="en-US" sz="2000" dirty="0" smtClean="0"/>
              <a:t>Accumulate knowledge over many different tasks</a:t>
            </a:r>
          </a:p>
          <a:p>
            <a:pPr lvl="1"/>
            <a:r>
              <a:rPr lang="en-US" sz="2000" dirty="0" smtClean="0"/>
              <a:t>Ex: service robots, computer assistants, virtual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Interactive Task Learning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Learns the problem formulation or definition</a:t>
            </a:r>
          </a:p>
          <a:p>
            <a:pPr lvl="1"/>
            <a:r>
              <a:rPr lang="en-US" sz="1800" dirty="0"/>
              <a:t>Defining the objects, actions, goals, failure conditions</a:t>
            </a:r>
          </a:p>
          <a:p>
            <a:pPr lvl="1"/>
            <a:r>
              <a:rPr lang="en-US" sz="1800" dirty="0"/>
              <a:t>N</a:t>
            </a:r>
            <a:r>
              <a:rPr lang="en-US" sz="1800" dirty="0" smtClean="0"/>
              <a:t>ot learning task policy</a:t>
            </a:r>
          </a:p>
          <a:p>
            <a:pPr lvl="2"/>
            <a:r>
              <a:rPr lang="en-US" sz="1600" dirty="0"/>
              <a:t>Mohan, </a:t>
            </a:r>
            <a:r>
              <a:rPr lang="en-US" sz="1600" dirty="0" smtClean="0"/>
              <a:t>S. and </a:t>
            </a:r>
            <a:r>
              <a:rPr lang="en-US" sz="1600" dirty="0"/>
              <a:t>Laird, J. </a:t>
            </a:r>
            <a:r>
              <a:rPr lang="en-US" sz="1600" dirty="0" smtClean="0"/>
              <a:t> </a:t>
            </a:r>
            <a:r>
              <a:rPr lang="en-US" sz="1600" dirty="0"/>
              <a:t>2014. Learning Goal-Oriented Hierarchical Tasks </a:t>
            </a:r>
            <a:r>
              <a:rPr lang="en-US" sz="1600" dirty="0" smtClean="0"/>
              <a:t>from Situated </a:t>
            </a:r>
            <a:r>
              <a:rPr lang="en-US" sz="1600" dirty="0"/>
              <a:t>Interactive Instruction. </a:t>
            </a:r>
            <a:r>
              <a:rPr lang="en-US" sz="1600" i="1" dirty="0"/>
              <a:t>Proceedings of the Twenty-Eight AAAI </a:t>
            </a:r>
            <a:r>
              <a:rPr lang="en-US" sz="1600" i="1" dirty="0" smtClean="0"/>
              <a:t>Conference on </a:t>
            </a:r>
            <a:r>
              <a:rPr lang="en-US" sz="1600" i="1" dirty="0"/>
              <a:t>Artiﬁcial Intelligence</a:t>
            </a:r>
            <a:r>
              <a:rPr lang="en-US" sz="1600" dirty="0"/>
              <a:t>, </a:t>
            </a:r>
            <a:r>
              <a:rPr lang="en-US" sz="1600" dirty="0" smtClean="0"/>
              <a:t>Quebec </a:t>
            </a:r>
            <a:r>
              <a:rPr lang="en-US" sz="1600" dirty="0"/>
              <a:t>City, Canada.</a:t>
            </a:r>
            <a:endParaRPr lang="en-US" sz="1600" dirty="0" smtClean="0"/>
          </a:p>
          <a:p>
            <a:r>
              <a:rPr lang="en-US" sz="2200" dirty="0" smtClean="0"/>
              <a:t>Acquires a Task Concept Network using learned knowledge about</a:t>
            </a:r>
          </a:p>
          <a:p>
            <a:pPr lvl="1"/>
            <a:r>
              <a:rPr lang="en-US" sz="1800" dirty="0" smtClean="0"/>
              <a:t>Verbs (</a:t>
            </a:r>
            <a:r>
              <a:rPr lang="en-US" sz="1800" i="1" dirty="0"/>
              <a:t>move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Spatial prepositions </a:t>
            </a:r>
            <a:r>
              <a:rPr lang="en-US" sz="1800" dirty="0" smtClean="0"/>
              <a:t>(</a:t>
            </a:r>
            <a:r>
              <a:rPr lang="en-US" sz="1800" i="1" dirty="0" smtClean="0"/>
              <a:t>on, right of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Object attributes (</a:t>
            </a:r>
            <a:r>
              <a:rPr lang="en-US" sz="1800" i="1" dirty="0" smtClean="0"/>
              <a:t>red, rectangle</a:t>
            </a:r>
            <a:r>
              <a:rPr lang="en-US" sz="1800" dirty="0" smtClean="0"/>
              <a:t>)</a:t>
            </a:r>
          </a:p>
          <a:p>
            <a:r>
              <a:rPr lang="en-US" sz="2200" dirty="0" smtClean="0"/>
              <a:t>Can learn games that are</a:t>
            </a:r>
          </a:p>
          <a:p>
            <a:pPr lvl="1"/>
            <a:r>
              <a:rPr lang="en-US" sz="2000" dirty="0"/>
              <a:t>Fully observable, deterministic, turn-based</a:t>
            </a:r>
          </a:p>
          <a:p>
            <a:pPr lvl="1"/>
            <a:r>
              <a:rPr lang="en-US" sz="2000" dirty="0"/>
              <a:t>Playable with discrete actions</a:t>
            </a:r>
          </a:p>
          <a:p>
            <a:pPr lvl="1"/>
            <a:endParaRPr lang="en-US" sz="18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4" y="1398657"/>
            <a:ext cx="4564771" cy="463358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4799" y="3061853"/>
            <a:ext cx="4023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Extract internal representation of objects in the world</a:t>
            </a:r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Agent 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308" y="1398657"/>
            <a:ext cx="3722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</a:t>
            </a:r>
            <a:r>
              <a:rPr lang="en-US" sz="2100" dirty="0" smtClean="0"/>
              <a:t>cquire task description via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230255"/>
            <a:ext cx="4023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Construct internal task representation</a:t>
            </a:r>
            <a:endParaRPr lang="en-US" sz="21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058196" y="2337627"/>
            <a:ext cx="2851308" cy="2413829"/>
            <a:chOff x="266700" y="917094"/>
            <a:chExt cx="3848100" cy="3364133"/>
          </a:xfrm>
        </p:grpSpPr>
        <p:sp>
          <p:nvSpPr>
            <p:cNvPr id="11" name="Oval 10"/>
            <p:cNvSpPr/>
            <p:nvPr/>
          </p:nvSpPr>
          <p:spPr>
            <a:xfrm>
              <a:off x="1752600" y="917094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Game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752600" y="1912849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2895211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81300" y="1912849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Tic-Tac-Toe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" y="2874616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" y="3747827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219200" y="3747827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location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28900" y="3741649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C11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581400" y="3741649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C12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1" idx="4"/>
              <a:endCxn id="12" idx="0"/>
            </p:cNvCxnSpPr>
            <p:nvPr/>
          </p:nvCxnSpPr>
          <p:spPr>
            <a:xfrm>
              <a:off x="2019300" y="1450494"/>
              <a:ext cx="0" cy="462355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" idx="3"/>
              <a:endCxn id="15" idx="0"/>
            </p:cNvCxnSpPr>
            <p:nvPr/>
          </p:nvCxnSpPr>
          <p:spPr>
            <a:xfrm flipH="1">
              <a:off x="990600" y="2368134"/>
              <a:ext cx="840115" cy="506482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>
              <a:stCxn id="12" idx="5"/>
              <a:endCxn id="13" idx="0"/>
            </p:cNvCxnSpPr>
            <p:nvPr/>
          </p:nvCxnSpPr>
          <p:spPr>
            <a:xfrm>
              <a:off x="2207885" y="2368134"/>
              <a:ext cx="1106815" cy="527077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stCxn id="15" idx="3"/>
              <a:endCxn id="16" idx="0"/>
            </p:cNvCxnSpPr>
            <p:nvPr/>
          </p:nvCxnSpPr>
          <p:spPr>
            <a:xfrm flipH="1">
              <a:off x="533400" y="3329901"/>
              <a:ext cx="268615" cy="417926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stCxn id="15" idx="5"/>
              <a:endCxn id="17" idx="0"/>
            </p:cNvCxnSpPr>
            <p:nvPr/>
          </p:nvCxnSpPr>
          <p:spPr>
            <a:xfrm>
              <a:off x="1179185" y="3329901"/>
              <a:ext cx="306715" cy="417926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>
              <a:stCxn id="13" idx="3"/>
              <a:endCxn id="18" idx="0"/>
            </p:cNvCxnSpPr>
            <p:nvPr/>
          </p:nvCxnSpPr>
          <p:spPr>
            <a:xfrm flipH="1">
              <a:off x="2895600" y="3350496"/>
              <a:ext cx="230515" cy="391153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>
              <a:stCxn id="13" idx="5"/>
              <a:endCxn id="19" idx="0"/>
            </p:cNvCxnSpPr>
            <p:nvPr/>
          </p:nvCxnSpPr>
          <p:spPr>
            <a:xfrm>
              <a:off x="3503285" y="3350496"/>
              <a:ext cx="344815" cy="391153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>
              <a:stCxn id="11" idx="5"/>
              <a:endCxn id="14" idx="0"/>
            </p:cNvCxnSpPr>
            <p:nvPr/>
          </p:nvCxnSpPr>
          <p:spPr>
            <a:xfrm>
              <a:off x="2207885" y="1372379"/>
              <a:ext cx="840115" cy="5404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485900" y="2861229"/>
              <a:ext cx="533400" cy="5334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12" idx="4"/>
              <a:endCxn id="28" idx="0"/>
            </p:cNvCxnSpPr>
            <p:nvPr/>
          </p:nvCxnSpPr>
          <p:spPr>
            <a:xfrm flipH="1">
              <a:off x="1752600" y="2446249"/>
              <a:ext cx="266700" cy="41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095500" y="2859169"/>
              <a:ext cx="533400" cy="533400"/>
            </a:xfrm>
            <a:prstGeom prst="ellips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move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>
              <a:stCxn id="12" idx="4"/>
              <a:endCxn id="40" idx="0"/>
            </p:cNvCxnSpPr>
            <p:nvPr/>
          </p:nvCxnSpPr>
          <p:spPr>
            <a:xfrm>
              <a:off x="2019300" y="2446249"/>
              <a:ext cx="342900" cy="412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04800" y="3893451"/>
            <a:ext cx="4023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Reason over objects, relationships to determine available actions</a:t>
            </a:r>
            <a:endParaRPr lang="en-US" sz="21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5556647"/>
            <a:ext cx="4023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Manipulate environment based on discovered solution</a:t>
            </a:r>
            <a:endParaRPr lang="en-US" sz="21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799" y="4725049"/>
            <a:ext cx="4267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Search for solution by internally simulating actions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90822" y="3733800"/>
            <a:ext cx="2733978" cy="956846"/>
            <a:chOff x="5058196" y="4224754"/>
            <a:chExt cx="2733978" cy="956846"/>
          </a:xfrm>
        </p:grpSpPr>
        <p:sp>
          <p:nvSpPr>
            <p:cNvPr id="3" name="Rounded Rectangle 2"/>
            <p:cNvSpPr/>
            <p:nvPr/>
          </p:nvSpPr>
          <p:spPr>
            <a:xfrm>
              <a:off x="5058196" y="4224754"/>
              <a:ext cx="2733978" cy="956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31656" y="4458987"/>
              <a:ext cx="1963234" cy="388570"/>
              <a:chOff x="685800" y="1853416"/>
              <a:chExt cx="1963234" cy="388570"/>
            </a:xfrm>
          </p:grpSpPr>
          <p:sp>
            <p:nvSpPr>
              <p:cNvPr id="8" name="Cube 7"/>
              <p:cNvSpPr/>
              <p:nvPr/>
            </p:nvSpPr>
            <p:spPr>
              <a:xfrm rot="10800000">
                <a:off x="1143000" y="1854270"/>
                <a:ext cx="228600" cy="38100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be 47"/>
              <p:cNvSpPr/>
              <p:nvPr/>
            </p:nvSpPr>
            <p:spPr>
              <a:xfrm rot="10800000" flipH="1">
                <a:off x="1981201" y="1853416"/>
                <a:ext cx="228599" cy="381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ube 49"/>
              <p:cNvSpPr/>
              <p:nvPr/>
            </p:nvSpPr>
            <p:spPr>
              <a:xfrm rot="10800000" flipH="1">
                <a:off x="2420435" y="1860986"/>
                <a:ext cx="228599" cy="381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ube 46"/>
              <p:cNvSpPr/>
              <p:nvPr/>
            </p:nvSpPr>
            <p:spPr>
              <a:xfrm rot="10800000">
                <a:off x="685800" y="1854270"/>
                <a:ext cx="228600" cy="381000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6380581" y="3897874"/>
            <a:ext cx="352886" cy="54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732134" y="3754470"/>
            <a:ext cx="1681082" cy="825649"/>
            <a:chOff x="5599508" y="4245424"/>
            <a:chExt cx="1681082" cy="825649"/>
          </a:xfrm>
        </p:grpSpPr>
        <p:sp>
          <p:nvSpPr>
            <p:cNvPr id="49" name="Freeform 48"/>
            <p:cNvSpPr/>
            <p:nvPr/>
          </p:nvSpPr>
          <p:spPr>
            <a:xfrm rot="10800000">
              <a:off x="5599508" y="4245424"/>
              <a:ext cx="849645" cy="334042"/>
            </a:xfrm>
            <a:custGeom>
              <a:avLst/>
              <a:gdLst>
                <a:gd name="connsiteX0" fmla="*/ 432079 w 432079"/>
                <a:gd name="connsiteY0" fmla="*/ 0 h 202241"/>
                <a:gd name="connsiteX1" fmla="*/ 251209 w 432079"/>
                <a:gd name="connsiteY1" fmla="*/ 200967 h 202241"/>
                <a:gd name="connsiteX2" fmla="*/ 0 w 432079"/>
                <a:gd name="connsiteY2" fmla="*/ 70339 h 20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79" h="202241">
                  <a:moveTo>
                    <a:pt x="432079" y="0"/>
                  </a:moveTo>
                  <a:cubicBezTo>
                    <a:pt x="377650" y="94622"/>
                    <a:pt x="323222" y="189244"/>
                    <a:pt x="251209" y="200967"/>
                  </a:cubicBezTo>
                  <a:cubicBezTo>
                    <a:pt x="179196" y="212690"/>
                    <a:pt x="89598" y="141514"/>
                    <a:pt x="0" y="703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430945" y="4648200"/>
              <a:ext cx="432079" cy="101120"/>
            </a:xfrm>
            <a:custGeom>
              <a:avLst/>
              <a:gdLst>
                <a:gd name="connsiteX0" fmla="*/ 432079 w 432079"/>
                <a:gd name="connsiteY0" fmla="*/ 0 h 202241"/>
                <a:gd name="connsiteX1" fmla="*/ 251209 w 432079"/>
                <a:gd name="connsiteY1" fmla="*/ 200967 h 202241"/>
                <a:gd name="connsiteX2" fmla="*/ 0 w 432079"/>
                <a:gd name="connsiteY2" fmla="*/ 70339 h 20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79" h="202241">
                  <a:moveTo>
                    <a:pt x="432079" y="0"/>
                  </a:moveTo>
                  <a:cubicBezTo>
                    <a:pt x="377650" y="94622"/>
                    <a:pt x="323222" y="189244"/>
                    <a:pt x="251209" y="200967"/>
                  </a:cubicBezTo>
                  <a:cubicBezTo>
                    <a:pt x="179196" y="212690"/>
                    <a:pt x="89598" y="141514"/>
                    <a:pt x="0" y="703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6049649" y="4547079"/>
              <a:ext cx="432079" cy="101120"/>
            </a:xfrm>
            <a:custGeom>
              <a:avLst/>
              <a:gdLst>
                <a:gd name="connsiteX0" fmla="*/ 432079 w 432079"/>
                <a:gd name="connsiteY0" fmla="*/ 0 h 202241"/>
                <a:gd name="connsiteX1" fmla="*/ 251209 w 432079"/>
                <a:gd name="connsiteY1" fmla="*/ 200967 h 202241"/>
                <a:gd name="connsiteX2" fmla="*/ 0 w 432079"/>
                <a:gd name="connsiteY2" fmla="*/ 70339 h 20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79" h="202241">
                  <a:moveTo>
                    <a:pt x="432079" y="0"/>
                  </a:moveTo>
                  <a:cubicBezTo>
                    <a:pt x="377650" y="94622"/>
                    <a:pt x="323222" y="189244"/>
                    <a:pt x="251209" y="200967"/>
                  </a:cubicBezTo>
                  <a:cubicBezTo>
                    <a:pt x="179196" y="212690"/>
                    <a:pt x="89598" y="141514"/>
                    <a:pt x="0" y="703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30945" y="4737031"/>
              <a:ext cx="849645" cy="334042"/>
            </a:xfrm>
            <a:custGeom>
              <a:avLst/>
              <a:gdLst>
                <a:gd name="connsiteX0" fmla="*/ 432079 w 432079"/>
                <a:gd name="connsiteY0" fmla="*/ 0 h 202241"/>
                <a:gd name="connsiteX1" fmla="*/ 251209 w 432079"/>
                <a:gd name="connsiteY1" fmla="*/ 200967 h 202241"/>
                <a:gd name="connsiteX2" fmla="*/ 0 w 432079"/>
                <a:gd name="connsiteY2" fmla="*/ 70339 h 20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79" h="202241">
                  <a:moveTo>
                    <a:pt x="432079" y="0"/>
                  </a:moveTo>
                  <a:cubicBezTo>
                    <a:pt x="377650" y="94622"/>
                    <a:pt x="323222" y="189244"/>
                    <a:pt x="251209" y="200967"/>
                  </a:cubicBezTo>
                  <a:cubicBezTo>
                    <a:pt x="179196" y="212690"/>
                    <a:pt x="89598" y="141514"/>
                    <a:pt x="0" y="70339"/>
                  </a:cubicBezTo>
                </a:path>
              </a:pathLst>
            </a:custGeom>
            <a:noFill/>
            <a:ln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77822" y="4876800"/>
            <a:ext cx="1681829" cy="1046064"/>
            <a:chOff x="4110367" y="5549003"/>
            <a:chExt cx="1681829" cy="1046064"/>
          </a:xfrm>
        </p:grpSpPr>
        <p:sp>
          <p:nvSpPr>
            <p:cNvPr id="34" name="Oval 33"/>
            <p:cNvSpPr/>
            <p:nvPr/>
          </p:nvSpPr>
          <p:spPr>
            <a:xfrm>
              <a:off x="4110367" y="5957481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40060" y="5957481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40060" y="6351822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840060" y="5563140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4" idx="6"/>
              <a:endCxn id="51" idx="2"/>
            </p:cNvCxnSpPr>
            <p:nvPr/>
          </p:nvCxnSpPr>
          <p:spPr>
            <a:xfrm>
              <a:off x="4328503" y="6079104"/>
              <a:ext cx="5115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4" idx="6"/>
              <a:endCxn id="53" idx="3"/>
            </p:cNvCxnSpPr>
            <p:nvPr/>
          </p:nvCxnSpPr>
          <p:spPr>
            <a:xfrm flipV="1">
              <a:off x="4328503" y="5770763"/>
              <a:ext cx="543502" cy="3083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4" idx="6"/>
              <a:endCxn id="52" idx="1"/>
            </p:cNvCxnSpPr>
            <p:nvPr/>
          </p:nvCxnSpPr>
          <p:spPr>
            <a:xfrm>
              <a:off x="4328503" y="6079104"/>
              <a:ext cx="543502" cy="3083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574060" y="5943344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574060" y="6337685"/>
              <a:ext cx="218136" cy="2432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574060" y="5549003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endCxn id="61" idx="2"/>
            </p:cNvCxnSpPr>
            <p:nvPr/>
          </p:nvCxnSpPr>
          <p:spPr>
            <a:xfrm>
              <a:off x="5062503" y="6064967"/>
              <a:ext cx="5115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4" idx="3"/>
            </p:cNvCxnSpPr>
            <p:nvPr/>
          </p:nvCxnSpPr>
          <p:spPr>
            <a:xfrm flipV="1">
              <a:off x="5062503" y="5756626"/>
              <a:ext cx="543502" cy="3083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62" idx="1"/>
            </p:cNvCxnSpPr>
            <p:nvPr/>
          </p:nvCxnSpPr>
          <p:spPr>
            <a:xfrm>
              <a:off x="5062503" y="6064967"/>
              <a:ext cx="543502" cy="3083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67" y="1447976"/>
            <a:ext cx="2669827" cy="21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/>
      <p:bldP spid="6" grpId="0"/>
      <p:bldP spid="39" grpId="0"/>
      <p:bldP spid="43" grpId="0"/>
      <p:bldP spid="41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4303" y="6296160"/>
            <a:ext cx="2456597" cy="40026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600" baseline="0" dirty="0"/>
          </a:p>
        </p:txBody>
      </p:sp>
      <p:sp>
        <p:nvSpPr>
          <p:cNvPr id="5" name="Rectangle 4"/>
          <p:cNvSpPr/>
          <p:nvPr/>
        </p:nvSpPr>
        <p:spPr>
          <a:xfrm>
            <a:off x="726510" y="6296159"/>
            <a:ext cx="1784168" cy="40026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600" baseline="0" dirty="0"/>
          </a:p>
        </p:txBody>
      </p:sp>
      <p:sp>
        <p:nvSpPr>
          <p:cNvPr id="6" name="Rectangle 5"/>
          <p:cNvSpPr/>
          <p:nvPr/>
        </p:nvSpPr>
        <p:spPr>
          <a:xfrm>
            <a:off x="1482039" y="188058"/>
            <a:ext cx="2248125" cy="42816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2884" y="5959822"/>
            <a:ext cx="2248126" cy="800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Perception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8684" y="188060"/>
            <a:ext cx="4787288" cy="3005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7732" y="639008"/>
            <a:ext cx="2178637" cy="61355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 – Category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Mapping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73026" y="1174446"/>
            <a:ext cx="2071675" cy="3193682"/>
            <a:chOff x="1142055" y="1251318"/>
            <a:chExt cx="2071675" cy="3193682"/>
          </a:xfrm>
        </p:grpSpPr>
        <p:sp>
          <p:nvSpPr>
            <p:cNvPr id="11" name="Rectangle 10"/>
            <p:cNvSpPr/>
            <p:nvPr/>
          </p:nvSpPr>
          <p:spPr>
            <a:xfrm>
              <a:off x="1142055" y="3982122"/>
              <a:ext cx="2066152" cy="46287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TCN Interpretation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7578" y="3534447"/>
              <a:ext cx="2066152" cy="391468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Interaction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2055" y="3077247"/>
              <a:ext cx="2066152" cy="397045"/>
            </a:xfrm>
            <a:prstGeom prst="rect">
              <a:avLst/>
            </a:prstGeom>
            <a:solidFill>
              <a:srgbClr val="C0504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Indexing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7578" y="2107573"/>
              <a:ext cx="2066152" cy="423871"/>
            </a:xfrm>
            <a:prstGeom prst="rect">
              <a:avLst/>
            </a:prstGeom>
            <a:solidFill>
              <a:srgbClr val="EEECE1">
                <a:lumMod val="5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Verb Learning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42056" y="1677073"/>
              <a:ext cx="2066152" cy="381000"/>
            </a:xfrm>
            <a:prstGeom prst="rect">
              <a:avLst/>
            </a:prstGeom>
            <a:solidFill>
              <a:srgbClr val="4BACC6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Noun Learning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2055" y="1251318"/>
              <a:ext cx="2066152" cy="374494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Prep Learning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573027" y="639007"/>
            <a:ext cx="2066151" cy="46522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064A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 Knowledge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8549" y="224389"/>
            <a:ext cx="206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Procedural Memory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77732" y="2270119"/>
            <a:ext cx="2178637" cy="7474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Preposition – Spatial Relation</a:t>
            </a:r>
            <a:r>
              <a:rPr lang="en-US" sz="1800" kern="0" baseline="0" dirty="0" smtClean="0">
                <a:solidFill>
                  <a:sysClr val="windowText" lastClr="000000"/>
                </a:solidFill>
                <a:latin typeface="Calibri"/>
                <a:ea typeface="+mn-ea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Mapping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1556" y="639008"/>
            <a:ext cx="1860476" cy="6135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rtlCol="0" anchor="t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Verb – Operator Mapping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7732" y="1343999"/>
            <a:ext cx="2178636" cy="87278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Noun/Adjective – Perceptual Symbol Mapping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81010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Semantic Memory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1557" y="2632413"/>
            <a:ext cx="1860476" cy="339387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21557" y="2287789"/>
            <a:ext cx="1860475" cy="303011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Primitive Verbs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81010" y="3320800"/>
            <a:ext cx="3304962" cy="11489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2171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Episodic Memory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10971" y="3715532"/>
            <a:ext cx="3069918" cy="65259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Agent’s Experiences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82039" y="4723728"/>
            <a:ext cx="7203933" cy="889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Memory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01471" y="5959822"/>
            <a:ext cx="2984501" cy="800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2171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Spatial Visual System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4069" y="6216714"/>
            <a:ext cx="1840904" cy="503698"/>
          </a:xfrm>
          <a:prstGeom prst="rect">
            <a:avLst/>
          </a:prstGeom>
          <a:solidFill>
            <a:srgbClr val="C0504D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Spatial Primitives</a:t>
            </a:r>
          </a:p>
        </p:txBody>
      </p:sp>
      <p:cxnSp>
        <p:nvCxnSpPr>
          <p:cNvPr id="32" name="Straight Arrow Connector 31"/>
          <p:cNvCxnSpPr>
            <a:stCxn id="7" idx="3"/>
            <a:endCxn id="29" idx="1"/>
          </p:cNvCxnSpPr>
          <p:nvPr/>
        </p:nvCxnSpPr>
        <p:spPr>
          <a:xfrm>
            <a:off x="5381010" y="6360091"/>
            <a:ext cx="32046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 flipV="1">
            <a:off x="6946071" y="5612728"/>
            <a:ext cx="0" cy="34709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Arrow Connector 33"/>
          <p:cNvCxnSpPr>
            <a:stCxn id="7" idx="0"/>
          </p:cNvCxnSpPr>
          <p:nvPr/>
        </p:nvCxnSpPr>
        <p:spPr>
          <a:xfrm flipV="1">
            <a:off x="4256947" y="5612728"/>
            <a:ext cx="0" cy="34709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/>
          <p:cNvSpPr/>
          <p:nvPr/>
        </p:nvSpPr>
        <p:spPr>
          <a:xfrm>
            <a:off x="1482038" y="5959822"/>
            <a:ext cx="1285733" cy="800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>
            <a:off x="2124905" y="5612728"/>
            <a:ext cx="0" cy="34709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flipV="1">
            <a:off x="2606102" y="4469728"/>
            <a:ext cx="0" cy="2540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/>
          <p:cNvCxnSpPr/>
          <p:nvPr/>
        </p:nvCxnSpPr>
        <p:spPr>
          <a:xfrm>
            <a:off x="4647371" y="3193926"/>
            <a:ext cx="0" cy="15298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>
            <a:stCxn id="25" idx="2"/>
          </p:cNvCxnSpPr>
          <p:nvPr/>
        </p:nvCxnSpPr>
        <p:spPr>
          <a:xfrm>
            <a:off x="7033491" y="4469728"/>
            <a:ext cx="0" cy="2540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TextBox 39"/>
          <p:cNvSpPr txBox="1"/>
          <p:nvPr/>
        </p:nvSpPr>
        <p:spPr bwMode="auto">
          <a:xfrm rot="16200000">
            <a:off x="-1683163" y="2896926"/>
            <a:ext cx="52536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aseline="0" dirty="0" smtClean="0"/>
              <a:t>Soar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5</a:t>
            </a:fld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621556" y="1341158"/>
            <a:ext cx="1860477" cy="87278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Task Concept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Network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73025" y="2515983"/>
            <a:ext cx="2066152" cy="423871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Learning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2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Representing Tic-Tac-Toe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72000"/>
          </a:xfrm>
        </p:spPr>
        <p:txBody>
          <a:bodyPr/>
          <a:lstStyle/>
          <a:p>
            <a:r>
              <a:rPr lang="en-US" sz="2000" dirty="0" smtClean="0"/>
              <a:t>Distinguish pieces</a:t>
            </a:r>
          </a:p>
          <a:p>
            <a:pPr lvl="1"/>
            <a:r>
              <a:rPr lang="en-US" sz="1800" dirty="0" smtClean="0"/>
              <a:t>Object colors red</a:t>
            </a:r>
            <a:r>
              <a:rPr lang="en-US" sz="1800" dirty="0"/>
              <a:t> </a:t>
            </a:r>
            <a:r>
              <a:rPr lang="en-US" sz="1800" dirty="0" smtClean="0"/>
              <a:t>and blue</a:t>
            </a:r>
          </a:p>
          <a:p>
            <a:r>
              <a:rPr lang="en-US" sz="2000" dirty="0" smtClean="0"/>
              <a:t>Detect relationships</a:t>
            </a:r>
          </a:p>
          <a:p>
            <a:pPr lvl="1"/>
            <a:r>
              <a:rPr lang="en-US" sz="1800" dirty="0" smtClean="0"/>
              <a:t>Prepositions on, under, and linear</a:t>
            </a:r>
          </a:p>
          <a:p>
            <a:r>
              <a:rPr lang="en-US" sz="2000" dirty="0" smtClean="0"/>
              <a:t>Recognize legal actions</a:t>
            </a:r>
          </a:p>
          <a:p>
            <a:pPr lvl="1"/>
            <a:r>
              <a:rPr lang="en-US" sz="1800" dirty="0" smtClean="0"/>
              <a:t>Place your piece (red) on an empty location</a:t>
            </a:r>
          </a:p>
          <a:p>
            <a:pPr lvl="1"/>
            <a:r>
              <a:rPr lang="en-US" sz="1800" dirty="0" smtClean="0"/>
              <a:t>Must not already be in play</a:t>
            </a:r>
            <a:endParaRPr lang="en-US" sz="2000" dirty="0" smtClean="0"/>
          </a:p>
          <a:p>
            <a:r>
              <a:rPr lang="en-US" sz="2000" dirty="0" smtClean="0"/>
              <a:t>Detect Goal</a:t>
            </a:r>
          </a:p>
          <a:p>
            <a:pPr lvl="1"/>
            <a:r>
              <a:rPr lang="en-US" sz="1800" dirty="0" smtClean="0"/>
              <a:t>Three of your pieces are on the board in a line</a:t>
            </a:r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743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2743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7553" y="35814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35814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44196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44196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2743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1795" y="35814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44196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19812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58953" y="19812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39953" y="3733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12406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45720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37338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4195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4195" y="3733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Acquisition of Task Concept Network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9929" y="6356350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31347" y="1295400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31347" y="22911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26747" y="3273517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60047" y="22911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Tic-Tac-Toe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02647" y="3252922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45447" y="4126133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97947" y="4126133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07647" y="41199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60147" y="41199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75302" y="5256779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48400" y="5256779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5297966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5" idx="4"/>
            <a:endCxn id="6" idx="0"/>
          </p:cNvCxnSpPr>
          <p:nvPr/>
        </p:nvCxnSpPr>
        <p:spPr>
          <a:xfrm>
            <a:off x="5798047" y="1828800"/>
            <a:ext cx="0" cy="46235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  <a:endCxn id="9" idx="0"/>
          </p:cNvCxnSpPr>
          <p:nvPr/>
        </p:nvCxnSpPr>
        <p:spPr>
          <a:xfrm flipH="1">
            <a:off x="4769347" y="2746440"/>
            <a:ext cx="840115" cy="50648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6" idx="5"/>
            <a:endCxn id="7" idx="0"/>
          </p:cNvCxnSpPr>
          <p:nvPr/>
        </p:nvCxnSpPr>
        <p:spPr>
          <a:xfrm>
            <a:off x="5986632" y="2746440"/>
            <a:ext cx="1106815" cy="52707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" name="Straight Connector 19"/>
          <p:cNvCxnSpPr>
            <a:stCxn id="9" idx="3"/>
            <a:endCxn id="10" idx="0"/>
          </p:cNvCxnSpPr>
          <p:nvPr/>
        </p:nvCxnSpPr>
        <p:spPr>
          <a:xfrm flipH="1">
            <a:off x="4312147" y="3708207"/>
            <a:ext cx="268615" cy="41792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9" idx="5"/>
            <a:endCxn id="11" idx="0"/>
          </p:cNvCxnSpPr>
          <p:nvPr/>
        </p:nvCxnSpPr>
        <p:spPr>
          <a:xfrm>
            <a:off x="4957932" y="3708207"/>
            <a:ext cx="306715" cy="41792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7" idx="3"/>
            <a:endCxn id="12" idx="0"/>
          </p:cNvCxnSpPr>
          <p:nvPr/>
        </p:nvCxnSpPr>
        <p:spPr>
          <a:xfrm flipH="1">
            <a:off x="6674347" y="3728802"/>
            <a:ext cx="230515" cy="39115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7" idx="5"/>
            <a:endCxn id="13" idx="0"/>
          </p:cNvCxnSpPr>
          <p:nvPr/>
        </p:nvCxnSpPr>
        <p:spPr>
          <a:xfrm>
            <a:off x="7282032" y="3728802"/>
            <a:ext cx="344815" cy="39115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2" idx="4"/>
            <a:endCxn id="15" idx="0"/>
          </p:cNvCxnSpPr>
          <p:nvPr/>
        </p:nvCxnSpPr>
        <p:spPr>
          <a:xfrm flipH="1">
            <a:off x="6515100" y="4653355"/>
            <a:ext cx="159247" cy="60342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12" idx="3"/>
            <a:endCxn id="14" idx="0"/>
          </p:cNvCxnSpPr>
          <p:nvPr/>
        </p:nvCxnSpPr>
        <p:spPr>
          <a:xfrm flipH="1">
            <a:off x="5542002" y="4575240"/>
            <a:ext cx="943760" cy="6815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5" idx="5"/>
            <a:endCxn id="8" idx="0"/>
          </p:cNvCxnSpPr>
          <p:nvPr/>
        </p:nvCxnSpPr>
        <p:spPr>
          <a:xfrm>
            <a:off x="5986632" y="1750685"/>
            <a:ext cx="840115" cy="54047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13" idx="5"/>
            <a:endCxn id="16" idx="0"/>
          </p:cNvCxnSpPr>
          <p:nvPr/>
        </p:nvCxnSpPr>
        <p:spPr>
          <a:xfrm>
            <a:off x="7815432" y="4575240"/>
            <a:ext cx="147468" cy="72272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4572000" y="61773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257800" y="61773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81700" y="61773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11429" y="61773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under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97229" y="61773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21129" y="61773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4" idx="3"/>
            <a:endCxn id="28" idx="0"/>
          </p:cNvCxnSpPr>
          <p:nvPr/>
        </p:nvCxnSpPr>
        <p:spPr>
          <a:xfrm flipH="1">
            <a:off x="4838700" y="5712064"/>
            <a:ext cx="514717" cy="46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4"/>
            <a:endCxn id="29" idx="0"/>
          </p:cNvCxnSpPr>
          <p:nvPr/>
        </p:nvCxnSpPr>
        <p:spPr>
          <a:xfrm flipH="1">
            <a:off x="5524500" y="5790179"/>
            <a:ext cx="17502" cy="3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5"/>
            <a:endCxn id="30" idx="0"/>
          </p:cNvCxnSpPr>
          <p:nvPr/>
        </p:nvCxnSpPr>
        <p:spPr>
          <a:xfrm>
            <a:off x="5730587" y="5712064"/>
            <a:ext cx="517813" cy="46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3"/>
            <a:endCxn id="31" idx="0"/>
          </p:cNvCxnSpPr>
          <p:nvPr/>
        </p:nvCxnSpPr>
        <p:spPr>
          <a:xfrm flipH="1">
            <a:off x="7278129" y="5753251"/>
            <a:ext cx="496186" cy="42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4"/>
            <a:endCxn id="32" idx="0"/>
          </p:cNvCxnSpPr>
          <p:nvPr/>
        </p:nvCxnSpPr>
        <p:spPr>
          <a:xfrm>
            <a:off x="7962900" y="5831366"/>
            <a:ext cx="1029" cy="34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5"/>
            <a:endCxn id="33" idx="0"/>
          </p:cNvCxnSpPr>
          <p:nvPr/>
        </p:nvCxnSpPr>
        <p:spPr>
          <a:xfrm>
            <a:off x="8151485" y="5753251"/>
            <a:ext cx="536344" cy="42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98147" y="370820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98247" y="369133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83547" y="2897778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parameters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99061" y="2885421"/>
            <a:ext cx="107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</a:t>
            </a:r>
            <a:r>
              <a:rPr lang="en-US" sz="1400" b="1" dirty="0" smtClean="0">
                <a:solidFill>
                  <a:srgbClr val="C00000"/>
                </a:solidFill>
              </a:rPr>
              <a:t>onstraints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2561" y="367963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22661" y="366275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67741" y="1828800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name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12247" y="1851643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action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95800" y="5799672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prep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57800" y="5796355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with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81700" y="5796355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not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59758" y="5805047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prep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21758" y="5801730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with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45658" y="5801730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not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40847" y="4772001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spatial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45765" y="4729555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spatial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3200" y="4746732"/>
            <a:ext cx="94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attribute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6366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M: The </a:t>
            </a:r>
            <a:r>
              <a:rPr lang="en-US" sz="1600" dirty="0" smtClean="0">
                <a:solidFill>
                  <a:srgbClr val="FF0000"/>
                </a:solidFill>
              </a:rPr>
              <a:t>name of the game </a:t>
            </a:r>
            <a:r>
              <a:rPr lang="en-US" sz="1600" dirty="0">
                <a:solidFill>
                  <a:srgbClr val="FF0000"/>
                </a:solidFill>
              </a:rPr>
              <a:t>is tic-tac-toe.</a:t>
            </a:r>
          </a:p>
          <a:p>
            <a:pPr marL="0" indent="0">
              <a:buNone/>
            </a:pPr>
            <a:r>
              <a:rPr lang="en-US" sz="1600" dirty="0"/>
              <a:t>A: </a:t>
            </a:r>
            <a:r>
              <a:rPr lang="en-US" sz="1600" dirty="0" smtClean="0"/>
              <a:t>What is </a:t>
            </a:r>
            <a:r>
              <a:rPr lang="en-US" sz="1600" dirty="0"/>
              <a:t>the name of </a:t>
            </a:r>
            <a:r>
              <a:rPr lang="en-US" sz="1600" dirty="0" smtClean="0"/>
              <a:t>an action, goal, or failure?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M: </a:t>
            </a:r>
            <a:r>
              <a:rPr lang="en-US" sz="1600" dirty="0" smtClean="0">
                <a:solidFill>
                  <a:srgbClr val="FF0000"/>
                </a:solidFill>
              </a:rPr>
              <a:t>The name of an action is place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: </a:t>
            </a:r>
            <a:r>
              <a:rPr lang="en-US" sz="1600" dirty="0" smtClean="0"/>
              <a:t>Describe an object or condition for </a:t>
            </a:r>
            <a:r>
              <a:rPr lang="en-US" sz="1600" dirty="0"/>
              <a:t>this action.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M: a </a:t>
            </a:r>
            <a:r>
              <a:rPr lang="en-US" sz="1600" dirty="0" smtClean="0">
                <a:solidFill>
                  <a:srgbClr val="FF0000"/>
                </a:solidFill>
              </a:rPr>
              <a:t>red block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: </a:t>
            </a:r>
            <a:r>
              <a:rPr lang="en-US" sz="1600" dirty="0" smtClean="0"/>
              <a:t>Describe another condition or object.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M: the block is not on a location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: Describe another condition or </a:t>
            </a:r>
            <a:r>
              <a:rPr lang="en-US" sz="1600" dirty="0" smtClean="0"/>
              <a:t>object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</a:t>
            </a:r>
            <a:r>
              <a:rPr lang="en-US" sz="1600" dirty="0">
                <a:solidFill>
                  <a:srgbClr val="FF0000"/>
                </a:solidFill>
              </a:rPr>
              <a:t>: a location</a:t>
            </a:r>
          </a:p>
          <a:p>
            <a:pPr marL="0" indent="0">
              <a:buNone/>
            </a:pPr>
            <a:r>
              <a:rPr lang="en-US" sz="1600" dirty="0"/>
              <a:t>A: Describe another condition or </a:t>
            </a:r>
            <a:r>
              <a:rPr lang="en-US" sz="1600" dirty="0" smtClean="0"/>
              <a:t>object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M: the location is not </a:t>
            </a:r>
            <a:r>
              <a:rPr lang="en-US" sz="1600" dirty="0" smtClean="0">
                <a:solidFill>
                  <a:srgbClr val="FF0000"/>
                </a:solidFill>
              </a:rPr>
              <a:t>under a block</a:t>
            </a:r>
          </a:p>
          <a:p>
            <a:pPr marL="0" indent="0">
              <a:buNone/>
            </a:pPr>
            <a:r>
              <a:rPr lang="en-US" sz="1600" dirty="0"/>
              <a:t>A: Describe another condition or </a:t>
            </a:r>
            <a:r>
              <a:rPr lang="en-US" sz="1600" dirty="0" smtClean="0"/>
              <a:t>object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M: </a:t>
            </a:r>
            <a:r>
              <a:rPr lang="en-US" sz="1600" dirty="0" smtClean="0">
                <a:solidFill>
                  <a:srgbClr val="FF0000"/>
                </a:solidFill>
              </a:rPr>
              <a:t>finished</a:t>
            </a:r>
          </a:p>
          <a:p>
            <a:pPr marL="0" indent="0">
              <a:buNone/>
            </a:pPr>
            <a:r>
              <a:rPr lang="en-US" sz="1600" dirty="0"/>
              <a:t>A: What is </a:t>
            </a:r>
            <a:r>
              <a:rPr lang="en-US" sz="1600" dirty="0" smtClean="0"/>
              <a:t>a verb </a:t>
            </a:r>
            <a:r>
              <a:rPr lang="en-US" sz="1600" dirty="0"/>
              <a:t>associated with this action?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M: move </a:t>
            </a:r>
            <a:r>
              <a:rPr lang="en-US" sz="1600" dirty="0" smtClean="0">
                <a:solidFill>
                  <a:srgbClr val="FF0000"/>
                </a:solidFill>
              </a:rPr>
              <a:t>the block </a:t>
            </a:r>
            <a:r>
              <a:rPr lang="en-US" sz="1600" dirty="0">
                <a:solidFill>
                  <a:srgbClr val="FF0000"/>
                </a:solidFill>
              </a:rPr>
              <a:t>on to </a:t>
            </a:r>
            <a:r>
              <a:rPr lang="en-US" sz="1600" dirty="0" smtClean="0">
                <a:solidFill>
                  <a:srgbClr val="FF0000"/>
                </a:solidFill>
              </a:rPr>
              <a:t>the location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57800" y="324071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57800" y="2895600"/>
            <a:ext cx="81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name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867400" y="3238655"/>
            <a:ext cx="533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3600" y="28956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verb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67" name="Straight Connector 66"/>
          <p:cNvCxnSpPr>
            <a:stCxn id="6" idx="4"/>
            <a:endCxn id="63" idx="0"/>
          </p:cNvCxnSpPr>
          <p:nvPr/>
        </p:nvCxnSpPr>
        <p:spPr>
          <a:xfrm>
            <a:off x="5798047" y="2824555"/>
            <a:ext cx="336053" cy="41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" idx="4"/>
            <a:endCxn id="61" idx="0"/>
          </p:cNvCxnSpPr>
          <p:nvPr/>
        </p:nvCxnSpPr>
        <p:spPr>
          <a:xfrm flipH="1">
            <a:off x="5524500" y="2824555"/>
            <a:ext cx="273547" cy="41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3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/>
      <p:bldP spid="43" grpId="0"/>
      <p:bldP spid="44" grpId="0"/>
      <p:bldP spid="45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 animBg="1"/>
      <p:bldP spid="62" grpId="0"/>
      <p:bldP spid="63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Instantiating Actions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4495800" cy="3581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 smtClean="0"/>
              <a:t>Find potential objects for each parameter</a:t>
            </a:r>
          </a:p>
          <a:p>
            <a:pPr lvl="1">
              <a:spcAft>
                <a:spcPts val="600"/>
              </a:spcAft>
            </a:pPr>
            <a:r>
              <a:rPr lang="en-US" sz="1600" b="1" dirty="0" smtClean="0"/>
              <a:t>Parameter 1</a:t>
            </a:r>
          </a:p>
          <a:p>
            <a:pPr lvl="1">
              <a:spcAft>
                <a:spcPts val="600"/>
              </a:spcAft>
            </a:pPr>
            <a:r>
              <a:rPr lang="en-US" sz="1600" b="1" dirty="0" smtClean="0">
                <a:solidFill>
                  <a:srgbClr val="663300"/>
                </a:solidFill>
              </a:rPr>
              <a:t>Parameter 2</a:t>
            </a:r>
            <a:endParaRPr lang="en-US" sz="1200" b="1" dirty="0" smtClean="0">
              <a:solidFill>
                <a:srgbClr val="6633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 smtClean="0"/>
              <a:t>Apply object attribute constraints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Apply </a:t>
            </a:r>
            <a:r>
              <a:rPr lang="en-US" sz="2000" dirty="0" smtClean="0"/>
              <a:t>spatial constraints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Construct full match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7432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27432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7553" y="35814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35814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44196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0" y="44196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3800" y="27432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1795" y="35814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43800" y="4419600"/>
            <a:ext cx="685800" cy="685800"/>
          </a:xfrm>
          <a:prstGeom prst="rect">
            <a:avLst/>
          </a:prstGeom>
          <a:solidFill>
            <a:srgbClr val="00FF00"/>
          </a:solidFill>
          <a:ln w="76200"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43600" y="1981200"/>
            <a:ext cx="381000" cy="3810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8953" y="1981200"/>
            <a:ext cx="381000" cy="3810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39953" y="3733800"/>
            <a:ext cx="381000" cy="381000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84332" y="1981200"/>
            <a:ext cx="381000" cy="381000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19800" y="4572000"/>
            <a:ext cx="381000" cy="3810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696200" y="2895600"/>
            <a:ext cx="381000" cy="381000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96200" y="3733800"/>
            <a:ext cx="381000" cy="381000"/>
          </a:xfrm>
          <a:prstGeom prst="ellips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41858" y="3763879"/>
            <a:ext cx="381000" cy="3810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7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Internally Simulating Tic-Tac-Toe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053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253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2206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053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2053" y="43434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0253" y="43434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8453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6448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58453" y="43434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52500" y="3657600"/>
            <a:ext cx="381000" cy="381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54606" y="3657600"/>
            <a:ext cx="381000" cy="381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10853" y="3657600"/>
            <a:ext cx="381000" cy="381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34453" y="4495800"/>
            <a:ext cx="381000" cy="381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10853" y="2819400"/>
            <a:ext cx="381000" cy="381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1"/>
            <a:ext cx="3276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External Environment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62000" y="5257800"/>
            <a:ext cx="381000" cy="381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07696" y="5257800"/>
            <a:ext cx="381000" cy="381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17296" y="5261811"/>
            <a:ext cx="381000" cy="381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69007" y="5257800"/>
            <a:ext cx="381000" cy="381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Content Placeholder 19"/>
          <p:cNvSpPr txBox="1">
            <a:spLocks/>
          </p:cNvSpPr>
          <p:nvPr/>
        </p:nvSpPr>
        <p:spPr>
          <a:xfrm>
            <a:off x="5257800" y="1600200"/>
            <a:ext cx="3810000" cy="816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Internal representation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549008" y="2244892"/>
            <a:ext cx="1297405" cy="1574132"/>
            <a:chOff x="5549008" y="2244892"/>
            <a:chExt cx="1297405" cy="1574132"/>
          </a:xfrm>
        </p:grpSpPr>
        <p:sp>
          <p:nvSpPr>
            <p:cNvPr id="28" name="Rectangle 27"/>
            <p:cNvSpPr/>
            <p:nvPr/>
          </p:nvSpPr>
          <p:spPr>
            <a:xfrm flipV="1">
              <a:off x="5549008" y="22448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6006208" y="22448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5988161" y="26639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flipV="1">
              <a:off x="5549008" y="26639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5549008" y="30830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6006208" y="30830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6465413" y="22448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V="1">
              <a:off x="6463408" y="26639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flipV="1">
              <a:off x="6465413" y="3083092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658183" y="2740192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6079289" y="2740192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6556541" y="2740192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5640136" y="3159292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6556541" y="2321092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5701408" y="3628524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5999077" y="3628524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 flipV="1">
              <a:off x="6267783" y="3620503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 flipV="1">
              <a:off x="6540499" y="3616492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563045" y="4267200"/>
            <a:ext cx="1297405" cy="1588168"/>
            <a:chOff x="5563045" y="4191000"/>
            <a:chExt cx="1297405" cy="1588168"/>
          </a:xfrm>
        </p:grpSpPr>
        <p:sp>
          <p:nvSpPr>
            <p:cNvPr id="46" name="Rectangle 45"/>
            <p:cNvSpPr/>
            <p:nvPr/>
          </p:nvSpPr>
          <p:spPr>
            <a:xfrm flipV="1">
              <a:off x="5563045" y="41910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flipV="1">
              <a:off x="6020245" y="41910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flipV="1">
              <a:off x="6002198" y="46101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V="1">
              <a:off x="5563045" y="46101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flipV="1">
              <a:off x="5563045" y="50292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flipV="1">
              <a:off x="6020245" y="50292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flipV="1">
              <a:off x="6479450" y="41910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 flipV="1">
              <a:off x="6477445" y="46101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flipV="1">
              <a:off x="6479450" y="50292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 flipV="1">
              <a:off x="5672220" y="4686300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flipV="1">
              <a:off x="6093326" y="46863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flipV="1">
              <a:off x="6570578" y="46863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 flipV="1">
              <a:off x="5654173" y="5105400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 flipV="1">
              <a:off x="6570578" y="42672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 flipV="1">
              <a:off x="6096000" y="5105400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flipV="1">
              <a:off x="6013114" y="5588668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 flipV="1">
              <a:off x="6281820" y="5566611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 flipV="1">
              <a:off x="6554536" y="55626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61040" y="4259179"/>
            <a:ext cx="1297405" cy="1574132"/>
            <a:chOff x="7236995" y="4191000"/>
            <a:chExt cx="1297405" cy="1574132"/>
          </a:xfrm>
        </p:grpSpPr>
        <p:sp>
          <p:nvSpPr>
            <p:cNvPr id="64" name="Rectangle 63"/>
            <p:cNvSpPr/>
            <p:nvPr/>
          </p:nvSpPr>
          <p:spPr>
            <a:xfrm flipV="1">
              <a:off x="7236995" y="41910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flipV="1">
              <a:off x="7694195" y="41910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flipV="1">
              <a:off x="7676148" y="46101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V="1">
              <a:off x="7236995" y="46101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flipV="1">
              <a:off x="7236995" y="50292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flipV="1">
              <a:off x="7694195" y="50292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8153400" y="41910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flipV="1">
              <a:off x="8151395" y="46101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flipV="1">
              <a:off x="8153400" y="5029200"/>
              <a:ext cx="381000" cy="3429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7346170" y="4686300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7767276" y="46863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8244528" y="46863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7328123" y="5105400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8244528" y="42672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7328123" y="4260181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 flipV="1">
              <a:off x="7675032" y="5574632"/>
              <a:ext cx="211667" cy="1905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 flipV="1">
              <a:off x="7955770" y="5566611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 flipV="1">
              <a:off x="8228486" y="5562600"/>
              <a:ext cx="211667" cy="1905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6224781" y="3848100"/>
            <a:ext cx="0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19"/>
          <p:cNvSpPr txBox="1">
            <a:spLocks/>
          </p:cNvSpPr>
          <p:nvPr/>
        </p:nvSpPr>
        <p:spPr>
          <a:xfrm>
            <a:off x="7010400" y="4603082"/>
            <a:ext cx="2057400" cy="42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Goal Not Detected</a:t>
            </a:r>
          </a:p>
        </p:txBody>
      </p:sp>
      <p:sp>
        <p:nvSpPr>
          <p:cNvPr id="88" name="Content Placeholder 19"/>
          <p:cNvSpPr txBox="1">
            <a:spLocks/>
          </p:cNvSpPr>
          <p:nvPr/>
        </p:nvSpPr>
        <p:spPr>
          <a:xfrm>
            <a:off x="7010400" y="4603082"/>
            <a:ext cx="2057400" cy="42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008000"/>
                </a:solidFill>
              </a:rPr>
              <a:t>Goal Detected!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810000" y="3848100"/>
            <a:ext cx="1066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083 -0.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7" grpId="0"/>
      <p:bldP spid="87" grpId="1"/>
      <p:bldP spid="87" grpId="2"/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899</Words>
  <Application>Microsoft Office PowerPoint</Application>
  <PresentationFormat>On-screen Show (4:3)</PresentationFormat>
  <Paragraphs>270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Learning Tasks through Situated Interactive Instruction</vt:lpstr>
      <vt:lpstr>Motivation</vt:lpstr>
      <vt:lpstr>Interactive Task Learning</vt:lpstr>
      <vt:lpstr>Agent Overview</vt:lpstr>
      <vt:lpstr>PowerPoint Presentation</vt:lpstr>
      <vt:lpstr>Representing Tic-Tac-Toe</vt:lpstr>
      <vt:lpstr>Acquisition of Task Concept Network</vt:lpstr>
      <vt:lpstr>Instantiating Actions</vt:lpstr>
      <vt:lpstr>Internally Simulating Tic-Tac-Toe </vt:lpstr>
      <vt:lpstr>Desiderata</vt:lpstr>
      <vt:lpstr>Competent</vt:lpstr>
      <vt:lpstr>General</vt:lpstr>
      <vt:lpstr>Continuous, Accumulative Learning</vt:lpstr>
      <vt:lpstr>Efficient Communication</vt:lpstr>
      <vt:lpstr>Future Work</vt:lpstr>
      <vt:lpstr>Nuggets and Coals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370</cp:revision>
  <dcterms:created xsi:type="dcterms:W3CDTF">2013-05-07T17:56:41Z</dcterms:created>
  <dcterms:modified xsi:type="dcterms:W3CDTF">2014-07-03T00:51:46Z</dcterms:modified>
</cp:coreProperties>
</file>