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28"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28"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28"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28"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ヒラギノ角ゴ Pro W3" pitchFamily="28" charset="-128"/>
        <a:cs typeface="+mn-cs"/>
      </a:defRPr>
    </a:lvl5pPr>
    <a:lvl6pPr marL="2286000" algn="l" defTabSz="914400" rtl="0" eaLnBrk="1" latinLnBrk="0" hangingPunct="1">
      <a:defRPr sz="2400" kern="1200">
        <a:solidFill>
          <a:schemeClr val="tx1"/>
        </a:solidFill>
        <a:latin typeface="Arial" panose="020B0604020202020204" pitchFamily="34" charset="0"/>
        <a:ea typeface="ヒラギノ角ゴ Pro W3" pitchFamily="28" charset="-128"/>
        <a:cs typeface="+mn-cs"/>
      </a:defRPr>
    </a:lvl6pPr>
    <a:lvl7pPr marL="2743200" algn="l" defTabSz="914400" rtl="0" eaLnBrk="1" latinLnBrk="0" hangingPunct="1">
      <a:defRPr sz="2400" kern="1200">
        <a:solidFill>
          <a:schemeClr val="tx1"/>
        </a:solidFill>
        <a:latin typeface="Arial" panose="020B0604020202020204" pitchFamily="34" charset="0"/>
        <a:ea typeface="ヒラギノ角ゴ Pro W3" pitchFamily="28" charset="-128"/>
        <a:cs typeface="+mn-cs"/>
      </a:defRPr>
    </a:lvl7pPr>
    <a:lvl8pPr marL="3200400" algn="l" defTabSz="914400" rtl="0" eaLnBrk="1" latinLnBrk="0" hangingPunct="1">
      <a:defRPr sz="2400" kern="1200">
        <a:solidFill>
          <a:schemeClr val="tx1"/>
        </a:solidFill>
        <a:latin typeface="Arial" panose="020B0604020202020204" pitchFamily="34" charset="0"/>
        <a:ea typeface="ヒラギノ角ゴ Pro W3" pitchFamily="28" charset="-128"/>
        <a:cs typeface="+mn-cs"/>
      </a:defRPr>
    </a:lvl8pPr>
    <a:lvl9pPr marL="3657600" algn="l" defTabSz="914400" rtl="0" eaLnBrk="1" latinLnBrk="0" hangingPunct="1">
      <a:defRPr sz="2400" kern="1200">
        <a:solidFill>
          <a:schemeClr val="tx1"/>
        </a:solidFill>
        <a:latin typeface="Arial" panose="020B0604020202020204" pitchFamily="34" charset="0"/>
        <a:ea typeface="ヒラギノ角ゴ Pro W3" pitchFamily="2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2CB"/>
    <a:srgbClr val="00BFF0"/>
    <a:srgbClr val="646464"/>
    <a:srgbClr val="009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4" autoAdjust="0"/>
    <p:restoredTop sz="90929"/>
  </p:normalViewPr>
  <p:slideViewPr>
    <p:cSldViewPr>
      <p:cViewPr varScale="1">
        <p:scale>
          <a:sx n="96" d="100"/>
          <a:sy n="96"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jones\Documents\talks\brims-2014\figur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jones\Documents\talks\brims-2014\figur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jones\Documents\talks\brims-2014\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66607148084187"/>
          <c:y val="0.10590616586932548"/>
          <c:w val="0.48016518845924927"/>
          <c:h val="0.83079111669063599"/>
        </c:manualLayout>
      </c:layout>
      <c:radarChart>
        <c:radarStyle val="marker"/>
        <c:varyColors val="0"/>
        <c:ser>
          <c:idx val="6"/>
          <c:order val="0"/>
          <c:tx>
            <c:strRef>
              <c:f>Sheet1!$C$13</c:f>
              <c:strCache>
                <c:ptCount val="1"/>
                <c:pt idx="0">
                  <c:v>Breadth-First Search</c:v>
                </c:pt>
              </c:strCache>
            </c:strRef>
          </c:tx>
          <c:spPr>
            <a:ln w="38100">
              <a:solidFill>
                <a:srgbClr val="FF0000"/>
              </a:solidFill>
            </a:ln>
          </c:spPr>
          <c:cat>
            <c:strRef>
              <c:f>Sheet1!$B$14:$B$16</c:f>
              <c:strCache>
                <c:ptCount val="3"/>
                <c:pt idx="0">
                  <c:v>High Suitability</c:v>
                </c:pt>
                <c:pt idx="1">
                  <c:v>Fast Timeliness</c:v>
                </c:pt>
                <c:pt idx="2">
                  <c:v>Low Footprint</c:v>
                </c:pt>
              </c:strCache>
            </c:strRef>
          </c:cat>
          <c:val>
            <c:numRef>
              <c:f>Sheet1!$C$14:$C$16</c:f>
              <c:numCache>
                <c:formatCode>General</c:formatCode>
                <c:ptCount val="3"/>
                <c:pt idx="0">
                  <c:v>10</c:v>
                </c:pt>
                <c:pt idx="1">
                  <c:v>1</c:v>
                </c:pt>
                <c:pt idx="2">
                  <c:v>2</c:v>
                </c:pt>
              </c:numCache>
            </c:numRef>
          </c:val>
        </c:ser>
        <c:ser>
          <c:idx val="7"/>
          <c:order val="1"/>
          <c:tx>
            <c:strRef>
              <c:f>Sheet1!$D$13</c:f>
              <c:strCache>
                <c:ptCount val="1"/>
                <c:pt idx="0">
                  <c:v>Depth-First Search</c:v>
                </c:pt>
              </c:strCache>
            </c:strRef>
          </c:tx>
          <c:spPr>
            <a:ln w="38100">
              <a:solidFill>
                <a:srgbClr val="0070C0"/>
              </a:solidFill>
            </a:ln>
          </c:spPr>
          <c:cat>
            <c:strRef>
              <c:f>Sheet1!$B$14:$B$16</c:f>
              <c:strCache>
                <c:ptCount val="3"/>
                <c:pt idx="0">
                  <c:v>High Suitability</c:v>
                </c:pt>
                <c:pt idx="1">
                  <c:v>Fast Timeliness</c:v>
                </c:pt>
                <c:pt idx="2">
                  <c:v>Low Footprint</c:v>
                </c:pt>
              </c:strCache>
            </c:strRef>
          </c:cat>
          <c:val>
            <c:numRef>
              <c:f>Sheet1!$D$14:$D$16</c:f>
              <c:numCache>
                <c:formatCode>General</c:formatCode>
                <c:ptCount val="3"/>
                <c:pt idx="0">
                  <c:v>9</c:v>
                </c:pt>
                <c:pt idx="1">
                  <c:v>4</c:v>
                </c:pt>
                <c:pt idx="2">
                  <c:v>4</c:v>
                </c:pt>
              </c:numCache>
            </c:numRef>
          </c:val>
        </c:ser>
        <c:dLbls>
          <c:showLegendKey val="0"/>
          <c:showVal val="0"/>
          <c:showCatName val="0"/>
          <c:showSerName val="0"/>
          <c:showPercent val="0"/>
          <c:showBubbleSize val="0"/>
        </c:dLbls>
        <c:axId val="394854032"/>
        <c:axId val="394853640"/>
        <c:extLst/>
      </c:radarChart>
      <c:catAx>
        <c:axId val="394854032"/>
        <c:scaling>
          <c:orientation val="minMax"/>
        </c:scaling>
        <c:delete val="0"/>
        <c:axPos val="b"/>
        <c:majorGridlines/>
        <c:numFmt formatCode="General" sourceLinked="0"/>
        <c:majorTickMark val="out"/>
        <c:minorTickMark val="none"/>
        <c:tickLblPos val="nextTo"/>
        <c:txPr>
          <a:bodyPr/>
          <a:lstStyle/>
          <a:p>
            <a:pPr>
              <a:defRPr sz="1800" baseline="0"/>
            </a:pPr>
            <a:endParaRPr lang="en-US"/>
          </a:p>
        </c:txPr>
        <c:crossAx val="394853640"/>
        <c:crosses val="autoZero"/>
        <c:auto val="1"/>
        <c:lblAlgn val="ctr"/>
        <c:lblOffset val="100"/>
        <c:noMultiLvlLbl val="0"/>
      </c:catAx>
      <c:valAx>
        <c:axId val="394853640"/>
        <c:scaling>
          <c:orientation val="minMax"/>
        </c:scaling>
        <c:delete val="0"/>
        <c:axPos val="l"/>
        <c:majorGridlines>
          <c:spPr>
            <a:ln>
              <a:noFill/>
            </a:ln>
          </c:spPr>
        </c:majorGridlines>
        <c:numFmt formatCode="General" sourceLinked="1"/>
        <c:majorTickMark val="none"/>
        <c:minorTickMark val="none"/>
        <c:tickLblPos val="none"/>
        <c:spPr>
          <a:ln w="38100">
            <a:solidFill>
              <a:schemeClr val="tx1"/>
            </a:solidFill>
          </a:ln>
        </c:spPr>
        <c:crossAx val="394854032"/>
        <c:crosses val="autoZero"/>
        <c:crossBetween val="between"/>
      </c:valAx>
    </c:plotArea>
    <c:legend>
      <c:legendPos val="tr"/>
      <c:layout>
        <c:manualLayout>
          <c:xMode val="edge"/>
          <c:yMode val="edge"/>
          <c:x val="0.61822761467084275"/>
          <c:y val="0.13474598140731345"/>
          <c:w val="0.22192108421391563"/>
          <c:h val="0.12064197544385402"/>
        </c:manualLayout>
      </c:layout>
      <c:overlay val="0"/>
      <c:txPr>
        <a:bodyPr/>
        <a:lstStyle/>
        <a:p>
          <a:pPr>
            <a:defRPr sz="1800" baseline="0"/>
          </a:pPr>
          <a:endParaRPr lang="en-US"/>
        </a:p>
      </c:txPr>
    </c:legend>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66607148084187"/>
          <c:y val="0.10590616586932548"/>
          <c:w val="0.48016518845924927"/>
          <c:h val="0.83079111669063599"/>
        </c:manualLayout>
      </c:layout>
      <c:radarChart>
        <c:radarStyle val="marker"/>
        <c:varyColors val="0"/>
        <c:ser>
          <c:idx val="6"/>
          <c:order val="0"/>
          <c:tx>
            <c:strRef>
              <c:f>Sheet1!$C$48</c:f>
              <c:strCache>
                <c:ptCount val="1"/>
                <c:pt idx="0">
                  <c:v>Pure Finite State Machine</c:v>
                </c:pt>
              </c:strCache>
            </c:strRef>
          </c:tx>
          <c:spPr>
            <a:ln w="38100">
              <a:solidFill>
                <a:srgbClr val="0070C0"/>
              </a:solidFill>
            </a:ln>
          </c:spPr>
          <c:cat>
            <c:strRef>
              <c:f>Sheet1!$B$49:$B$51</c:f>
              <c:strCache>
                <c:ptCount val="3"/>
                <c:pt idx="0">
                  <c:v>High Suitability</c:v>
                </c:pt>
                <c:pt idx="1">
                  <c:v>Fast Timeliness</c:v>
                </c:pt>
                <c:pt idx="2">
                  <c:v>Low Footprint</c:v>
                </c:pt>
              </c:strCache>
            </c:strRef>
          </c:cat>
          <c:val>
            <c:numRef>
              <c:f>Sheet1!$C$49:$C$51</c:f>
              <c:numCache>
                <c:formatCode>General</c:formatCode>
                <c:ptCount val="3"/>
                <c:pt idx="0">
                  <c:v>5</c:v>
                </c:pt>
                <c:pt idx="1">
                  <c:v>10</c:v>
                </c:pt>
                <c:pt idx="2">
                  <c:v>8</c:v>
                </c:pt>
              </c:numCache>
            </c:numRef>
          </c:val>
        </c:ser>
        <c:ser>
          <c:idx val="7"/>
          <c:order val="1"/>
          <c:tx>
            <c:strRef>
              <c:f>Sheet1!$D$48</c:f>
              <c:strCache>
                <c:ptCount val="1"/>
                <c:pt idx="0">
                  <c:v>Reactive Behavior Model</c:v>
                </c:pt>
              </c:strCache>
            </c:strRef>
          </c:tx>
          <c:spPr>
            <a:ln w="38100">
              <a:solidFill>
                <a:srgbClr val="FF0000"/>
              </a:solidFill>
            </a:ln>
          </c:spPr>
          <c:cat>
            <c:strRef>
              <c:f>Sheet1!$B$49:$B$51</c:f>
              <c:strCache>
                <c:ptCount val="3"/>
                <c:pt idx="0">
                  <c:v>High Suitability</c:v>
                </c:pt>
                <c:pt idx="1">
                  <c:v>Fast Timeliness</c:v>
                </c:pt>
                <c:pt idx="2">
                  <c:v>Low Footprint</c:v>
                </c:pt>
              </c:strCache>
            </c:strRef>
          </c:cat>
          <c:val>
            <c:numRef>
              <c:f>Sheet1!$D$49:$D$51</c:f>
              <c:numCache>
                <c:formatCode>General</c:formatCode>
                <c:ptCount val="3"/>
                <c:pt idx="0">
                  <c:v>3</c:v>
                </c:pt>
                <c:pt idx="1">
                  <c:v>10</c:v>
                </c:pt>
                <c:pt idx="2">
                  <c:v>10</c:v>
                </c:pt>
              </c:numCache>
            </c:numRef>
          </c:val>
        </c:ser>
        <c:dLbls>
          <c:showLegendKey val="0"/>
          <c:showVal val="0"/>
          <c:showCatName val="0"/>
          <c:showSerName val="0"/>
          <c:showPercent val="0"/>
          <c:showBubbleSize val="0"/>
        </c:dLbls>
        <c:axId val="394854424"/>
        <c:axId val="394855600"/>
        <c:extLst/>
      </c:radarChart>
      <c:catAx>
        <c:axId val="394854424"/>
        <c:scaling>
          <c:orientation val="minMax"/>
        </c:scaling>
        <c:delete val="0"/>
        <c:axPos val="b"/>
        <c:majorGridlines/>
        <c:numFmt formatCode="General" sourceLinked="0"/>
        <c:majorTickMark val="out"/>
        <c:minorTickMark val="none"/>
        <c:tickLblPos val="nextTo"/>
        <c:txPr>
          <a:bodyPr/>
          <a:lstStyle/>
          <a:p>
            <a:pPr>
              <a:defRPr sz="1800" baseline="0"/>
            </a:pPr>
            <a:endParaRPr lang="en-US"/>
          </a:p>
        </c:txPr>
        <c:crossAx val="394855600"/>
        <c:crosses val="autoZero"/>
        <c:auto val="1"/>
        <c:lblAlgn val="ctr"/>
        <c:lblOffset val="100"/>
        <c:noMultiLvlLbl val="0"/>
      </c:catAx>
      <c:valAx>
        <c:axId val="394855600"/>
        <c:scaling>
          <c:orientation val="minMax"/>
        </c:scaling>
        <c:delete val="0"/>
        <c:axPos val="l"/>
        <c:majorGridlines>
          <c:spPr>
            <a:ln>
              <a:noFill/>
            </a:ln>
          </c:spPr>
        </c:majorGridlines>
        <c:numFmt formatCode="General" sourceLinked="1"/>
        <c:majorTickMark val="none"/>
        <c:minorTickMark val="none"/>
        <c:tickLblPos val="none"/>
        <c:spPr>
          <a:ln w="38100">
            <a:solidFill>
              <a:schemeClr val="tx1"/>
            </a:solidFill>
          </a:ln>
        </c:spPr>
        <c:crossAx val="394854424"/>
        <c:crosses val="autoZero"/>
        <c:crossBetween val="between"/>
      </c:valAx>
    </c:plotArea>
    <c:legend>
      <c:legendPos val="tr"/>
      <c:layout>
        <c:manualLayout>
          <c:xMode val="edge"/>
          <c:yMode val="edge"/>
          <c:x val="0.61822761467084275"/>
          <c:y val="0.13474598140731345"/>
          <c:w val="0.22192108421391563"/>
          <c:h val="0.32058762527406109"/>
        </c:manualLayout>
      </c:layout>
      <c:overlay val="0"/>
      <c:txPr>
        <a:bodyPr/>
        <a:lstStyle/>
        <a:p>
          <a:pPr>
            <a:defRPr sz="1800" baseline="0"/>
          </a:pPr>
          <a:endParaRPr lang="en-US"/>
        </a:p>
      </c:txPr>
    </c:legend>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66607148084187"/>
          <c:y val="0.10590616586932548"/>
          <c:w val="0.48016518845924927"/>
          <c:h val="0.83079111669063599"/>
        </c:manualLayout>
      </c:layout>
      <c:radarChart>
        <c:radarStyle val="marker"/>
        <c:varyColors val="0"/>
        <c:ser>
          <c:idx val="6"/>
          <c:order val="0"/>
          <c:tx>
            <c:strRef>
              <c:f>Sheet1!$C$86</c:f>
              <c:strCache>
                <c:ptCount val="1"/>
                <c:pt idx="0">
                  <c:v>Non-optimized Behavior Model</c:v>
                </c:pt>
              </c:strCache>
            </c:strRef>
          </c:tx>
          <c:spPr>
            <a:ln w="38100">
              <a:solidFill>
                <a:srgbClr val="0070C0"/>
              </a:solidFill>
            </a:ln>
          </c:spPr>
          <c:cat>
            <c:strRef>
              <c:f>Sheet1!$B$87:$B$89</c:f>
              <c:strCache>
                <c:ptCount val="3"/>
                <c:pt idx="0">
                  <c:v>High Suitability</c:v>
                </c:pt>
                <c:pt idx="1">
                  <c:v>Fast Timeliness</c:v>
                </c:pt>
                <c:pt idx="2">
                  <c:v>Low Footprint</c:v>
                </c:pt>
              </c:strCache>
            </c:strRef>
          </c:cat>
          <c:val>
            <c:numRef>
              <c:f>Sheet1!$C$87:$C$89</c:f>
              <c:numCache>
                <c:formatCode>General</c:formatCode>
                <c:ptCount val="3"/>
                <c:pt idx="0">
                  <c:v>9</c:v>
                </c:pt>
                <c:pt idx="1">
                  <c:v>5</c:v>
                </c:pt>
                <c:pt idx="2">
                  <c:v>5</c:v>
                </c:pt>
              </c:numCache>
            </c:numRef>
          </c:val>
        </c:ser>
        <c:ser>
          <c:idx val="7"/>
          <c:order val="1"/>
          <c:tx>
            <c:strRef>
              <c:f>Sheet1!$D$86</c:f>
              <c:strCache>
                <c:ptCount val="1"/>
                <c:pt idx="0">
                  <c:v>Intelligent Behavior Model</c:v>
                </c:pt>
              </c:strCache>
            </c:strRef>
          </c:tx>
          <c:spPr>
            <a:ln w="38100">
              <a:solidFill>
                <a:srgbClr val="FF0000"/>
              </a:solidFill>
            </a:ln>
          </c:spPr>
          <c:cat>
            <c:strRef>
              <c:f>Sheet1!$B$87:$B$89</c:f>
              <c:strCache>
                <c:ptCount val="3"/>
                <c:pt idx="0">
                  <c:v>High Suitability</c:v>
                </c:pt>
                <c:pt idx="1">
                  <c:v>Fast Timeliness</c:v>
                </c:pt>
                <c:pt idx="2">
                  <c:v>Low Footprint</c:v>
                </c:pt>
              </c:strCache>
            </c:strRef>
          </c:cat>
          <c:val>
            <c:numRef>
              <c:f>Sheet1!$D$87:$D$89</c:f>
              <c:numCache>
                <c:formatCode>General</c:formatCode>
                <c:ptCount val="3"/>
                <c:pt idx="0">
                  <c:v>9</c:v>
                </c:pt>
                <c:pt idx="1">
                  <c:v>9</c:v>
                </c:pt>
                <c:pt idx="2">
                  <c:v>9</c:v>
                </c:pt>
              </c:numCache>
            </c:numRef>
          </c:val>
        </c:ser>
        <c:dLbls>
          <c:showLegendKey val="0"/>
          <c:showVal val="0"/>
          <c:showCatName val="0"/>
          <c:showSerName val="0"/>
          <c:showPercent val="0"/>
          <c:showBubbleSize val="0"/>
        </c:dLbls>
        <c:axId val="394854816"/>
        <c:axId val="394851680"/>
        <c:extLst/>
      </c:radarChart>
      <c:catAx>
        <c:axId val="394854816"/>
        <c:scaling>
          <c:orientation val="minMax"/>
        </c:scaling>
        <c:delete val="0"/>
        <c:axPos val="b"/>
        <c:majorGridlines/>
        <c:numFmt formatCode="General" sourceLinked="0"/>
        <c:majorTickMark val="out"/>
        <c:minorTickMark val="none"/>
        <c:tickLblPos val="nextTo"/>
        <c:txPr>
          <a:bodyPr/>
          <a:lstStyle/>
          <a:p>
            <a:pPr>
              <a:defRPr sz="1800" baseline="0"/>
            </a:pPr>
            <a:endParaRPr lang="en-US"/>
          </a:p>
        </c:txPr>
        <c:crossAx val="394851680"/>
        <c:crosses val="autoZero"/>
        <c:auto val="1"/>
        <c:lblAlgn val="ctr"/>
        <c:lblOffset val="100"/>
        <c:noMultiLvlLbl val="0"/>
      </c:catAx>
      <c:valAx>
        <c:axId val="394851680"/>
        <c:scaling>
          <c:orientation val="minMax"/>
          <c:max val="10"/>
        </c:scaling>
        <c:delete val="0"/>
        <c:axPos val="l"/>
        <c:majorGridlines>
          <c:spPr>
            <a:ln>
              <a:noFill/>
            </a:ln>
          </c:spPr>
        </c:majorGridlines>
        <c:numFmt formatCode="General" sourceLinked="1"/>
        <c:majorTickMark val="none"/>
        <c:minorTickMark val="none"/>
        <c:tickLblPos val="none"/>
        <c:spPr>
          <a:ln w="38100">
            <a:solidFill>
              <a:schemeClr val="tx1"/>
            </a:solidFill>
          </a:ln>
        </c:spPr>
        <c:crossAx val="394854816"/>
        <c:crosses val="autoZero"/>
        <c:crossBetween val="between"/>
      </c:valAx>
    </c:plotArea>
    <c:legend>
      <c:legendPos val="tr"/>
      <c:layout>
        <c:manualLayout>
          <c:xMode val="edge"/>
          <c:yMode val="edge"/>
          <c:x val="0.61822761467084275"/>
          <c:y val="0.13474598140731345"/>
          <c:w val="0.22192108421391563"/>
          <c:h val="0.32058762527406109"/>
        </c:manualLayout>
      </c:layout>
      <c:overlay val="0"/>
      <c:txPr>
        <a:bodyPr/>
        <a:lstStyle/>
        <a:p>
          <a:pPr>
            <a:defRPr sz="1800" baseline="0"/>
          </a:pPr>
          <a:endParaRPr lang="en-US"/>
        </a:p>
      </c:txPr>
    </c:legend>
    <c:plotVisOnly val="1"/>
    <c:dispBlanksAs val="gap"/>
    <c:showDLblsOverMax val="0"/>
  </c:chart>
  <c:spPr>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5FCD3E28-9890-4E82-8C96-F11DB7D73FDB}" type="slidenum">
              <a:rPr lang="en-US" altLang="en-US"/>
              <a:pPr/>
              <a:t>‹#›</a:t>
            </a:fld>
            <a:endParaRPr lang="en-US" altLang="en-US"/>
          </a:p>
        </p:txBody>
      </p:sp>
    </p:spTree>
    <p:extLst>
      <p:ext uri="{BB962C8B-B14F-4D97-AF65-F5344CB8AC3E}">
        <p14:creationId xmlns:p14="http://schemas.microsoft.com/office/powerpoint/2010/main" val="3885726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CD3E28-9890-4E82-8C96-F11DB7D73FDB}" type="slidenum">
              <a:rPr lang="en-US" altLang="en-US" smtClean="0"/>
              <a:pPr/>
              <a:t>4</a:t>
            </a:fld>
            <a:endParaRPr lang="en-US" altLang="en-US"/>
          </a:p>
        </p:txBody>
      </p:sp>
    </p:spTree>
    <p:extLst>
      <p:ext uri="{BB962C8B-B14F-4D97-AF65-F5344CB8AC3E}">
        <p14:creationId xmlns:p14="http://schemas.microsoft.com/office/powerpoint/2010/main" val="386702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CD3E28-9890-4E82-8C96-F11DB7D73FDB}" type="slidenum">
              <a:rPr lang="en-US" altLang="en-US" smtClean="0"/>
              <a:pPr/>
              <a:t>5</a:t>
            </a:fld>
            <a:endParaRPr lang="en-US" altLang="en-US"/>
          </a:p>
        </p:txBody>
      </p:sp>
    </p:spTree>
    <p:extLst>
      <p:ext uri="{BB962C8B-B14F-4D97-AF65-F5344CB8AC3E}">
        <p14:creationId xmlns:p14="http://schemas.microsoft.com/office/powerpoint/2010/main" val="692901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0" y="0"/>
            <a:ext cx="6248400" cy="6884988"/>
          </a:xfrm>
          <a:prstGeom prst="rect">
            <a:avLst/>
          </a:prstGeom>
          <a:solidFill>
            <a:srgbClr val="00779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ヒラギノ角ゴ Pro W3" pitchFamily="28" charset="-128"/>
              </a:defRPr>
            </a:lvl1pPr>
            <a:lvl2pPr marL="742950" indent="-285750">
              <a:defRPr sz="2400">
                <a:solidFill>
                  <a:schemeClr val="tx1"/>
                </a:solidFill>
                <a:latin typeface="Arial" panose="020B0604020202020204" pitchFamily="34" charset="0"/>
                <a:ea typeface="ヒラギノ角ゴ Pro W3" pitchFamily="28" charset="-128"/>
              </a:defRPr>
            </a:lvl2pPr>
            <a:lvl3pPr marL="1143000" indent="-228600">
              <a:defRPr sz="2400">
                <a:solidFill>
                  <a:schemeClr val="tx1"/>
                </a:solidFill>
                <a:latin typeface="Arial" panose="020B0604020202020204" pitchFamily="34" charset="0"/>
                <a:ea typeface="ヒラギノ角ゴ Pro W3" pitchFamily="28" charset="-128"/>
              </a:defRPr>
            </a:lvl3pPr>
            <a:lvl4pPr marL="1600200" indent="-228600">
              <a:defRPr sz="2400">
                <a:solidFill>
                  <a:schemeClr val="tx1"/>
                </a:solidFill>
                <a:latin typeface="Arial" panose="020B0604020202020204" pitchFamily="34" charset="0"/>
                <a:ea typeface="ヒラギノ角ゴ Pro W3" pitchFamily="28" charset="-128"/>
              </a:defRPr>
            </a:lvl4pPr>
            <a:lvl5pPr marL="2057400" indent="-228600">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9pPr>
          </a:lstStyle>
          <a:p>
            <a:endParaRPr lang="en-US" altLang="en-US"/>
          </a:p>
        </p:txBody>
      </p:sp>
      <p:pic>
        <p:nvPicPr>
          <p:cNvPr id="4" name="Picture 12" descr="soartech_logo_stack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72250" y="2819400"/>
            <a:ext cx="188595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atter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91575" y="0"/>
            <a:ext cx="3524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Grp="1" noChangeArrowheads="1"/>
          </p:cNvSpPr>
          <p:nvPr>
            <p:ph type="ctrTitle"/>
          </p:nvPr>
        </p:nvSpPr>
        <p:spPr>
          <a:xfrm>
            <a:off x="685800" y="2819400"/>
            <a:ext cx="5257800" cy="1219200"/>
          </a:xfrm>
        </p:spPr>
        <p:txBody>
          <a:bodyPr/>
          <a:lstStyle>
            <a:lvl1pPr algn="r">
              <a:defRPr>
                <a:solidFill>
                  <a:schemeClr val="bg1"/>
                </a:solidFill>
              </a:defRPr>
            </a:lvl1pPr>
          </a:lstStyle>
          <a:p>
            <a:r>
              <a:rPr lang="en-US"/>
              <a:t>Click to edit Master title style</a:t>
            </a:r>
          </a:p>
        </p:txBody>
      </p:sp>
      <p:sp>
        <p:nvSpPr>
          <p:cNvPr id="6" name="Rectangle 8"/>
          <p:cNvSpPr>
            <a:spLocks noGrp="1" noChangeArrowheads="1"/>
          </p:cNvSpPr>
          <p:nvPr>
            <p:ph type="dt" sz="half" idx="10"/>
          </p:nvPr>
        </p:nvSpPr>
        <p:spPr>
          <a:xfrm>
            <a:off x="4038600" y="4343400"/>
            <a:ext cx="1905000" cy="457200"/>
          </a:xfrm>
        </p:spPr>
        <p:txBody>
          <a:bodyPr/>
          <a:lstStyle>
            <a:lvl1pPr>
              <a:defRPr sz="1600">
                <a:solidFill>
                  <a:schemeClr val="bg1"/>
                </a:solidFill>
              </a:defRPr>
            </a:lvl1pPr>
          </a:lstStyle>
          <a:p>
            <a:pPr>
              <a:defRPr/>
            </a:pPr>
            <a:fld id="{43750F30-E99D-4E18-8E8C-B3CA9E147032}" type="datetime1">
              <a:rPr lang="en-US"/>
              <a:pPr>
                <a:defRPr/>
              </a:pPr>
              <a:t>6/16/2014</a:t>
            </a:fld>
            <a:endParaRPr lang="en-US"/>
          </a:p>
        </p:txBody>
      </p:sp>
      <p:sp>
        <p:nvSpPr>
          <p:cNvPr id="7" name="Rectangle 9"/>
          <p:cNvSpPr>
            <a:spLocks noGrp="1" noChangeArrowheads="1"/>
          </p:cNvSpPr>
          <p:nvPr>
            <p:ph type="ftr" sz="quarter" idx="11"/>
          </p:nvPr>
        </p:nvSpPr>
        <p:spPr>
          <a:xfrm>
            <a:off x="304800" y="6248400"/>
            <a:ext cx="2895600" cy="457200"/>
          </a:xfrm>
        </p:spPr>
        <p:txBody>
          <a:bodyPr/>
          <a:lstStyle>
            <a:lvl1pPr>
              <a:defRPr>
                <a:solidFill>
                  <a:srgbClr val="4CB2CB"/>
                </a:solidFill>
              </a:defRPr>
            </a:lvl1pPr>
          </a:lstStyle>
          <a:p>
            <a:pPr>
              <a:defRPr/>
            </a:pPr>
            <a:r>
              <a:rPr lang="en-US"/>
              <a:t>Soar Technology, Inc. Proprietary</a:t>
            </a:r>
          </a:p>
        </p:txBody>
      </p:sp>
    </p:spTree>
    <p:extLst>
      <p:ext uri="{BB962C8B-B14F-4D97-AF65-F5344CB8AC3E}">
        <p14:creationId xmlns:p14="http://schemas.microsoft.com/office/powerpoint/2010/main" val="43188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3220273F-BFEF-4F65-B959-1676F4BCBEC2}" type="datetime1">
              <a:rPr lang="en-US"/>
              <a:pPr>
                <a:defRPr/>
              </a:pPr>
              <a:t>6/16/2014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6" name="Rectangle 6"/>
          <p:cNvSpPr>
            <a:spLocks noGrp="1" noChangeArrowheads="1"/>
          </p:cNvSpPr>
          <p:nvPr>
            <p:ph type="sldNum" sz="quarter" idx="12"/>
          </p:nvPr>
        </p:nvSpPr>
        <p:spPr>
          <a:ln/>
        </p:spPr>
        <p:txBody>
          <a:bodyPr/>
          <a:lstStyle>
            <a:lvl1pPr>
              <a:defRPr/>
            </a:lvl1pPr>
          </a:lstStyle>
          <a:p>
            <a:fld id="{1592BB9C-381F-4885-814E-6B8A15ECA8A1}" type="slidenum">
              <a:rPr lang="en-US" altLang="en-US"/>
              <a:pPr/>
              <a:t>‹#›</a:t>
            </a:fld>
            <a:endParaRPr lang="en-US" altLang="en-US"/>
          </a:p>
        </p:txBody>
      </p:sp>
    </p:spTree>
    <p:extLst>
      <p:ext uri="{BB962C8B-B14F-4D97-AF65-F5344CB8AC3E}">
        <p14:creationId xmlns:p14="http://schemas.microsoft.com/office/powerpoint/2010/main" val="39606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84785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838200"/>
            <a:ext cx="539115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742C413-3D4B-4D24-88B5-2B779AB5913A}" type="datetime1">
              <a:rPr lang="en-US"/>
              <a:pPr>
                <a:defRPr/>
              </a:pPr>
              <a:t>6/16/2014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6" name="Rectangle 6"/>
          <p:cNvSpPr>
            <a:spLocks noGrp="1" noChangeArrowheads="1"/>
          </p:cNvSpPr>
          <p:nvPr>
            <p:ph type="sldNum" sz="quarter" idx="12"/>
          </p:nvPr>
        </p:nvSpPr>
        <p:spPr>
          <a:ln/>
        </p:spPr>
        <p:txBody>
          <a:bodyPr/>
          <a:lstStyle>
            <a:lvl1pPr>
              <a:defRPr/>
            </a:lvl1pPr>
          </a:lstStyle>
          <a:p>
            <a:fld id="{DBD6AECA-6AB1-4106-AED0-0BE910B41AFF}" type="slidenum">
              <a:rPr lang="en-US" altLang="en-US"/>
              <a:pPr/>
              <a:t>‹#›</a:t>
            </a:fld>
            <a:endParaRPr lang="en-US" altLang="en-US"/>
          </a:p>
        </p:txBody>
      </p:sp>
    </p:spTree>
    <p:extLst>
      <p:ext uri="{BB962C8B-B14F-4D97-AF65-F5344CB8AC3E}">
        <p14:creationId xmlns:p14="http://schemas.microsoft.com/office/powerpoint/2010/main" val="116249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5E43EEF-8084-493E-8FB2-7828B895354D}" type="datetime1">
              <a:rPr lang="en-US"/>
              <a:pPr>
                <a:defRPr/>
              </a:pPr>
              <a:t>6/16/2014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6" name="Rectangle 6"/>
          <p:cNvSpPr>
            <a:spLocks noGrp="1" noChangeArrowheads="1"/>
          </p:cNvSpPr>
          <p:nvPr>
            <p:ph type="sldNum" sz="quarter" idx="12"/>
          </p:nvPr>
        </p:nvSpPr>
        <p:spPr>
          <a:ln/>
        </p:spPr>
        <p:txBody>
          <a:bodyPr/>
          <a:lstStyle>
            <a:lvl1pPr>
              <a:defRPr/>
            </a:lvl1pPr>
          </a:lstStyle>
          <a:p>
            <a:fld id="{46EC2EE6-41B2-48CA-A9A2-7F7F447C35F6}" type="slidenum">
              <a:rPr lang="en-US" altLang="en-US"/>
              <a:pPr/>
              <a:t>‹#›</a:t>
            </a:fld>
            <a:endParaRPr lang="en-US" altLang="en-US"/>
          </a:p>
        </p:txBody>
      </p:sp>
    </p:spTree>
    <p:extLst>
      <p:ext uri="{BB962C8B-B14F-4D97-AF65-F5344CB8AC3E}">
        <p14:creationId xmlns:p14="http://schemas.microsoft.com/office/powerpoint/2010/main" val="49926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29FDE15-94DF-47F9-9342-F131555CB3D1}" type="datetime1">
              <a:rPr lang="en-US"/>
              <a:pPr>
                <a:defRPr/>
              </a:pPr>
              <a:t>6/16/2014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6" name="Rectangle 6"/>
          <p:cNvSpPr>
            <a:spLocks noGrp="1" noChangeArrowheads="1"/>
          </p:cNvSpPr>
          <p:nvPr>
            <p:ph type="sldNum" sz="quarter" idx="12"/>
          </p:nvPr>
        </p:nvSpPr>
        <p:spPr>
          <a:ln/>
        </p:spPr>
        <p:txBody>
          <a:bodyPr/>
          <a:lstStyle>
            <a:lvl1pPr>
              <a:defRPr/>
            </a:lvl1pPr>
          </a:lstStyle>
          <a:p>
            <a:fld id="{1540CA44-591F-47FC-8C48-6B4344A67E40}" type="slidenum">
              <a:rPr lang="en-US" altLang="en-US"/>
              <a:pPr/>
              <a:t>‹#›</a:t>
            </a:fld>
            <a:endParaRPr lang="en-US" altLang="en-US"/>
          </a:p>
        </p:txBody>
      </p:sp>
    </p:spTree>
    <p:extLst>
      <p:ext uri="{BB962C8B-B14F-4D97-AF65-F5344CB8AC3E}">
        <p14:creationId xmlns:p14="http://schemas.microsoft.com/office/powerpoint/2010/main" val="396183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600200"/>
            <a:ext cx="3619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600200"/>
            <a:ext cx="3619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6898967-2BAA-4C90-BCEE-71925A5C5197}" type="datetime1">
              <a:rPr lang="en-US"/>
              <a:pPr>
                <a:defRPr/>
              </a:pPr>
              <a:t>6/16/2014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7" name="Rectangle 6"/>
          <p:cNvSpPr>
            <a:spLocks noGrp="1" noChangeArrowheads="1"/>
          </p:cNvSpPr>
          <p:nvPr>
            <p:ph type="sldNum" sz="quarter" idx="12"/>
          </p:nvPr>
        </p:nvSpPr>
        <p:spPr>
          <a:ln/>
        </p:spPr>
        <p:txBody>
          <a:bodyPr/>
          <a:lstStyle>
            <a:lvl1pPr>
              <a:defRPr/>
            </a:lvl1pPr>
          </a:lstStyle>
          <a:p>
            <a:fld id="{D2880E2F-1F24-406D-ADE3-516FFFF929D4}" type="slidenum">
              <a:rPr lang="en-US" altLang="en-US"/>
              <a:pPr/>
              <a:t>‹#›</a:t>
            </a:fld>
            <a:endParaRPr lang="en-US" altLang="en-US"/>
          </a:p>
        </p:txBody>
      </p:sp>
    </p:spTree>
    <p:extLst>
      <p:ext uri="{BB962C8B-B14F-4D97-AF65-F5344CB8AC3E}">
        <p14:creationId xmlns:p14="http://schemas.microsoft.com/office/powerpoint/2010/main" val="195166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4B8462F7-54AB-4F71-B380-867614D2A274}" type="datetime1">
              <a:rPr lang="en-US"/>
              <a:pPr>
                <a:defRPr/>
              </a:pPr>
              <a:t>6/16/2014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9" name="Rectangle 6"/>
          <p:cNvSpPr>
            <a:spLocks noGrp="1" noChangeArrowheads="1"/>
          </p:cNvSpPr>
          <p:nvPr>
            <p:ph type="sldNum" sz="quarter" idx="12"/>
          </p:nvPr>
        </p:nvSpPr>
        <p:spPr>
          <a:ln/>
        </p:spPr>
        <p:txBody>
          <a:bodyPr/>
          <a:lstStyle>
            <a:lvl1pPr>
              <a:defRPr/>
            </a:lvl1pPr>
          </a:lstStyle>
          <a:p>
            <a:fld id="{2B2752EE-B2B5-4C5F-8AB3-E00CCC146BB4}" type="slidenum">
              <a:rPr lang="en-US" altLang="en-US"/>
              <a:pPr/>
              <a:t>‹#›</a:t>
            </a:fld>
            <a:endParaRPr lang="en-US" altLang="en-US"/>
          </a:p>
        </p:txBody>
      </p:sp>
    </p:spTree>
    <p:extLst>
      <p:ext uri="{BB962C8B-B14F-4D97-AF65-F5344CB8AC3E}">
        <p14:creationId xmlns:p14="http://schemas.microsoft.com/office/powerpoint/2010/main" val="323810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54DDC464-2458-4DB8-B05A-3CD0C35D98CD}" type="datetime1">
              <a:rPr lang="en-US"/>
              <a:pPr>
                <a:defRPr/>
              </a:pPr>
              <a:t>6/16/2014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5" name="Rectangle 6"/>
          <p:cNvSpPr>
            <a:spLocks noGrp="1" noChangeArrowheads="1"/>
          </p:cNvSpPr>
          <p:nvPr>
            <p:ph type="sldNum" sz="quarter" idx="12"/>
          </p:nvPr>
        </p:nvSpPr>
        <p:spPr>
          <a:ln/>
        </p:spPr>
        <p:txBody>
          <a:bodyPr/>
          <a:lstStyle>
            <a:lvl1pPr>
              <a:defRPr/>
            </a:lvl1pPr>
          </a:lstStyle>
          <a:p>
            <a:fld id="{27888E77-4E55-4BDF-BA6B-F86BE27F98F7}" type="slidenum">
              <a:rPr lang="en-US" altLang="en-US"/>
              <a:pPr/>
              <a:t>‹#›</a:t>
            </a:fld>
            <a:endParaRPr lang="en-US" altLang="en-US"/>
          </a:p>
        </p:txBody>
      </p:sp>
    </p:spTree>
    <p:extLst>
      <p:ext uri="{BB962C8B-B14F-4D97-AF65-F5344CB8AC3E}">
        <p14:creationId xmlns:p14="http://schemas.microsoft.com/office/powerpoint/2010/main" val="91697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5994A26-9C1A-4BE6-8F74-15B70A2F0006}" type="datetime1">
              <a:rPr lang="en-US"/>
              <a:pPr>
                <a:defRPr/>
              </a:pPr>
              <a:t>6/16/2014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4" name="Rectangle 6"/>
          <p:cNvSpPr>
            <a:spLocks noGrp="1" noChangeArrowheads="1"/>
          </p:cNvSpPr>
          <p:nvPr>
            <p:ph type="sldNum" sz="quarter" idx="12"/>
          </p:nvPr>
        </p:nvSpPr>
        <p:spPr>
          <a:ln/>
        </p:spPr>
        <p:txBody>
          <a:bodyPr/>
          <a:lstStyle>
            <a:lvl1pPr>
              <a:defRPr/>
            </a:lvl1pPr>
          </a:lstStyle>
          <a:p>
            <a:fld id="{58BAE8CA-0B84-48DE-B4E9-BAEA1642DFFD}" type="slidenum">
              <a:rPr lang="en-US" altLang="en-US"/>
              <a:pPr/>
              <a:t>‹#›</a:t>
            </a:fld>
            <a:endParaRPr lang="en-US" altLang="en-US"/>
          </a:p>
        </p:txBody>
      </p:sp>
    </p:spTree>
    <p:extLst>
      <p:ext uri="{BB962C8B-B14F-4D97-AF65-F5344CB8AC3E}">
        <p14:creationId xmlns:p14="http://schemas.microsoft.com/office/powerpoint/2010/main" val="358761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408C9284-0E79-431D-BDD2-D6D8716F3170}" type="datetime1">
              <a:rPr lang="en-US"/>
              <a:pPr>
                <a:defRPr/>
              </a:pPr>
              <a:t>6/16/2014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7" name="Rectangle 6"/>
          <p:cNvSpPr>
            <a:spLocks noGrp="1" noChangeArrowheads="1"/>
          </p:cNvSpPr>
          <p:nvPr>
            <p:ph type="sldNum" sz="quarter" idx="12"/>
          </p:nvPr>
        </p:nvSpPr>
        <p:spPr>
          <a:ln/>
        </p:spPr>
        <p:txBody>
          <a:bodyPr/>
          <a:lstStyle>
            <a:lvl1pPr>
              <a:defRPr/>
            </a:lvl1pPr>
          </a:lstStyle>
          <a:p>
            <a:fld id="{36C0740D-9CC1-4241-85A4-76DA29F32C00}" type="slidenum">
              <a:rPr lang="en-US" altLang="en-US"/>
              <a:pPr/>
              <a:t>‹#›</a:t>
            </a:fld>
            <a:endParaRPr lang="en-US" altLang="en-US"/>
          </a:p>
        </p:txBody>
      </p:sp>
    </p:spTree>
    <p:extLst>
      <p:ext uri="{BB962C8B-B14F-4D97-AF65-F5344CB8AC3E}">
        <p14:creationId xmlns:p14="http://schemas.microsoft.com/office/powerpoint/2010/main" val="142404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B58F804-29F9-41A7-AE80-A03201993B07}" type="datetime1">
              <a:rPr lang="en-US"/>
              <a:pPr>
                <a:defRPr/>
              </a:pPr>
              <a:t>6/16/2014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7" name="Rectangle 6"/>
          <p:cNvSpPr>
            <a:spLocks noGrp="1" noChangeArrowheads="1"/>
          </p:cNvSpPr>
          <p:nvPr>
            <p:ph type="sldNum" sz="quarter" idx="12"/>
          </p:nvPr>
        </p:nvSpPr>
        <p:spPr>
          <a:ln/>
        </p:spPr>
        <p:txBody>
          <a:bodyPr/>
          <a:lstStyle>
            <a:lvl1pPr>
              <a:defRPr/>
            </a:lvl1pPr>
          </a:lstStyle>
          <a:p>
            <a:fld id="{D3CAA475-0FA0-4344-A93C-E41F03D769B7}" type="slidenum">
              <a:rPr lang="en-US" altLang="en-US"/>
              <a:pPr/>
              <a:t>‹#›</a:t>
            </a:fld>
            <a:endParaRPr lang="en-US" altLang="en-US"/>
          </a:p>
        </p:txBody>
      </p:sp>
    </p:spTree>
    <p:extLst>
      <p:ext uri="{BB962C8B-B14F-4D97-AF65-F5344CB8AC3E}">
        <p14:creationId xmlns:p14="http://schemas.microsoft.com/office/powerpoint/2010/main" val="421771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533400" cy="6858000"/>
          </a:xfrm>
          <a:prstGeom prst="rect">
            <a:avLst/>
          </a:prstGeom>
          <a:solidFill>
            <a:srgbClr val="46484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ヒラギノ角ゴ Pro W3" pitchFamily="28" charset="-128"/>
              </a:defRPr>
            </a:lvl1pPr>
            <a:lvl2pPr marL="742950" indent="-285750">
              <a:defRPr sz="2400">
                <a:solidFill>
                  <a:schemeClr val="tx1"/>
                </a:solidFill>
                <a:latin typeface="Arial" panose="020B0604020202020204" pitchFamily="34" charset="0"/>
                <a:ea typeface="ヒラギノ角ゴ Pro W3" pitchFamily="28" charset="-128"/>
              </a:defRPr>
            </a:lvl2pPr>
            <a:lvl3pPr marL="1143000" indent="-228600">
              <a:defRPr sz="2400">
                <a:solidFill>
                  <a:schemeClr val="tx1"/>
                </a:solidFill>
                <a:latin typeface="Arial" panose="020B0604020202020204" pitchFamily="34" charset="0"/>
                <a:ea typeface="ヒラギノ角ゴ Pro W3" pitchFamily="28" charset="-128"/>
              </a:defRPr>
            </a:lvl3pPr>
            <a:lvl4pPr marL="1600200" indent="-228600">
              <a:defRPr sz="2400">
                <a:solidFill>
                  <a:schemeClr val="tx1"/>
                </a:solidFill>
                <a:latin typeface="Arial" panose="020B0604020202020204" pitchFamily="34" charset="0"/>
                <a:ea typeface="ヒラギノ角ゴ Pro W3" pitchFamily="28" charset="-128"/>
              </a:defRPr>
            </a:lvl4pPr>
            <a:lvl5pPr marL="2057400" indent="-228600">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9pPr>
          </a:lstStyle>
          <a:p>
            <a:endParaRPr lang="en-US" altLang="en-US"/>
          </a:p>
        </p:txBody>
      </p:sp>
      <p:sp>
        <p:nvSpPr>
          <p:cNvPr id="1027" name="Rectangle 8"/>
          <p:cNvSpPr>
            <a:spLocks noChangeArrowheads="1"/>
          </p:cNvSpPr>
          <p:nvPr userDrawn="1"/>
        </p:nvSpPr>
        <p:spPr bwMode="auto">
          <a:xfrm>
            <a:off x="8915400" y="0"/>
            <a:ext cx="228600" cy="6858000"/>
          </a:xfrm>
          <a:prstGeom prst="rect">
            <a:avLst/>
          </a:prstGeom>
          <a:solidFill>
            <a:srgbClr val="F4D6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ヒラギノ角ゴ Pro W3" pitchFamily="28" charset="-128"/>
              </a:defRPr>
            </a:lvl1pPr>
            <a:lvl2pPr marL="742950" indent="-285750">
              <a:defRPr sz="2400">
                <a:solidFill>
                  <a:schemeClr val="tx1"/>
                </a:solidFill>
                <a:latin typeface="Arial" panose="020B0604020202020204" pitchFamily="34" charset="0"/>
                <a:ea typeface="ヒラギノ角ゴ Pro W3" pitchFamily="28" charset="-128"/>
              </a:defRPr>
            </a:lvl2pPr>
            <a:lvl3pPr marL="1143000" indent="-228600">
              <a:defRPr sz="2400">
                <a:solidFill>
                  <a:schemeClr val="tx1"/>
                </a:solidFill>
                <a:latin typeface="Arial" panose="020B0604020202020204" pitchFamily="34" charset="0"/>
                <a:ea typeface="ヒラギノ角ゴ Pro W3" pitchFamily="28" charset="-128"/>
              </a:defRPr>
            </a:lvl3pPr>
            <a:lvl4pPr marL="1600200" indent="-228600">
              <a:defRPr sz="2400">
                <a:solidFill>
                  <a:schemeClr val="tx1"/>
                </a:solidFill>
                <a:latin typeface="Arial" panose="020B0604020202020204" pitchFamily="34" charset="0"/>
                <a:ea typeface="ヒラギノ角ゴ Pro W3" pitchFamily="28" charset="-128"/>
              </a:defRPr>
            </a:lvl4pPr>
            <a:lvl5pPr marL="2057400" indent="-228600">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9pPr>
          </a:lstStyle>
          <a:p>
            <a:endParaRPr lang="en-US" altLang="en-US"/>
          </a:p>
        </p:txBody>
      </p:sp>
      <p:sp>
        <p:nvSpPr>
          <p:cNvPr id="1028" name="Rectangle 9"/>
          <p:cNvSpPr>
            <a:spLocks noChangeArrowheads="1"/>
          </p:cNvSpPr>
          <p:nvPr userDrawn="1"/>
        </p:nvSpPr>
        <p:spPr bwMode="auto">
          <a:xfrm>
            <a:off x="619125" y="0"/>
            <a:ext cx="8220075" cy="6858000"/>
          </a:xfrm>
          <a:prstGeom prst="rect">
            <a:avLst/>
          </a:prstGeom>
          <a:solidFill>
            <a:srgbClr val="DCDE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ヒラギノ角ゴ Pro W3" pitchFamily="28" charset="-128"/>
              </a:defRPr>
            </a:lvl1pPr>
            <a:lvl2pPr marL="742950" indent="-285750">
              <a:defRPr sz="2400">
                <a:solidFill>
                  <a:schemeClr val="tx1"/>
                </a:solidFill>
                <a:latin typeface="Arial" panose="020B0604020202020204" pitchFamily="34" charset="0"/>
                <a:ea typeface="ヒラギノ角ゴ Pro W3" pitchFamily="28" charset="-128"/>
              </a:defRPr>
            </a:lvl2pPr>
            <a:lvl3pPr marL="1143000" indent="-228600">
              <a:defRPr sz="2400">
                <a:solidFill>
                  <a:schemeClr val="tx1"/>
                </a:solidFill>
                <a:latin typeface="Arial" panose="020B0604020202020204" pitchFamily="34" charset="0"/>
                <a:ea typeface="ヒラギノ角ゴ Pro W3" pitchFamily="28" charset="-128"/>
              </a:defRPr>
            </a:lvl3pPr>
            <a:lvl4pPr marL="1600200" indent="-228600">
              <a:defRPr sz="2400">
                <a:solidFill>
                  <a:schemeClr val="tx1"/>
                </a:solidFill>
                <a:latin typeface="Arial" panose="020B0604020202020204" pitchFamily="34" charset="0"/>
                <a:ea typeface="ヒラギノ角ゴ Pro W3" pitchFamily="28" charset="-128"/>
              </a:defRPr>
            </a:lvl4pPr>
            <a:lvl5pPr marL="2057400" indent="-228600">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9pPr>
          </a:lstStyle>
          <a:p>
            <a:endParaRPr lang="en-US" altLang="en-US"/>
          </a:p>
        </p:txBody>
      </p:sp>
      <p:pic>
        <p:nvPicPr>
          <p:cNvPr id="1029" name="Picture 10" descr="logo-horizontal-one_color_whit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3988" y="677863"/>
            <a:ext cx="2698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
          <p:cNvSpPr>
            <a:spLocks noGrp="1" noChangeArrowheads="1"/>
          </p:cNvSpPr>
          <p:nvPr>
            <p:ph type="title"/>
          </p:nvPr>
        </p:nvSpPr>
        <p:spPr bwMode="auto">
          <a:xfrm>
            <a:off x="10668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1" name="Rectangle 3"/>
          <p:cNvSpPr>
            <a:spLocks noGrp="1" noChangeArrowheads="1"/>
          </p:cNvSpPr>
          <p:nvPr>
            <p:ph type="body" idx="1"/>
          </p:nvPr>
        </p:nvSpPr>
        <p:spPr bwMode="auto">
          <a:xfrm>
            <a:off x="1066800" y="1600200"/>
            <a:ext cx="7391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7162800" y="6324600"/>
            <a:ext cx="1295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solidFill>
                  <a:srgbClr val="646464"/>
                </a:solidFill>
                <a:latin typeface="+mn-lt"/>
              </a:defRPr>
            </a:lvl1pPr>
          </a:lstStyle>
          <a:p>
            <a:pPr>
              <a:defRPr/>
            </a:pPr>
            <a:fld id="{7F2C2228-B016-49F8-81EE-DFE33FE27D5F}" type="datetime1">
              <a:rPr lang="en-US"/>
              <a:pPr>
                <a:defRPr/>
              </a:pPr>
              <a:t>6/16/2014</a:t>
            </a:fld>
            <a:endParaRPr lang="en-US"/>
          </a:p>
        </p:txBody>
      </p:sp>
      <p:sp>
        <p:nvSpPr>
          <p:cNvPr id="3" name="Rectangle 5"/>
          <p:cNvSpPr>
            <a:spLocks noGrp="1" noChangeArrowheads="1"/>
          </p:cNvSpPr>
          <p:nvPr>
            <p:ph type="ftr" sz="quarter" idx="3"/>
          </p:nvPr>
        </p:nvSpPr>
        <p:spPr bwMode="auto">
          <a:xfrm>
            <a:off x="1066800" y="6324600"/>
            <a:ext cx="60198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solidFill>
                  <a:srgbClr val="646464"/>
                </a:solidFill>
                <a:latin typeface="+mn-lt"/>
              </a:defRPr>
            </a:lvl1pPr>
          </a:lstStyle>
          <a:p>
            <a:pPr>
              <a:defRPr/>
            </a:pPr>
            <a:r>
              <a:rPr lang="en-US"/>
              <a:t>Soar Technology, Inc. Proprietary</a:t>
            </a:r>
          </a:p>
        </p:txBody>
      </p:sp>
      <p:sp>
        <p:nvSpPr>
          <p:cNvPr id="4" name="Rectangle 6"/>
          <p:cNvSpPr>
            <a:spLocks noGrp="1" noChangeArrowheads="1"/>
          </p:cNvSpPr>
          <p:nvPr>
            <p:ph type="sldNum" sz="quarter" idx="4"/>
          </p:nvPr>
        </p:nvSpPr>
        <p:spPr bwMode="auto">
          <a:xfrm>
            <a:off x="0" y="6324600"/>
            <a:ext cx="533400" cy="304800"/>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lvl1pPr algn="r">
              <a:defRPr sz="1200">
                <a:solidFill>
                  <a:schemeClr val="bg1"/>
                </a:solidFill>
                <a:latin typeface="Calibri" panose="020F0502020204030204" pitchFamily="34" charset="0"/>
              </a:defRPr>
            </a:lvl1pPr>
          </a:lstStyle>
          <a:p>
            <a:fld id="{D8BE57B0-FCD1-443A-BC6E-9FF91A5F37F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hdr="0"/>
  <p:txStyles>
    <p:titleStyle>
      <a:lvl1pPr algn="l" rtl="0" eaLnBrk="0" fontAlgn="base" hangingPunct="0">
        <a:spcBef>
          <a:spcPct val="0"/>
        </a:spcBef>
        <a:spcAft>
          <a:spcPct val="0"/>
        </a:spcAft>
        <a:defRPr sz="2800" b="1">
          <a:solidFill>
            <a:srgbClr val="0091B5"/>
          </a:solidFill>
          <a:latin typeface="+mj-lt"/>
          <a:ea typeface="+mj-ea"/>
          <a:cs typeface="+mj-cs"/>
        </a:defRPr>
      </a:lvl1pPr>
      <a:lvl2pPr algn="l" rtl="0" eaLnBrk="0" fontAlgn="base" hangingPunct="0">
        <a:spcBef>
          <a:spcPct val="0"/>
        </a:spcBef>
        <a:spcAft>
          <a:spcPct val="0"/>
        </a:spcAft>
        <a:defRPr sz="2800" b="1">
          <a:solidFill>
            <a:srgbClr val="0091B5"/>
          </a:solidFill>
          <a:latin typeface="Calibri" pitchFamily="28" charset="0"/>
          <a:ea typeface="ヒラギノ角ゴ Pro W3" pitchFamily="28" charset="-128"/>
        </a:defRPr>
      </a:lvl2pPr>
      <a:lvl3pPr algn="l" rtl="0" eaLnBrk="0" fontAlgn="base" hangingPunct="0">
        <a:spcBef>
          <a:spcPct val="0"/>
        </a:spcBef>
        <a:spcAft>
          <a:spcPct val="0"/>
        </a:spcAft>
        <a:defRPr sz="2800" b="1">
          <a:solidFill>
            <a:srgbClr val="0091B5"/>
          </a:solidFill>
          <a:latin typeface="Calibri" pitchFamily="28" charset="0"/>
          <a:ea typeface="ヒラギノ角ゴ Pro W3" pitchFamily="28" charset="-128"/>
        </a:defRPr>
      </a:lvl3pPr>
      <a:lvl4pPr algn="l" rtl="0" eaLnBrk="0" fontAlgn="base" hangingPunct="0">
        <a:spcBef>
          <a:spcPct val="0"/>
        </a:spcBef>
        <a:spcAft>
          <a:spcPct val="0"/>
        </a:spcAft>
        <a:defRPr sz="2800" b="1">
          <a:solidFill>
            <a:srgbClr val="0091B5"/>
          </a:solidFill>
          <a:latin typeface="Calibri" pitchFamily="28" charset="0"/>
          <a:ea typeface="ヒラギノ角ゴ Pro W3" pitchFamily="28" charset="-128"/>
        </a:defRPr>
      </a:lvl4pPr>
      <a:lvl5pPr algn="l" rtl="0" eaLnBrk="0" fontAlgn="base" hangingPunct="0">
        <a:spcBef>
          <a:spcPct val="0"/>
        </a:spcBef>
        <a:spcAft>
          <a:spcPct val="0"/>
        </a:spcAft>
        <a:defRPr sz="2800" b="1">
          <a:solidFill>
            <a:srgbClr val="0091B5"/>
          </a:solidFill>
          <a:latin typeface="Calibri" pitchFamily="28" charset="0"/>
          <a:ea typeface="ヒラギノ角ゴ Pro W3" pitchFamily="28" charset="-128"/>
        </a:defRPr>
      </a:lvl5pPr>
      <a:lvl6pPr marL="457200" algn="l" rtl="0" fontAlgn="base">
        <a:spcBef>
          <a:spcPct val="0"/>
        </a:spcBef>
        <a:spcAft>
          <a:spcPct val="0"/>
        </a:spcAft>
        <a:defRPr sz="2800" b="1">
          <a:solidFill>
            <a:srgbClr val="0091B5"/>
          </a:solidFill>
          <a:latin typeface="Calibri" pitchFamily="28" charset="0"/>
          <a:ea typeface="ヒラギノ角ゴ Pro W3" pitchFamily="28" charset="-128"/>
        </a:defRPr>
      </a:lvl6pPr>
      <a:lvl7pPr marL="914400" algn="l" rtl="0" fontAlgn="base">
        <a:spcBef>
          <a:spcPct val="0"/>
        </a:spcBef>
        <a:spcAft>
          <a:spcPct val="0"/>
        </a:spcAft>
        <a:defRPr sz="2800" b="1">
          <a:solidFill>
            <a:srgbClr val="0091B5"/>
          </a:solidFill>
          <a:latin typeface="Calibri" pitchFamily="28" charset="0"/>
          <a:ea typeface="ヒラギノ角ゴ Pro W3" pitchFamily="28" charset="-128"/>
        </a:defRPr>
      </a:lvl7pPr>
      <a:lvl8pPr marL="1371600" algn="l" rtl="0" fontAlgn="base">
        <a:spcBef>
          <a:spcPct val="0"/>
        </a:spcBef>
        <a:spcAft>
          <a:spcPct val="0"/>
        </a:spcAft>
        <a:defRPr sz="2800" b="1">
          <a:solidFill>
            <a:srgbClr val="0091B5"/>
          </a:solidFill>
          <a:latin typeface="Calibri" pitchFamily="28" charset="0"/>
          <a:ea typeface="ヒラギノ角ゴ Pro W3" pitchFamily="28" charset="-128"/>
        </a:defRPr>
      </a:lvl8pPr>
      <a:lvl9pPr marL="1828800" algn="l" rtl="0" fontAlgn="base">
        <a:spcBef>
          <a:spcPct val="0"/>
        </a:spcBef>
        <a:spcAft>
          <a:spcPct val="0"/>
        </a:spcAft>
        <a:defRPr sz="2800" b="1">
          <a:solidFill>
            <a:srgbClr val="0091B5"/>
          </a:solidFill>
          <a:latin typeface="Calibri" pitchFamily="28" charset="0"/>
          <a:ea typeface="ヒラギノ角ゴ Pro W3" pitchFamily="28" charset="-128"/>
        </a:defRPr>
      </a:lvl9pPr>
    </p:titleStyle>
    <p:bodyStyle>
      <a:lvl1pPr marL="169863" indent="-169863" algn="l" rtl="0" eaLnBrk="0" fontAlgn="base" hangingPunct="0">
        <a:spcBef>
          <a:spcPct val="20000"/>
        </a:spcBef>
        <a:spcAft>
          <a:spcPct val="0"/>
        </a:spcAft>
        <a:buClr>
          <a:srgbClr val="0091B5"/>
        </a:buClr>
        <a:buFont typeface="Times" panose="02020603060405020304" pitchFamily="18" charset="0"/>
        <a:buChar char="•"/>
        <a:defRPr>
          <a:solidFill>
            <a:schemeClr val="tx1"/>
          </a:solidFill>
          <a:latin typeface="+mn-lt"/>
          <a:ea typeface="+mn-ea"/>
          <a:cs typeface="+mn-cs"/>
        </a:defRPr>
      </a:lvl1pPr>
      <a:lvl2pPr marL="460375" indent="-176213" algn="l" rtl="0" eaLnBrk="0" fontAlgn="base" hangingPunct="0">
        <a:spcBef>
          <a:spcPct val="20000"/>
        </a:spcBef>
        <a:spcAft>
          <a:spcPct val="0"/>
        </a:spcAft>
        <a:buClr>
          <a:srgbClr val="0091B5"/>
        </a:buClr>
        <a:buFont typeface="Times" panose="02020603060405020304" pitchFamily="18" charset="0"/>
        <a:buChar char="•"/>
        <a:defRPr>
          <a:solidFill>
            <a:srgbClr val="646464"/>
          </a:solidFill>
          <a:latin typeface="+mn-lt"/>
          <a:ea typeface="+mn-ea"/>
        </a:defRPr>
      </a:lvl2pPr>
      <a:lvl3pPr marL="741363" indent="-166688" algn="l" rtl="0" eaLnBrk="0" fontAlgn="base" hangingPunct="0">
        <a:spcBef>
          <a:spcPct val="20000"/>
        </a:spcBef>
        <a:spcAft>
          <a:spcPct val="0"/>
        </a:spcAft>
        <a:buClr>
          <a:srgbClr val="0091B5"/>
        </a:buClr>
        <a:buFont typeface="Times" panose="02020603060405020304" pitchFamily="18" charset="0"/>
        <a:buChar char="•"/>
        <a:defRPr>
          <a:solidFill>
            <a:srgbClr val="646464"/>
          </a:solidFill>
          <a:latin typeface="+mn-lt"/>
          <a:ea typeface="+mn-ea"/>
        </a:defRPr>
      </a:lvl3pPr>
      <a:lvl4pPr marL="1082675" indent="-171450" algn="l" rtl="0" eaLnBrk="0" fontAlgn="base" hangingPunct="0">
        <a:spcBef>
          <a:spcPct val="20000"/>
        </a:spcBef>
        <a:spcAft>
          <a:spcPct val="0"/>
        </a:spcAft>
        <a:buClr>
          <a:srgbClr val="0091B5"/>
        </a:buClr>
        <a:buFont typeface="Times" panose="02020603060405020304" pitchFamily="18" charset="0"/>
        <a:buChar char="•"/>
        <a:defRPr>
          <a:solidFill>
            <a:srgbClr val="646464"/>
          </a:solidFill>
          <a:latin typeface="+mn-lt"/>
          <a:ea typeface="+mn-ea"/>
        </a:defRPr>
      </a:lvl4pPr>
      <a:lvl5pPr marL="1371600" indent="-174625" algn="l" rtl="0" eaLnBrk="0" fontAlgn="base" hangingPunct="0">
        <a:spcBef>
          <a:spcPct val="20000"/>
        </a:spcBef>
        <a:spcAft>
          <a:spcPct val="0"/>
        </a:spcAft>
        <a:buClr>
          <a:srgbClr val="0091B5"/>
        </a:buClr>
        <a:buFont typeface="Times" panose="02020603060405020304" pitchFamily="18" charset="0"/>
        <a:buChar char="•"/>
        <a:defRPr>
          <a:solidFill>
            <a:srgbClr val="646464"/>
          </a:solidFill>
          <a:latin typeface="+mn-lt"/>
          <a:ea typeface="+mn-ea"/>
        </a:defRPr>
      </a:lvl5pPr>
      <a:lvl6pPr marL="1828800" indent="-174625" algn="l" rtl="0" fontAlgn="base">
        <a:spcBef>
          <a:spcPct val="20000"/>
        </a:spcBef>
        <a:spcAft>
          <a:spcPct val="0"/>
        </a:spcAft>
        <a:buClr>
          <a:srgbClr val="0091B5"/>
        </a:buClr>
        <a:buFont typeface="Times" pitchFamily="28" charset="0"/>
        <a:buChar char="•"/>
        <a:defRPr>
          <a:solidFill>
            <a:srgbClr val="646464"/>
          </a:solidFill>
          <a:latin typeface="+mn-lt"/>
          <a:ea typeface="+mn-ea"/>
        </a:defRPr>
      </a:lvl6pPr>
      <a:lvl7pPr marL="2286000" indent="-174625" algn="l" rtl="0" fontAlgn="base">
        <a:spcBef>
          <a:spcPct val="20000"/>
        </a:spcBef>
        <a:spcAft>
          <a:spcPct val="0"/>
        </a:spcAft>
        <a:buClr>
          <a:srgbClr val="0091B5"/>
        </a:buClr>
        <a:buFont typeface="Times" pitchFamily="28" charset="0"/>
        <a:buChar char="•"/>
        <a:defRPr>
          <a:solidFill>
            <a:srgbClr val="646464"/>
          </a:solidFill>
          <a:latin typeface="+mn-lt"/>
          <a:ea typeface="+mn-ea"/>
        </a:defRPr>
      </a:lvl7pPr>
      <a:lvl8pPr marL="2743200" indent="-174625" algn="l" rtl="0" fontAlgn="base">
        <a:spcBef>
          <a:spcPct val="20000"/>
        </a:spcBef>
        <a:spcAft>
          <a:spcPct val="0"/>
        </a:spcAft>
        <a:buClr>
          <a:srgbClr val="0091B5"/>
        </a:buClr>
        <a:buFont typeface="Times" pitchFamily="28" charset="0"/>
        <a:buChar char="•"/>
        <a:defRPr>
          <a:solidFill>
            <a:srgbClr val="646464"/>
          </a:solidFill>
          <a:latin typeface="+mn-lt"/>
          <a:ea typeface="+mn-ea"/>
        </a:defRPr>
      </a:lvl8pPr>
      <a:lvl9pPr marL="3200400" indent="-174625" algn="l" rtl="0" fontAlgn="base">
        <a:spcBef>
          <a:spcPct val="20000"/>
        </a:spcBef>
        <a:spcAft>
          <a:spcPct val="0"/>
        </a:spcAft>
        <a:buClr>
          <a:srgbClr val="0091B5"/>
        </a:buClr>
        <a:buFont typeface="Times" pitchFamily="28" charset="0"/>
        <a:buChar char="•"/>
        <a:defRPr>
          <a:solidFill>
            <a:srgbClr val="64646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noChangeArrowheads="1"/>
          </p:cNvSpPr>
          <p:nvPr>
            <p:ph type="dt" sz="quarter" idx="10"/>
          </p:nvPr>
        </p:nvSpPr>
        <p:spPr/>
        <p:txBody>
          <a:bodyPr/>
          <a:lstStyle/>
          <a:p>
            <a:pPr>
              <a:defRPr/>
            </a:pPr>
            <a:r>
              <a:rPr lang="en-US" dirty="0" smtClean="0"/>
              <a:t>Randolph M. Jones</a:t>
            </a:r>
          </a:p>
          <a:p>
            <a:pPr>
              <a:defRPr/>
            </a:pPr>
            <a:r>
              <a:rPr lang="en-US" dirty="0" smtClean="0"/>
              <a:t>Robert E. Wray</a:t>
            </a:r>
          </a:p>
          <a:p>
            <a:pPr>
              <a:defRPr/>
            </a:pPr>
            <a:r>
              <a:rPr lang="en-US" dirty="0" smtClean="0"/>
              <a:t>Soar Workshop 2014</a:t>
            </a:r>
            <a:endParaRPr lang="en-US" dirty="0"/>
          </a:p>
        </p:txBody>
      </p:sp>
      <p:sp>
        <p:nvSpPr>
          <p:cNvPr id="3076" name="Rectangle 2"/>
          <p:cNvSpPr>
            <a:spLocks noGrp="1" noChangeArrowheads="1"/>
          </p:cNvSpPr>
          <p:nvPr>
            <p:ph type="ctrTitle"/>
          </p:nvPr>
        </p:nvSpPr>
        <p:spPr/>
        <p:txBody>
          <a:bodyPr/>
          <a:lstStyle/>
          <a:p>
            <a:pPr eaLnBrk="1" hangingPunct="1"/>
            <a:r>
              <a:rPr lang="en-US" altLang="en-US" dirty="0" smtClean="0"/>
              <a:t>Design Patterns for Balancing Behavior Responsiveness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for Improving Footprint</a:t>
            </a:r>
            <a:endParaRPr lang="en-US" dirty="0"/>
          </a:p>
        </p:txBody>
      </p:sp>
      <p:sp>
        <p:nvSpPr>
          <p:cNvPr id="3" name="Content Placeholder 2"/>
          <p:cNvSpPr>
            <a:spLocks noGrp="1"/>
          </p:cNvSpPr>
          <p:nvPr>
            <p:ph idx="1"/>
          </p:nvPr>
        </p:nvSpPr>
        <p:spPr/>
        <p:txBody>
          <a:bodyPr/>
          <a:lstStyle/>
          <a:p>
            <a:r>
              <a:rPr lang="en-US" dirty="0" smtClean="0"/>
              <a:t>Reduce cached/accumulated intermediate results</a:t>
            </a:r>
          </a:p>
          <a:p>
            <a:pPr lvl="1"/>
            <a:r>
              <a:rPr lang="en-US" dirty="0" smtClean="0"/>
              <a:t>Remove or offload stored information when it is no longer relevant.  </a:t>
            </a:r>
          </a:p>
          <a:p>
            <a:r>
              <a:rPr lang="en-US" dirty="0" smtClean="0"/>
              <a:t>Use direct knowledge indices</a:t>
            </a:r>
          </a:p>
          <a:p>
            <a:pPr lvl="1"/>
            <a:r>
              <a:rPr lang="en-US" dirty="0" smtClean="0"/>
              <a:t>Minimize search costs during knowledge retrieval.</a:t>
            </a:r>
          </a:p>
          <a:p>
            <a:r>
              <a:rPr lang="en-US" dirty="0" smtClean="0"/>
              <a:t>Exploit behavior modeling architecture</a:t>
            </a:r>
          </a:p>
          <a:p>
            <a:pPr lvl="1"/>
            <a:r>
              <a:rPr lang="en-US" dirty="0" smtClean="0"/>
              <a:t>Ordering of knowledge-base queries</a:t>
            </a:r>
          </a:p>
          <a:p>
            <a:pPr lvl="1"/>
            <a:r>
              <a:rPr lang="en-US" dirty="0" smtClean="0"/>
              <a:t>Efficient representations of complex conjunctive/disjunctive/negative queries</a:t>
            </a:r>
          </a:p>
          <a:p>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10</a:t>
            </a:fld>
            <a:endParaRPr lang="en-US" altLang="en-US"/>
          </a:p>
        </p:txBody>
      </p:sp>
    </p:spTree>
    <p:extLst>
      <p:ext uri="{BB962C8B-B14F-4D97-AF65-F5344CB8AC3E}">
        <p14:creationId xmlns:p14="http://schemas.microsoft.com/office/powerpoint/2010/main" val="3468842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We used refactoring efforts for two sophisticated behavior models as case studies as an opportunity to define and formalize a set of reusable behavior design patterns</a:t>
            </a:r>
          </a:p>
          <a:p>
            <a:r>
              <a:rPr lang="en-US" dirty="0" smtClean="0"/>
              <a:t>We created a three-dimensional characterization of behavior-model responsiveness, including suitability, timeliness, and memory footprint requirements</a:t>
            </a:r>
          </a:p>
          <a:p>
            <a:r>
              <a:rPr lang="en-US" dirty="0" smtClean="0"/>
              <a:t>We developed a library of design patterns for improving timeliness and footprint in models that already meet complex suitability requirements</a:t>
            </a:r>
          </a:p>
          <a:p>
            <a:r>
              <a:rPr lang="en-US" dirty="0" smtClean="0"/>
              <a:t>We have reused these patterns on several behavior models</a:t>
            </a:r>
          </a:p>
          <a:p>
            <a:pPr marL="0" indent="0">
              <a:buNone/>
            </a:pPr>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11</a:t>
            </a:fld>
            <a:endParaRPr lang="en-US" altLang="en-US"/>
          </a:p>
        </p:txBody>
      </p:sp>
    </p:spTree>
    <p:extLst>
      <p:ext uri="{BB962C8B-B14F-4D97-AF65-F5344CB8AC3E}">
        <p14:creationId xmlns:p14="http://schemas.microsoft.com/office/powerpoint/2010/main" val="1583711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a:t>This work is supported in part by the Office of Naval Research. The views and conclusions contained in this document are those of the authors and should not be interpreted as representing the official policies, either expressed or implied, of the Department of Defense or Office of Naval Research. The U.S. Government is authorized to reproduce and distribute reprints for Government purposes notwithstanding any copyright notation hereon. </a:t>
            </a:r>
            <a:endParaRPr lang="en-US" dirty="0" smtClean="0"/>
          </a:p>
          <a:p>
            <a:r>
              <a:rPr lang="en-US" dirty="0" smtClean="0"/>
              <a:t>This </a:t>
            </a:r>
            <a:r>
              <a:rPr lang="en-US" dirty="0"/>
              <a:t>work was supported, in part, by the Office of Naval Research project N00014-1-C-0170 Tactical Semi-Automated Forces for Live, Virtual, and Constructive Training (TACSAF). </a:t>
            </a:r>
            <a:endParaRPr lang="en-US" dirty="0" smtClean="0"/>
          </a:p>
          <a:p>
            <a:r>
              <a:rPr lang="en-US" dirty="0" smtClean="0"/>
              <a:t>We </a:t>
            </a:r>
            <a:r>
              <a:rPr lang="en-US" dirty="0"/>
              <a:t>would also like to thank colleagues who have contributed to the conceptual development and implementation of the design patterns described here including Ben Bachelor, Jeremiah Folsom-</a:t>
            </a:r>
            <a:r>
              <a:rPr lang="en-US" dirty="0" err="1"/>
              <a:t>Kovarik</a:t>
            </a:r>
            <a:r>
              <a:rPr lang="en-US" dirty="0"/>
              <a:t>, Josh Haley, Robert </a:t>
            </a:r>
            <a:r>
              <a:rPr lang="en-US" dirty="0" err="1"/>
              <a:t>Marinier</a:t>
            </a:r>
            <a:r>
              <a:rPr lang="en-US" dirty="0"/>
              <a:t>, Charles Newton, Brian </a:t>
            </a:r>
            <a:r>
              <a:rPr lang="en-US" dirty="0" err="1"/>
              <a:t>Stensrud</a:t>
            </a:r>
            <a:r>
              <a:rPr lang="en-US" dirty="0"/>
              <a:t>, and Angela Woods</a:t>
            </a:r>
            <a:r>
              <a:rPr lang="en-US"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12</a:t>
            </a:fld>
            <a:endParaRPr lang="en-US" altLang="en-US"/>
          </a:p>
        </p:txBody>
      </p:sp>
    </p:spTree>
    <p:extLst>
      <p:ext uri="{BB962C8B-B14F-4D97-AF65-F5344CB8AC3E}">
        <p14:creationId xmlns:p14="http://schemas.microsoft.com/office/powerpoint/2010/main" val="281240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Soar-Specific Examples</a:t>
            </a:r>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13</a:t>
            </a:fld>
            <a:endParaRPr lang="en-US" altLang="en-US"/>
          </a:p>
        </p:txBody>
      </p:sp>
    </p:spTree>
    <p:extLst>
      <p:ext uri="{BB962C8B-B14F-4D97-AF65-F5344CB8AC3E}">
        <p14:creationId xmlns:p14="http://schemas.microsoft.com/office/powerpoint/2010/main" val="464004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Strategies for Computational Inefficiency</a:t>
            </a:r>
            <a:endParaRPr lang="en-US" dirty="0"/>
          </a:p>
        </p:txBody>
      </p:sp>
      <p:sp>
        <p:nvSpPr>
          <p:cNvPr id="3" name="Content Placeholder 2"/>
          <p:cNvSpPr>
            <a:spLocks noGrp="1"/>
          </p:cNvSpPr>
          <p:nvPr>
            <p:ph idx="1"/>
          </p:nvPr>
        </p:nvSpPr>
        <p:spPr/>
        <p:txBody>
          <a:bodyPr/>
          <a:lstStyle/>
          <a:p>
            <a:r>
              <a:rPr lang="en-US" dirty="0" smtClean="0"/>
              <a:t>Reduce “</a:t>
            </a:r>
            <a:r>
              <a:rPr lang="en-US" dirty="0" err="1" smtClean="0"/>
              <a:t>matchability</a:t>
            </a:r>
            <a:r>
              <a:rPr lang="en-US" dirty="0" smtClean="0"/>
              <a:t>” of productions </a:t>
            </a:r>
          </a:p>
          <a:p>
            <a:pPr lvl="1"/>
            <a:r>
              <a:rPr lang="en-US" dirty="0"/>
              <a:t>A</a:t>
            </a:r>
            <a:r>
              <a:rPr lang="en-US" dirty="0" smtClean="0"/>
              <a:t>dd as much context as you can to production conditions</a:t>
            </a:r>
          </a:p>
          <a:p>
            <a:pPr lvl="1"/>
            <a:r>
              <a:rPr lang="en-US" dirty="0" smtClean="0"/>
              <a:t>Replace “anonymous variables” with negated tests, make operators small and specific</a:t>
            </a:r>
          </a:p>
          <a:p>
            <a:r>
              <a:rPr lang="en-US" dirty="0" smtClean="0"/>
              <a:t>Reduce number of (Soar) decisions per (conceptual) Decision</a:t>
            </a:r>
          </a:p>
          <a:p>
            <a:pPr lvl="1"/>
            <a:r>
              <a:rPr lang="en-US" dirty="0" smtClean="0"/>
              <a:t>Undesirable from a “modular representation” point of view</a:t>
            </a:r>
          </a:p>
          <a:p>
            <a:pPr lvl="1"/>
            <a:r>
              <a:rPr lang="en-US" dirty="0" smtClean="0"/>
              <a:t>Hard to do in Soar 9</a:t>
            </a:r>
          </a:p>
          <a:p>
            <a:pPr lvl="1"/>
            <a:r>
              <a:rPr lang="en-US" dirty="0" smtClean="0"/>
              <a:t>:o-support?</a:t>
            </a:r>
          </a:p>
          <a:p>
            <a:r>
              <a:rPr lang="en-US" dirty="0" smtClean="0"/>
              <a:t>Reduce uncertainty in the environment</a:t>
            </a:r>
          </a:p>
          <a:p>
            <a:pPr lvl="1"/>
            <a:r>
              <a:rPr lang="en-US" dirty="0" smtClean="0"/>
              <a:t>Agent doesn’t have to guess when to remember or elaborate something</a:t>
            </a:r>
          </a:p>
          <a:p>
            <a:endParaRPr lang="en-US" dirty="0" smtClean="0"/>
          </a:p>
          <a:p>
            <a:pPr lvl="1"/>
            <a:endParaRPr lang="en-US" dirty="0"/>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14</a:t>
            </a:fld>
            <a:endParaRPr lang="en-US"/>
          </a:p>
        </p:txBody>
      </p:sp>
    </p:spTree>
    <p:extLst>
      <p:ext uri="{BB962C8B-B14F-4D97-AF65-F5344CB8AC3E}">
        <p14:creationId xmlns:p14="http://schemas.microsoft.com/office/powerpoint/2010/main" val="35426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Boundaries of change</a:t>
            </a:r>
            <a:endParaRPr lang="en-US" dirty="0"/>
          </a:p>
        </p:txBody>
      </p:sp>
      <p:sp>
        <p:nvSpPr>
          <p:cNvPr id="5" name="Date Placeholder 4"/>
          <p:cNvSpPr>
            <a:spLocks noGrp="1"/>
          </p:cNvSpPr>
          <p:nvPr>
            <p:ph type="dt" sz="half" idx="10"/>
          </p:nvPr>
        </p:nvSpPr>
        <p:spPr/>
        <p:txBody>
          <a:bodyPr/>
          <a:lstStyle/>
          <a:p>
            <a:pPr>
              <a:defRPr/>
            </a:pPr>
            <a:fld id="{410086E4-9D16-4CAE-876D-E9B9449CBA79}" type="datetime1">
              <a:rPr lang="en-US" smtClean="0"/>
              <a:pPr>
                <a:defRPr/>
              </a:pPr>
              <a:t>6/16/2014</a:t>
            </a:fld>
            <a:endParaRPr lang="en-US"/>
          </a:p>
        </p:txBody>
      </p:sp>
      <p:sp>
        <p:nvSpPr>
          <p:cNvPr id="7" name="Slide Number Placeholder 6"/>
          <p:cNvSpPr>
            <a:spLocks noGrp="1"/>
          </p:cNvSpPr>
          <p:nvPr>
            <p:ph type="sldNum" sz="quarter" idx="12"/>
          </p:nvPr>
        </p:nvSpPr>
        <p:spPr/>
        <p:txBody>
          <a:bodyPr/>
          <a:lstStyle/>
          <a:p>
            <a:pPr>
              <a:defRPr/>
            </a:pPr>
            <a:fld id="{D00B69AB-33F8-4FFB-BB79-4C0ACD2E4239}" type="slidenum">
              <a:rPr lang="en-US" smtClean="0"/>
              <a:pPr>
                <a:defRPr/>
              </a:pPr>
              <a:t>15</a:t>
            </a:fld>
            <a:endParaRPr lang="en-US"/>
          </a:p>
        </p:txBody>
      </p:sp>
      <p:cxnSp>
        <p:nvCxnSpPr>
          <p:cNvPr id="10" name="Straight Connector 9"/>
          <p:cNvCxnSpPr/>
          <p:nvPr/>
        </p:nvCxnSpPr>
        <p:spPr bwMode="auto">
          <a:xfrm>
            <a:off x="1984664" y="1794439"/>
            <a:ext cx="0" cy="3962400"/>
          </a:xfrm>
          <a:prstGeom prst="line">
            <a:avLst/>
          </a:prstGeom>
          <a:solidFill>
            <a:schemeClr val="accent1"/>
          </a:solidFill>
          <a:ln w="38100" cap="flat" cmpd="sng" algn="ctr">
            <a:solidFill>
              <a:schemeClr val="tx1"/>
            </a:solidFill>
            <a:prstDash val="dash"/>
            <a:round/>
            <a:headEnd type="none" w="med" len="med"/>
            <a:tailEnd type="none" w="med" len="med"/>
          </a:ln>
          <a:effectLst/>
        </p:spPr>
      </p:cxnSp>
      <p:sp>
        <p:nvSpPr>
          <p:cNvPr id="11" name="TextBox 10"/>
          <p:cNvSpPr txBox="1"/>
          <p:nvPr/>
        </p:nvSpPr>
        <p:spPr>
          <a:xfrm>
            <a:off x="609600" y="3242239"/>
            <a:ext cx="1371600" cy="830997"/>
          </a:xfrm>
          <a:prstGeom prst="rect">
            <a:avLst/>
          </a:prstGeom>
          <a:noFill/>
        </p:spPr>
        <p:txBody>
          <a:bodyPr wrap="square" rtlCol="0">
            <a:spAutoFit/>
          </a:bodyPr>
          <a:lstStyle/>
          <a:p>
            <a:r>
              <a:rPr lang="en-US" dirty="0" smtClean="0"/>
              <a:t>Change to Left</a:t>
            </a:r>
            <a:endParaRPr lang="en-US" dirty="0"/>
          </a:p>
        </p:txBody>
      </p:sp>
      <p:sp>
        <p:nvSpPr>
          <p:cNvPr id="12" name="TextBox 11"/>
          <p:cNvSpPr txBox="1"/>
          <p:nvPr/>
        </p:nvSpPr>
        <p:spPr>
          <a:xfrm>
            <a:off x="2137064" y="3242239"/>
            <a:ext cx="1371600" cy="830997"/>
          </a:xfrm>
          <a:prstGeom prst="rect">
            <a:avLst/>
          </a:prstGeom>
          <a:noFill/>
        </p:spPr>
        <p:txBody>
          <a:bodyPr wrap="square" rtlCol="0">
            <a:spAutoFit/>
          </a:bodyPr>
          <a:lstStyle/>
          <a:p>
            <a:r>
              <a:rPr lang="en-US" dirty="0" smtClean="0"/>
              <a:t>Change to Right</a:t>
            </a:r>
            <a:endParaRPr lang="en-US" dirty="0"/>
          </a:p>
        </p:txBody>
      </p:sp>
      <p:cxnSp>
        <p:nvCxnSpPr>
          <p:cNvPr id="13" name="Straight Connector 12"/>
          <p:cNvCxnSpPr/>
          <p:nvPr/>
        </p:nvCxnSpPr>
        <p:spPr bwMode="auto">
          <a:xfrm>
            <a:off x="7239000" y="1794439"/>
            <a:ext cx="0" cy="3962400"/>
          </a:xfrm>
          <a:prstGeom prst="line">
            <a:avLst/>
          </a:prstGeom>
          <a:solidFill>
            <a:schemeClr val="accent1"/>
          </a:solidFill>
          <a:ln w="38100" cap="flat" cmpd="sng" algn="ctr">
            <a:solidFill>
              <a:schemeClr val="tx1"/>
            </a:solidFill>
            <a:prstDash val="dash"/>
            <a:round/>
            <a:headEnd type="none" w="med" len="med"/>
            <a:tailEnd type="none" w="med" len="med"/>
          </a:ln>
          <a:effectLst/>
        </p:spPr>
      </p:cxnSp>
      <p:sp>
        <p:nvSpPr>
          <p:cNvPr id="14" name="TextBox 13"/>
          <p:cNvSpPr txBox="1"/>
          <p:nvPr/>
        </p:nvSpPr>
        <p:spPr>
          <a:xfrm>
            <a:off x="4343400" y="3242239"/>
            <a:ext cx="1371600" cy="830997"/>
          </a:xfrm>
          <a:prstGeom prst="rect">
            <a:avLst/>
          </a:prstGeom>
          <a:noFill/>
        </p:spPr>
        <p:txBody>
          <a:bodyPr wrap="square" rtlCol="0">
            <a:spAutoFit/>
          </a:bodyPr>
          <a:lstStyle/>
          <a:p>
            <a:r>
              <a:rPr lang="en-US" dirty="0" smtClean="0"/>
              <a:t>Change to Left</a:t>
            </a:r>
            <a:endParaRPr lang="en-US" dirty="0"/>
          </a:p>
        </p:txBody>
      </p:sp>
      <p:sp>
        <p:nvSpPr>
          <p:cNvPr id="15" name="TextBox 14"/>
          <p:cNvSpPr txBox="1"/>
          <p:nvPr/>
        </p:nvSpPr>
        <p:spPr>
          <a:xfrm>
            <a:off x="7467600" y="3242239"/>
            <a:ext cx="1371600" cy="830997"/>
          </a:xfrm>
          <a:prstGeom prst="rect">
            <a:avLst/>
          </a:prstGeom>
          <a:noFill/>
        </p:spPr>
        <p:txBody>
          <a:bodyPr wrap="square" rtlCol="0">
            <a:spAutoFit/>
          </a:bodyPr>
          <a:lstStyle/>
          <a:p>
            <a:r>
              <a:rPr lang="en-US" dirty="0" smtClean="0"/>
              <a:t>Change to Right</a:t>
            </a:r>
            <a:endParaRPr lang="en-US" dirty="0"/>
          </a:p>
        </p:txBody>
      </p:sp>
      <p:cxnSp>
        <p:nvCxnSpPr>
          <p:cNvPr id="16" name="Straight Connector 15"/>
          <p:cNvCxnSpPr/>
          <p:nvPr/>
        </p:nvCxnSpPr>
        <p:spPr bwMode="auto">
          <a:xfrm>
            <a:off x="5715000" y="1794439"/>
            <a:ext cx="0" cy="3962400"/>
          </a:xfrm>
          <a:prstGeom prst="line">
            <a:avLst/>
          </a:prstGeom>
          <a:solidFill>
            <a:schemeClr val="accent1"/>
          </a:solidFill>
          <a:ln w="38100" cap="flat" cmpd="sng" algn="ctr">
            <a:solidFill>
              <a:schemeClr val="tx1"/>
            </a:solidFill>
            <a:prstDash val="dash"/>
            <a:round/>
            <a:headEnd type="none" w="med" len="med"/>
            <a:tailEnd type="none" w="med" len="med"/>
          </a:ln>
          <a:effectLst/>
        </p:spPr>
      </p:cxnSp>
      <p:sp>
        <p:nvSpPr>
          <p:cNvPr id="17" name="TextBox 16"/>
          <p:cNvSpPr txBox="1"/>
          <p:nvPr/>
        </p:nvSpPr>
        <p:spPr>
          <a:xfrm>
            <a:off x="5867400" y="3242239"/>
            <a:ext cx="1371600" cy="830997"/>
          </a:xfrm>
          <a:prstGeom prst="rect">
            <a:avLst/>
          </a:prstGeom>
          <a:noFill/>
        </p:spPr>
        <p:txBody>
          <a:bodyPr wrap="square" rtlCol="0">
            <a:spAutoFit/>
          </a:bodyPr>
          <a:lstStyle/>
          <a:p>
            <a:r>
              <a:rPr lang="en-US" dirty="0" smtClean="0"/>
              <a:t>Don’t Change</a:t>
            </a:r>
            <a:endParaRPr lang="en-US" dirty="0"/>
          </a:p>
        </p:txBody>
      </p:sp>
      <p:sp>
        <p:nvSpPr>
          <p:cNvPr id="18" name="TextBox 17"/>
          <p:cNvSpPr txBox="1"/>
          <p:nvPr/>
        </p:nvSpPr>
        <p:spPr>
          <a:xfrm>
            <a:off x="3581400" y="3426904"/>
            <a:ext cx="577402" cy="461665"/>
          </a:xfrm>
          <a:prstGeom prst="rect">
            <a:avLst/>
          </a:prstGeom>
          <a:noFill/>
        </p:spPr>
        <p:txBody>
          <a:bodyPr wrap="none" rtlCol="0">
            <a:spAutoFit/>
          </a:bodyPr>
          <a:lstStyle/>
          <a:p>
            <a:r>
              <a:rPr lang="en-US" i="1" dirty="0">
                <a:solidFill>
                  <a:srgbClr val="FF0000"/>
                </a:solidFill>
              </a:rPr>
              <a:t>v</a:t>
            </a:r>
            <a:r>
              <a:rPr lang="en-US" i="1" dirty="0" smtClean="0">
                <a:solidFill>
                  <a:srgbClr val="FF0000"/>
                </a:solidFill>
              </a:rPr>
              <a:t>s.</a:t>
            </a:r>
            <a:endParaRPr lang="en-US" i="1" dirty="0">
              <a:solidFill>
                <a:srgbClr val="FF0000"/>
              </a:solidFill>
            </a:endParaRPr>
          </a:p>
        </p:txBody>
      </p:sp>
      <p:sp>
        <p:nvSpPr>
          <p:cNvPr id="3" name="TextBox 2"/>
          <p:cNvSpPr txBox="1"/>
          <p:nvPr/>
        </p:nvSpPr>
        <p:spPr>
          <a:xfrm>
            <a:off x="804999" y="5939273"/>
            <a:ext cx="2820003" cy="400110"/>
          </a:xfrm>
          <a:prstGeom prst="rect">
            <a:avLst/>
          </a:prstGeom>
          <a:noFill/>
        </p:spPr>
        <p:txBody>
          <a:bodyPr wrap="none" rtlCol="0">
            <a:spAutoFit/>
          </a:bodyPr>
          <a:lstStyle/>
          <a:p>
            <a:r>
              <a:rPr lang="en-US" sz="2000" i="1" dirty="0" smtClean="0"/>
              <a:t>I-supported elaboration</a:t>
            </a:r>
            <a:endParaRPr lang="en-US" sz="2000" i="1" dirty="0"/>
          </a:p>
        </p:txBody>
      </p:sp>
      <p:sp>
        <p:nvSpPr>
          <p:cNvPr id="19" name="TextBox 18"/>
          <p:cNvSpPr txBox="1"/>
          <p:nvPr/>
        </p:nvSpPr>
        <p:spPr>
          <a:xfrm>
            <a:off x="4572000" y="5823893"/>
            <a:ext cx="3506203" cy="707886"/>
          </a:xfrm>
          <a:prstGeom prst="rect">
            <a:avLst/>
          </a:prstGeom>
          <a:noFill/>
        </p:spPr>
        <p:txBody>
          <a:bodyPr wrap="square" rtlCol="0">
            <a:spAutoFit/>
          </a:bodyPr>
          <a:lstStyle/>
          <a:p>
            <a:r>
              <a:rPr lang="en-US" sz="2000" i="1" dirty="0" smtClean="0"/>
              <a:t>Use operators to enforce a “buffer area”</a:t>
            </a:r>
            <a:endParaRPr lang="en-US" sz="2000" i="1" dirty="0"/>
          </a:p>
        </p:txBody>
      </p:sp>
    </p:spTree>
    <p:extLst>
      <p:ext uri="{BB962C8B-B14F-4D97-AF65-F5344CB8AC3E}">
        <p14:creationId xmlns:p14="http://schemas.microsoft.com/office/powerpoint/2010/main" val="55738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Negated conditions</a:t>
            </a:r>
            <a:endParaRPr lang="en-US" dirty="0"/>
          </a:p>
        </p:txBody>
      </p:sp>
      <p:sp>
        <p:nvSpPr>
          <p:cNvPr id="11" name="Content Placeholder 10"/>
          <p:cNvSpPr>
            <a:spLocks noGrp="1"/>
          </p:cNvSpPr>
          <p:nvPr>
            <p:ph sz="half" idx="1"/>
          </p:nvPr>
        </p:nvSpPr>
        <p:spPr>
          <a:xfrm>
            <a:off x="1066800" y="1371600"/>
            <a:ext cx="7391400" cy="2209800"/>
          </a:xfrm>
        </p:spPr>
        <p:txBody>
          <a:bodyPr/>
          <a:lstStyle/>
          <a:p>
            <a:pPr marL="0" indent="0">
              <a:buNone/>
            </a:pPr>
            <a:r>
              <a:rPr lang="en-US" sz="2000" dirty="0" err="1">
                <a:latin typeface="Courier New" panose="02070309020205020404" pitchFamily="49" charset="0"/>
                <a:cs typeface="Courier New" panose="02070309020205020404" pitchFamily="49" charset="0"/>
              </a:rPr>
              <a:t>s</a:t>
            </a:r>
            <a:r>
              <a:rPr lang="en-US" sz="2000" dirty="0" err="1" smtClean="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 {elaborate*desired-speed</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(state &lt;s&gt; ^</a:t>
            </a:r>
            <a:r>
              <a:rPr lang="en-US" sz="2000" dirty="0" err="1" smtClean="0">
                <a:latin typeface="Courier New" panose="02070309020205020404" pitchFamily="49" charset="0"/>
                <a:cs typeface="Courier New" panose="02070309020205020404" pitchFamily="49" charset="0"/>
              </a:rPr>
              <a:t>mission.altitude</a:t>
            </a:r>
            <a:r>
              <a:rPr lang="en-US" sz="2000" dirty="0" smtClean="0">
                <a:latin typeface="Courier New" panose="02070309020205020404" pitchFamily="49" charset="0"/>
                <a:cs typeface="Courier New" panose="02070309020205020404" pitchFamily="49" charset="0"/>
              </a:rPr>
              <a:t> &lt;al&gt;</a:t>
            </a:r>
          </a:p>
          <a:p>
            <a:pPr marL="0" indent="0">
              <a:buNone/>
            </a:pPr>
            <a:r>
              <a:rPr lang="en-US" sz="2000" dirty="0" smtClean="0">
                <a:latin typeface="Courier New" panose="02070309020205020404" pitchFamily="49" charset="0"/>
                <a:cs typeface="Courier New" panose="02070309020205020404" pitchFamily="49" charset="0"/>
              </a:rPr>
              <a:t>              ^position &lt;p&gt;)</a:t>
            </a:r>
          </a:p>
          <a:p>
            <a:pPr marL="0"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(&lt;p&gt; ^speed &lt;</a:t>
            </a:r>
            <a:r>
              <a:rPr lang="en-US" sz="2000" dirty="0" err="1" smtClean="0">
                <a:latin typeface="Courier New" panose="02070309020205020404" pitchFamily="49" charset="0"/>
                <a:cs typeface="Courier New" panose="02070309020205020404" pitchFamily="49" charset="0"/>
              </a:rPr>
              <a:t>sp</a:t>
            </a:r>
            <a:r>
              <a:rPr lang="en-US" sz="2000" dirty="0" smtClean="0">
                <a:latin typeface="Courier New" panose="02070309020205020404" pitchFamily="49" charset="0"/>
                <a:cs typeface="Courier New" panose="02070309020205020404" pitchFamily="49" charset="0"/>
              </a:rPr>
              <a:t>&gt; </a:t>
            </a:r>
            <a:r>
              <a:rPr lang="en-US" sz="2000" b="1" dirty="0" smtClean="0">
                <a:latin typeface="Courier New" panose="02070309020205020404" pitchFamily="49" charset="0"/>
                <a:cs typeface="Courier New" panose="02070309020205020404" pitchFamily="49" charset="0"/>
              </a:rPr>
              <a:t>^altitude &lt; &lt;al&gt;</a:t>
            </a:r>
            <a:r>
              <a:rPr lang="en-US" sz="2000" dirty="0" smtClean="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sym typeface="Wingdings" panose="05000000000000000000" pitchFamily="2" charset="2"/>
              </a:rPr>
              <a:t>--&gt;</a:t>
            </a:r>
          </a:p>
          <a:p>
            <a:pPr marL="0" indent="0">
              <a:buNone/>
            </a:pPr>
            <a:r>
              <a:rPr lang="en-US" sz="2000" dirty="0">
                <a:latin typeface="Courier New" panose="02070309020205020404" pitchFamily="49" charset="0"/>
                <a:cs typeface="Courier New" panose="02070309020205020404" pitchFamily="49" charset="0"/>
                <a:sym typeface="Wingdings" panose="05000000000000000000" pitchFamily="2" charset="2"/>
              </a:rPr>
              <a:t> </a:t>
            </a:r>
            <a:r>
              <a:rPr lang="en-US" sz="2000" dirty="0" smtClean="0">
                <a:latin typeface="Courier New" panose="02070309020205020404" pitchFamily="49" charset="0"/>
                <a:cs typeface="Courier New" panose="02070309020205020404" pitchFamily="49" charset="0"/>
                <a:sym typeface="Wingdings" panose="05000000000000000000" pitchFamily="2" charset="2"/>
              </a:rPr>
              <a:t>  (&lt;s&gt; ^desired-speed (+ &lt;</a:t>
            </a:r>
            <a:r>
              <a:rPr lang="en-US" sz="2000" dirty="0" err="1" smtClean="0">
                <a:latin typeface="Courier New" panose="02070309020205020404" pitchFamily="49" charset="0"/>
                <a:cs typeface="Courier New" panose="02070309020205020404" pitchFamily="49" charset="0"/>
                <a:sym typeface="Wingdings" panose="05000000000000000000" pitchFamily="2" charset="2"/>
              </a:rPr>
              <a:t>sp</a:t>
            </a:r>
            <a:r>
              <a:rPr lang="en-US" sz="2000" dirty="0" smtClean="0">
                <a:latin typeface="Courier New" panose="02070309020205020404" pitchFamily="49" charset="0"/>
                <a:cs typeface="Courier New" panose="02070309020205020404" pitchFamily="49" charset="0"/>
                <a:sym typeface="Wingdings" panose="05000000000000000000" pitchFamily="2" charset="2"/>
              </a:rPr>
              <a:t>&gt; 100))}</a:t>
            </a:r>
          </a:p>
        </p:txBody>
      </p:sp>
      <p:sp>
        <p:nvSpPr>
          <p:cNvPr id="12" name="Content Placeholder 11"/>
          <p:cNvSpPr>
            <a:spLocks noGrp="1"/>
          </p:cNvSpPr>
          <p:nvPr>
            <p:ph sz="half" idx="2"/>
          </p:nvPr>
        </p:nvSpPr>
        <p:spPr>
          <a:xfrm>
            <a:off x="990600" y="3962400"/>
            <a:ext cx="7467600" cy="2286000"/>
          </a:xfrm>
        </p:spPr>
        <p:txBody>
          <a:bodyPr/>
          <a:lstStyle/>
          <a:p>
            <a:pPr marL="0" indent="0">
              <a:buNone/>
            </a:pPr>
            <a:r>
              <a:rPr lang="en-US" sz="2000" dirty="0" err="1">
                <a:latin typeface="Courier New" panose="02070309020205020404" pitchFamily="49" charset="0"/>
                <a:cs typeface="Courier New" panose="02070309020205020404" pitchFamily="49" charset="0"/>
              </a:rPr>
              <a:t>sp</a:t>
            </a:r>
            <a:r>
              <a:rPr lang="en-US" sz="2000" dirty="0">
                <a:latin typeface="Courier New" panose="02070309020205020404" pitchFamily="49" charset="0"/>
                <a:cs typeface="Courier New" panose="02070309020205020404" pitchFamily="49" charset="0"/>
              </a:rPr>
              <a:t> {elaborate*desired-speed</a:t>
            </a:r>
          </a:p>
          <a:p>
            <a:pPr marL="0" indent="0">
              <a:buNone/>
            </a:pPr>
            <a:r>
              <a:rPr lang="en-US" sz="2000" dirty="0">
                <a:latin typeface="Courier New" panose="02070309020205020404" pitchFamily="49" charset="0"/>
                <a:cs typeface="Courier New" panose="02070309020205020404" pitchFamily="49" charset="0"/>
              </a:rPr>
              <a:t>   (state &lt;s&gt; ^</a:t>
            </a:r>
            <a:r>
              <a:rPr lang="en-US" sz="2000" dirty="0" err="1">
                <a:latin typeface="Courier New" panose="02070309020205020404" pitchFamily="49" charset="0"/>
                <a:cs typeface="Courier New" panose="02070309020205020404" pitchFamily="49" charset="0"/>
              </a:rPr>
              <a:t>mission.altitude</a:t>
            </a:r>
            <a:r>
              <a:rPr lang="en-US" sz="2000" dirty="0">
                <a:latin typeface="Courier New" panose="02070309020205020404" pitchFamily="49" charset="0"/>
                <a:cs typeface="Courier New" panose="02070309020205020404" pitchFamily="49" charset="0"/>
              </a:rPr>
              <a:t> &lt;al&gt;</a:t>
            </a:r>
          </a:p>
          <a:p>
            <a:pPr marL="0" indent="0">
              <a:buNone/>
            </a:pPr>
            <a:r>
              <a:rPr lang="en-US" sz="2000" dirty="0">
                <a:latin typeface="Courier New" panose="02070309020205020404" pitchFamily="49" charset="0"/>
                <a:cs typeface="Courier New" panose="02070309020205020404" pitchFamily="49" charset="0"/>
              </a:rPr>
              <a:t>              ^position &lt;p&gt;)</a:t>
            </a:r>
          </a:p>
          <a:p>
            <a:pPr marL="0" indent="0">
              <a:buNone/>
            </a:pPr>
            <a:r>
              <a:rPr lang="en-US" sz="2000" dirty="0">
                <a:latin typeface="Courier New" panose="02070309020205020404" pitchFamily="49" charset="0"/>
                <a:cs typeface="Courier New" panose="02070309020205020404" pitchFamily="49" charset="0"/>
              </a:rPr>
              <a:t>   (&lt;p&gt; ^speed &lt;</a:t>
            </a:r>
            <a:r>
              <a:rPr lang="en-US" sz="2000" dirty="0" err="1">
                <a:latin typeface="Courier New" panose="02070309020205020404" pitchFamily="49" charset="0"/>
                <a:cs typeface="Courier New" panose="02070309020205020404" pitchFamily="49" charset="0"/>
              </a:rPr>
              <a:t>sp</a:t>
            </a:r>
            <a:r>
              <a:rPr lang="en-US" sz="2000" dirty="0">
                <a:latin typeface="Courier New" panose="02070309020205020404" pitchFamily="49" charset="0"/>
                <a:cs typeface="Courier New" panose="02070309020205020404" pitchFamily="49" charset="0"/>
              </a:rPr>
              <a:t>&gt; </a:t>
            </a:r>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altitude </a:t>
            </a:r>
            <a:r>
              <a:rPr lang="en-US" sz="2000" b="1" dirty="0" smtClean="0">
                <a:latin typeface="Courier New" panose="02070309020205020404" pitchFamily="49" charset="0"/>
                <a:cs typeface="Courier New" panose="02070309020205020404" pitchFamily="49" charset="0"/>
              </a:rPr>
              <a:t>&gt;= </a:t>
            </a:r>
            <a:r>
              <a:rPr lang="en-US" sz="2000" b="1" dirty="0">
                <a:latin typeface="Courier New" panose="02070309020205020404" pitchFamily="49" charset="0"/>
                <a:cs typeface="Courier New" panose="02070309020205020404" pitchFamily="49" charset="0"/>
              </a:rPr>
              <a:t>&lt;al&gt;</a:t>
            </a:r>
            <a:r>
              <a:rPr lang="en-US" sz="2000" dirty="0">
                <a:latin typeface="Courier New" panose="02070309020205020404" pitchFamily="49" charset="0"/>
                <a:cs typeface="Courier New" panose="02070309020205020404" pitchFamily="49" charset="0"/>
              </a:rPr>
              <a:t>)</a:t>
            </a:r>
          </a:p>
          <a:p>
            <a:pPr marL="0" indent="0">
              <a:buNone/>
            </a:pPr>
            <a:r>
              <a:rPr lang="en-US" sz="2000" dirty="0" smtClean="0">
                <a:latin typeface="Courier New" panose="02070309020205020404" pitchFamily="49" charset="0"/>
                <a:cs typeface="Courier New" panose="02070309020205020404" pitchFamily="49" charset="0"/>
                <a:sym typeface="Wingdings" panose="05000000000000000000" pitchFamily="2" charset="2"/>
              </a:rPr>
              <a:t>--&gt;</a:t>
            </a:r>
            <a:endParaRPr lang="en-US" sz="2000" dirty="0">
              <a:latin typeface="Courier New" panose="02070309020205020404" pitchFamily="49" charset="0"/>
              <a:cs typeface="Courier New" panose="02070309020205020404" pitchFamily="49" charset="0"/>
              <a:sym typeface="Wingdings" panose="05000000000000000000" pitchFamily="2" charset="2"/>
            </a:endParaRPr>
          </a:p>
          <a:p>
            <a:pPr marL="0" indent="0">
              <a:buNone/>
            </a:pPr>
            <a:r>
              <a:rPr lang="en-US" sz="2000" dirty="0">
                <a:latin typeface="Courier New" panose="02070309020205020404" pitchFamily="49" charset="0"/>
                <a:cs typeface="Courier New" panose="02070309020205020404" pitchFamily="49" charset="0"/>
                <a:sym typeface="Wingdings" panose="05000000000000000000" pitchFamily="2" charset="2"/>
              </a:rPr>
              <a:t>   (&lt;s&gt; ^desired-speed (+ &lt;</a:t>
            </a:r>
            <a:r>
              <a:rPr lang="en-US" sz="2000" dirty="0" err="1">
                <a:latin typeface="Courier New" panose="02070309020205020404" pitchFamily="49" charset="0"/>
                <a:cs typeface="Courier New" panose="02070309020205020404" pitchFamily="49" charset="0"/>
                <a:sym typeface="Wingdings" panose="05000000000000000000" pitchFamily="2" charset="2"/>
              </a:rPr>
              <a:t>sp</a:t>
            </a:r>
            <a:r>
              <a:rPr lang="en-US" sz="2000" dirty="0">
                <a:latin typeface="Courier New" panose="02070309020205020404" pitchFamily="49" charset="0"/>
                <a:cs typeface="Courier New" panose="02070309020205020404" pitchFamily="49" charset="0"/>
                <a:sym typeface="Wingdings" panose="05000000000000000000" pitchFamily="2" charset="2"/>
              </a:rPr>
              <a:t>&gt; 100))}</a:t>
            </a:r>
          </a:p>
          <a:p>
            <a:pPr marL="0" indent="0">
              <a:buNone/>
            </a:pPr>
            <a:endParaRPr lang="en-US" sz="2000" dirty="0"/>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16</a:t>
            </a:fld>
            <a:endParaRPr lang="en-US"/>
          </a:p>
        </p:txBody>
      </p:sp>
      <p:sp>
        <p:nvSpPr>
          <p:cNvPr id="13" name="TextBox 12"/>
          <p:cNvSpPr txBox="1"/>
          <p:nvPr/>
        </p:nvSpPr>
        <p:spPr>
          <a:xfrm>
            <a:off x="4070798" y="3500735"/>
            <a:ext cx="577402" cy="461665"/>
          </a:xfrm>
          <a:prstGeom prst="rect">
            <a:avLst/>
          </a:prstGeom>
          <a:noFill/>
        </p:spPr>
        <p:txBody>
          <a:bodyPr wrap="none" rtlCol="0">
            <a:spAutoFit/>
          </a:bodyPr>
          <a:lstStyle/>
          <a:p>
            <a:r>
              <a:rPr lang="en-US" i="1" dirty="0">
                <a:solidFill>
                  <a:srgbClr val="FF0000"/>
                </a:solidFill>
              </a:rPr>
              <a:t>v</a:t>
            </a:r>
            <a:r>
              <a:rPr lang="en-US" i="1" dirty="0" smtClean="0">
                <a:solidFill>
                  <a:srgbClr val="FF0000"/>
                </a:solidFill>
              </a:rPr>
              <a:t>s.</a:t>
            </a:r>
            <a:endParaRPr lang="en-US" i="1" dirty="0">
              <a:solidFill>
                <a:srgbClr val="FF0000"/>
              </a:solidFill>
            </a:endParaRPr>
          </a:p>
        </p:txBody>
      </p:sp>
    </p:spTree>
    <p:extLst>
      <p:ext uri="{BB962C8B-B14F-4D97-AF65-F5344CB8AC3E}">
        <p14:creationId xmlns:p14="http://schemas.microsoft.com/office/powerpoint/2010/main" val="2346695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Strategies for Memory Inefficiency</a:t>
            </a:r>
            <a:endParaRPr lang="en-US" dirty="0"/>
          </a:p>
        </p:txBody>
      </p:sp>
      <p:sp>
        <p:nvSpPr>
          <p:cNvPr id="3" name="Content Placeholder 2"/>
          <p:cNvSpPr>
            <a:spLocks noGrp="1"/>
          </p:cNvSpPr>
          <p:nvPr>
            <p:ph idx="1"/>
          </p:nvPr>
        </p:nvSpPr>
        <p:spPr/>
        <p:txBody>
          <a:bodyPr/>
          <a:lstStyle/>
          <a:p>
            <a:r>
              <a:rPr lang="en-US" dirty="0" smtClean="0"/>
              <a:t>Eliminate accumulating multi-attributes</a:t>
            </a:r>
          </a:p>
          <a:p>
            <a:pPr lvl="1"/>
            <a:r>
              <a:rPr lang="en-US" dirty="0" smtClean="0"/>
              <a:t>Remove stored information when it is no longer relevant.  If necessary, offload to external memory (or to semantic memory?)</a:t>
            </a:r>
          </a:p>
          <a:p>
            <a:pPr lvl="1"/>
            <a:r>
              <a:rPr lang="en-US" dirty="0" smtClean="0"/>
              <a:t>Examples: log entries, milestones, monitor completions</a:t>
            </a:r>
          </a:p>
          <a:p>
            <a:r>
              <a:rPr lang="en-US" dirty="0" smtClean="0"/>
              <a:t>Change multi-attribute tests to direct-access tests</a:t>
            </a:r>
          </a:p>
          <a:p>
            <a:pPr lvl="1"/>
            <a:r>
              <a:rPr lang="en-US" dirty="0" smtClean="0"/>
              <a:t>You can have multiple “pointers” (including multi-attribute pointers) to a single object in working memory with no problems.  It is which path you use to </a:t>
            </a:r>
            <a:r>
              <a:rPr lang="en-US" b="1" i="1" dirty="0" smtClean="0"/>
              <a:t>access</a:t>
            </a:r>
            <a:r>
              <a:rPr lang="en-US" dirty="0" smtClean="0"/>
              <a:t> the object that can cause memory problems.</a:t>
            </a:r>
          </a:p>
          <a:p>
            <a:r>
              <a:rPr lang="en-US" dirty="0" smtClean="0"/>
              <a:t>Convert attribute-value objects to direct attribute-value links</a:t>
            </a:r>
          </a:p>
          <a:p>
            <a:pPr lvl="1"/>
            <a:r>
              <a:rPr lang="en-US" dirty="0" smtClean="0"/>
              <a:t>Similar to the previous repair</a:t>
            </a:r>
          </a:p>
          <a:p>
            <a:pPr lvl="1"/>
            <a:r>
              <a:rPr lang="en-US" dirty="0" smtClean="0"/>
              <a:t>Sometimes there are good reasons to use “attribute-value objects”.  Again, you can have both representations in memory, and only test the expensive representation when absolutely necessary</a:t>
            </a: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17</a:t>
            </a:fld>
            <a:endParaRPr lang="en-US"/>
          </a:p>
        </p:txBody>
      </p:sp>
    </p:spTree>
    <p:extLst>
      <p:ext uri="{BB962C8B-B14F-4D97-AF65-F5344CB8AC3E}">
        <p14:creationId xmlns:p14="http://schemas.microsoft.com/office/powerpoint/2010/main" val="51472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Strategies for Memory Inefficiency</a:t>
            </a:r>
            <a:endParaRPr lang="en-US" dirty="0"/>
          </a:p>
        </p:txBody>
      </p:sp>
      <p:sp>
        <p:nvSpPr>
          <p:cNvPr id="3" name="Content Placeholder 2"/>
          <p:cNvSpPr>
            <a:spLocks noGrp="1"/>
          </p:cNvSpPr>
          <p:nvPr>
            <p:ph idx="1"/>
          </p:nvPr>
        </p:nvSpPr>
        <p:spPr/>
        <p:txBody>
          <a:bodyPr/>
          <a:lstStyle/>
          <a:p>
            <a:r>
              <a:rPr lang="en-US" dirty="0" smtClean="0"/>
              <a:t>Take care in implementing complex logical operations</a:t>
            </a:r>
          </a:p>
          <a:p>
            <a:pPr lvl="1"/>
            <a:r>
              <a:rPr lang="en-US" dirty="0" smtClean="0"/>
              <a:t>Soar does not directly support disjunctive tests</a:t>
            </a:r>
          </a:p>
          <a:p>
            <a:pPr lvl="1"/>
            <a:r>
              <a:rPr lang="en-US" dirty="0" smtClean="0"/>
              <a:t>Implementing disjunction through multiple productions can be inconvenient and expensive</a:t>
            </a:r>
          </a:p>
          <a:p>
            <a:pPr lvl="1"/>
            <a:r>
              <a:rPr lang="en-US" dirty="0" err="1" smtClean="0"/>
              <a:t>DeMorgan’s</a:t>
            </a:r>
            <a:r>
              <a:rPr lang="en-US" dirty="0" smtClean="0"/>
              <a:t> law can help: (A˅B)</a:t>
            </a:r>
            <a:r>
              <a:rPr lang="zh-CN" altLang="en-US" dirty="0"/>
              <a:t> ⇔</a:t>
            </a:r>
            <a:r>
              <a:rPr lang="en-US" dirty="0" smtClean="0"/>
              <a:t>¬(¬A˄¬B), (¬A˅¬B)</a:t>
            </a:r>
            <a:r>
              <a:rPr lang="zh-CN" altLang="en-US" dirty="0" smtClean="0"/>
              <a:t> ⇔</a:t>
            </a:r>
            <a:r>
              <a:rPr lang="en-US" dirty="0" smtClean="0"/>
              <a:t>¬(A˄B)</a:t>
            </a:r>
          </a:p>
          <a:p>
            <a:pPr lvl="1"/>
            <a:r>
              <a:rPr lang="en-US" dirty="0" smtClean="0"/>
              <a:t>Depending on the characteristics of your representation, one of the other of these may be more efficient</a:t>
            </a: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18</a:t>
            </a:fld>
            <a:endParaRPr lang="en-US"/>
          </a:p>
        </p:txBody>
      </p:sp>
    </p:spTree>
    <p:extLst>
      <p:ext uri="{BB962C8B-B14F-4D97-AF65-F5344CB8AC3E}">
        <p14:creationId xmlns:p14="http://schemas.microsoft.com/office/powerpoint/2010/main" val="269768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Strategies for Memory Inefficiency</a:t>
            </a:r>
            <a:endParaRPr lang="en-US" dirty="0"/>
          </a:p>
        </p:txBody>
      </p:sp>
      <p:sp>
        <p:nvSpPr>
          <p:cNvPr id="3" name="Content Placeholder 2"/>
          <p:cNvSpPr>
            <a:spLocks noGrp="1"/>
          </p:cNvSpPr>
          <p:nvPr>
            <p:ph idx="1"/>
          </p:nvPr>
        </p:nvSpPr>
        <p:spPr/>
        <p:txBody>
          <a:bodyPr/>
          <a:lstStyle/>
          <a:p>
            <a:r>
              <a:rPr lang="en-US" dirty="0" smtClean="0"/>
              <a:t>Force condition ordering by splitting rules</a:t>
            </a:r>
          </a:p>
          <a:p>
            <a:pPr lvl="1"/>
            <a:r>
              <a:rPr lang="en-US" dirty="0" smtClean="0"/>
              <a:t>Soar automatically imposes and ordering on the condition tests for a production, in an attempt to come up with a “most efficient” ordering</a:t>
            </a:r>
          </a:p>
          <a:p>
            <a:pPr lvl="1"/>
            <a:r>
              <a:rPr lang="en-US" dirty="0" smtClean="0"/>
              <a:t>Sometimes Soar chooses wrong…there used to be a way to manually force orderings, but no longer</a:t>
            </a:r>
          </a:p>
          <a:p>
            <a:pPr lvl="1"/>
            <a:r>
              <a:rPr lang="en-US" dirty="0" smtClean="0"/>
              <a:t>But you can force orderings by dividing your conditions across multiple rules (generating intermediate results)</a:t>
            </a:r>
          </a:p>
          <a:p>
            <a:pPr lvl="1"/>
            <a:r>
              <a:rPr lang="en-US" dirty="0" smtClean="0"/>
              <a:t>You can find a production’s condition ordering using the “matches” command.  This will also show you where the expensive partial matches are.</a:t>
            </a:r>
          </a:p>
          <a:p>
            <a:pPr lvl="1"/>
            <a:r>
              <a:rPr lang="en-US" dirty="0" smtClean="0"/>
              <a:t>Splitting the rules can still take some trial and error to get a good ordering</a:t>
            </a: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19</a:t>
            </a:fld>
            <a:endParaRPr lang="en-US"/>
          </a:p>
        </p:txBody>
      </p:sp>
    </p:spTree>
    <p:extLst>
      <p:ext uri="{BB962C8B-B14F-4D97-AF65-F5344CB8AC3E}">
        <p14:creationId xmlns:p14="http://schemas.microsoft.com/office/powerpoint/2010/main" val="6546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Intelligent Behavior Models</a:t>
            </a:r>
            <a:endParaRPr lang="en-US" dirty="0"/>
          </a:p>
        </p:txBody>
      </p:sp>
      <p:sp>
        <p:nvSpPr>
          <p:cNvPr id="3" name="Content Placeholder 2"/>
          <p:cNvSpPr>
            <a:spLocks noGrp="1"/>
          </p:cNvSpPr>
          <p:nvPr>
            <p:ph idx="1"/>
          </p:nvPr>
        </p:nvSpPr>
        <p:spPr>
          <a:xfrm>
            <a:off x="1066800" y="1524000"/>
            <a:ext cx="7391400" cy="4495800"/>
          </a:xfrm>
        </p:spPr>
        <p:txBody>
          <a:bodyPr/>
          <a:lstStyle/>
          <a:p>
            <a:r>
              <a:rPr lang="en-US" dirty="0" smtClean="0"/>
              <a:t>Behavior must be </a:t>
            </a:r>
            <a:r>
              <a:rPr lang="en-US" i="1" dirty="0" smtClean="0"/>
              <a:t>suitable</a:t>
            </a:r>
          </a:p>
          <a:p>
            <a:pPr lvl="1"/>
            <a:r>
              <a:rPr lang="en-US" dirty="0" smtClean="0"/>
              <a:t>We intend this to encompass the range of requirements for the functionality or quality of behavior</a:t>
            </a:r>
          </a:p>
          <a:p>
            <a:pPr lvl="2"/>
            <a:r>
              <a:rPr lang="en-US" dirty="0" err="1" smtClean="0"/>
              <a:t>Adaptivity</a:t>
            </a:r>
            <a:r>
              <a:rPr lang="en-US" dirty="0" smtClean="0"/>
              <a:t>, competence, depth, breadth, appropriateness, “smarts”…</a:t>
            </a:r>
          </a:p>
          <a:p>
            <a:r>
              <a:rPr lang="en-US" dirty="0" smtClean="0"/>
              <a:t>Behavior must be </a:t>
            </a:r>
            <a:r>
              <a:rPr lang="en-US" i="1" dirty="0" smtClean="0"/>
              <a:t>timely</a:t>
            </a:r>
          </a:p>
          <a:p>
            <a:pPr lvl="1"/>
            <a:r>
              <a:rPr lang="en-US" dirty="0" smtClean="0"/>
              <a:t>Timeliness of the interactions between a model and its environment and/or teammates imposes resource constraints on the generation of suitable behavior</a:t>
            </a:r>
          </a:p>
          <a:p>
            <a:r>
              <a:rPr lang="en-US" dirty="0" smtClean="0"/>
              <a:t>The model must have a reasonable memory </a:t>
            </a:r>
            <a:r>
              <a:rPr lang="en-US" i="1" dirty="0" smtClean="0"/>
              <a:t>footprint</a:t>
            </a:r>
          </a:p>
          <a:p>
            <a:pPr lvl="1"/>
            <a:r>
              <a:rPr lang="en-US" dirty="0" smtClean="0"/>
              <a:t>Overuse of memory can impact timeliness (on modern computer hardware), scalability (deploying large teams of behavior models on the fewest/smallest hardware platforms), and mobility (mobile platforms with limited memory)</a:t>
            </a:r>
          </a:p>
          <a:p>
            <a:r>
              <a:rPr lang="en-US" b="1" dirty="0" smtClean="0"/>
              <a:t>We term this collective set of requirement types and their interactions as behavior </a:t>
            </a:r>
            <a:r>
              <a:rPr lang="en-US" b="1" i="1" dirty="0" smtClean="0"/>
              <a:t>responsiveness</a:t>
            </a:r>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2</a:t>
            </a:fld>
            <a:endParaRPr lang="en-US" altLang="en-US"/>
          </a:p>
        </p:txBody>
      </p:sp>
    </p:spTree>
    <p:extLst>
      <p:ext uri="{BB962C8B-B14F-4D97-AF65-F5344CB8AC3E}">
        <p14:creationId xmlns:p14="http://schemas.microsoft.com/office/powerpoint/2010/main" val="614396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Multi-attribute vs. direct-access tests</a:t>
            </a:r>
            <a:endParaRPr lang="en-US" dirty="0"/>
          </a:p>
        </p:txBody>
      </p:sp>
      <p:sp>
        <p:nvSpPr>
          <p:cNvPr id="11" name="Content Placeholder 10"/>
          <p:cNvSpPr>
            <a:spLocks noGrp="1"/>
          </p:cNvSpPr>
          <p:nvPr>
            <p:ph sz="half" idx="1"/>
          </p:nvPr>
        </p:nvSpPr>
        <p:spPr>
          <a:xfrm>
            <a:off x="1066800" y="1371600"/>
            <a:ext cx="7391400" cy="2209800"/>
          </a:xfrm>
        </p:spPr>
        <p:txBody>
          <a:bodyPr/>
          <a:lstStyle/>
          <a:p>
            <a:pPr marL="0" indent="0">
              <a:buNone/>
            </a:pPr>
            <a:r>
              <a:rPr lang="en-US" sz="1400" u="sng" dirty="0" err="1">
                <a:latin typeface="Courier New" panose="02070309020205020404" pitchFamily="49" charset="0"/>
                <a:cs typeface="Courier New" panose="02070309020205020404" pitchFamily="49" charset="0"/>
              </a:rPr>
              <a:t>sp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linkActionToClusterActionList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"This creates a link between a cluster and all of its actions"</a:t>
            </a:r>
          </a:p>
          <a:p>
            <a:pPr marL="0" indent="0">
              <a:buNone/>
            </a:pPr>
            <a:r>
              <a:rPr lang="en-US" sz="1400" dirty="0" smtClean="0">
                <a:latin typeface="Courier New" panose="02070309020205020404" pitchFamily="49" charset="0"/>
                <a:cs typeface="Courier New" panose="02070309020205020404" pitchFamily="49" charset="0"/>
              </a:rPr>
              <a:t>    (state </a:t>
            </a:r>
            <a:r>
              <a:rPr lang="en-US" sz="1400" u="sng" dirty="0" smtClean="0">
                <a:latin typeface="Courier New" panose="02070309020205020404" pitchFamily="49" charset="0"/>
                <a:cs typeface="Courier New" panose="02070309020205020404" pitchFamily="49" charset="0"/>
              </a:rPr>
              <a:t>&lt;s&gt;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expertModel.clusters.cluster</a:t>
            </a:r>
            <a:r>
              <a:rPr lang="en-US" sz="1400" dirty="0" smtClean="0">
                <a:latin typeface="Courier New" panose="02070309020205020404" pitchFamily="49" charset="0"/>
                <a:cs typeface="Courier New" panose="02070309020205020404" pitchFamily="49" charset="0"/>
              </a:rPr>
              <a:t> &lt;cl1&gt;</a:t>
            </a:r>
          </a:p>
          <a:p>
            <a:pPr marL="0" indent="0">
              <a:buNone/>
            </a:pP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expertModel.actions.</a:t>
            </a:r>
            <a:r>
              <a:rPr lang="en-US" sz="1400" b="1" dirty="0" err="1">
                <a:latin typeface="Courier New" panose="02070309020205020404" pitchFamily="49" charset="0"/>
                <a:cs typeface="Courier New" panose="02070309020205020404" pitchFamily="49" charset="0"/>
              </a:rPr>
              <a:t>action</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&lt;act&gt;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(&lt;cl1&gt; ^</a:t>
            </a:r>
            <a:r>
              <a:rPr lang="en-US" sz="1400" dirty="0" err="1">
                <a:latin typeface="Courier New" panose="02070309020205020404" pitchFamily="49" charset="0"/>
                <a:cs typeface="Courier New" panose="02070309020205020404" pitchFamily="49" charset="0"/>
              </a:rPr>
              <a:t>actionIDs.actionID</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actID</a:t>
            </a:r>
            <a:r>
              <a:rPr lang="en-US" sz="1400" dirty="0">
                <a:latin typeface="Courier New" panose="02070309020205020404" pitchFamily="49" charset="0"/>
                <a:cs typeface="Courier New" panose="02070309020205020404" pitchFamily="49" charset="0"/>
              </a:rPr>
              <a:t>&gt;)</a:t>
            </a:r>
          </a:p>
          <a:p>
            <a:pPr marL="0" indent="0">
              <a:buNone/>
            </a:pPr>
            <a:r>
              <a:rPr lang="en-US" sz="1400" b="1" dirty="0">
                <a:latin typeface="Courier New" panose="02070309020205020404" pitchFamily="49" charset="0"/>
                <a:cs typeface="Courier New" panose="02070309020205020404" pitchFamily="49" charset="0"/>
              </a:rPr>
              <a:t>    (&lt;act&gt; ^</a:t>
            </a:r>
            <a:r>
              <a:rPr lang="en-US" sz="1400" b="1" dirty="0" err="1">
                <a:latin typeface="Courier New" panose="02070309020205020404" pitchFamily="49" charset="0"/>
                <a:cs typeface="Courier New" panose="02070309020205020404" pitchFamily="49" charset="0"/>
              </a:rPr>
              <a:t>actionID</a:t>
            </a:r>
            <a:r>
              <a:rPr lang="en-US" sz="1400" b="1" dirty="0">
                <a:latin typeface="Courier New" panose="02070309020205020404" pitchFamily="49" charset="0"/>
                <a:cs typeface="Courier New" panose="02070309020205020404" pitchFamily="49" charset="0"/>
              </a:rPr>
              <a:t> &lt;</a:t>
            </a:r>
            <a:r>
              <a:rPr lang="en-US" sz="1400" b="1" dirty="0" err="1">
                <a:latin typeface="Courier New" panose="02070309020205020404" pitchFamily="49" charset="0"/>
                <a:cs typeface="Courier New" panose="02070309020205020404" pitchFamily="49" charset="0"/>
              </a:rPr>
              <a:t>actID</a:t>
            </a:r>
            <a:r>
              <a:rPr lang="en-US" sz="1400" b="1"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(&lt;cl1&gt; ^actions &lt;act&gt;)}</a:t>
            </a:r>
          </a:p>
          <a:p>
            <a:pPr marL="0" indent="0">
              <a:buNone/>
            </a:pPr>
            <a:endParaRPr lang="en-US" sz="1400" dirty="0" smtClean="0">
              <a:latin typeface="Courier New" panose="02070309020205020404" pitchFamily="49" charset="0"/>
              <a:cs typeface="Courier New" panose="02070309020205020404" pitchFamily="49" charset="0"/>
              <a:sym typeface="Wingdings" panose="05000000000000000000" pitchFamily="2" charset="2"/>
            </a:endParaRPr>
          </a:p>
        </p:txBody>
      </p:sp>
      <p:sp>
        <p:nvSpPr>
          <p:cNvPr id="12" name="Content Placeholder 11"/>
          <p:cNvSpPr>
            <a:spLocks noGrp="1"/>
          </p:cNvSpPr>
          <p:nvPr>
            <p:ph sz="half" idx="2"/>
          </p:nvPr>
        </p:nvSpPr>
        <p:spPr>
          <a:xfrm>
            <a:off x="990600" y="3962400"/>
            <a:ext cx="7467600" cy="2286000"/>
          </a:xfrm>
        </p:spPr>
        <p:txBody>
          <a:bodyPr/>
          <a:lstStyle/>
          <a:p>
            <a:pPr marL="0" indent="0">
              <a:buNone/>
            </a:pPr>
            <a:r>
              <a:rPr lang="en-US" sz="1400" u="sng" dirty="0" err="1">
                <a:latin typeface="Courier New" panose="02070309020205020404" pitchFamily="49" charset="0"/>
                <a:cs typeface="Courier New" panose="02070309020205020404" pitchFamily="49" charset="0"/>
              </a:rPr>
              <a:t>sp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linkActionToClusterActionList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"This creates a link between a cluster and all of its actions"</a:t>
            </a:r>
          </a:p>
          <a:p>
            <a:pPr marL="0" indent="0">
              <a:buNone/>
            </a:pPr>
            <a:r>
              <a:rPr lang="en-US" sz="1400" dirty="0">
                <a:latin typeface="Courier New" panose="02070309020205020404" pitchFamily="49" charset="0"/>
                <a:cs typeface="Courier New" panose="02070309020205020404" pitchFamily="49" charset="0"/>
              </a:rPr>
              <a:t>    (state </a:t>
            </a:r>
            <a:r>
              <a:rPr lang="en-US" sz="1400" u="sng" dirty="0">
                <a:latin typeface="Courier New" panose="02070309020205020404" pitchFamily="49" charset="0"/>
                <a:cs typeface="Courier New" panose="02070309020205020404" pitchFamily="49" charset="0"/>
              </a:rPr>
              <a:t>&lt;s&gt;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expertModel.clusters.cluster</a:t>
            </a:r>
            <a:r>
              <a:rPr lang="en-US" sz="1400" dirty="0">
                <a:latin typeface="Courier New" panose="02070309020205020404" pitchFamily="49" charset="0"/>
                <a:cs typeface="Courier New" panose="02070309020205020404" pitchFamily="49" charset="0"/>
              </a:rPr>
              <a:t> &lt;cl1&gt;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expertModel.actions</a:t>
            </a:r>
            <a:r>
              <a:rPr lang="en-US" sz="1400" dirty="0" smtClean="0">
                <a:latin typeface="Courier New" panose="02070309020205020404" pitchFamily="49" charset="0"/>
                <a:cs typeface="Courier New" panose="02070309020205020404" pitchFamily="49" charset="0"/>
              </a:rPr>
              <a:t>.</a:t>
            </a:r>
            <a:r>
              <a:rPr lang="en-US" sz="1400" b="1" dirty="0" smtClean="0">
                <a:latin typeface="Courier New" panose="02070309020205020404" pitchFamily="49" charset="0"/>
                <a:cs typeface="Courier New" panose="02070309020205020404" pitchFamily="49" charset="0"/>
              </a:rPr>
              <a:t>&lt;</a:t>
            </a:r>
            <a:r>
              <a:rPr lang="en-US" sz="1400" b="1" dirty="0" err="1" smtClean="0">
                <a:latin typeface="Courier New" panose="02070309020205020404" pitchFamily="49" charset="0"/>
                <a:cs typeface="Courier New" panose="02070309020205020404" pitchFamily="49" charset="0"/>
              </a:rPr>
              <a:t>actID</a:t>
            </a:r>
            <a:r>
              <a:rPr lang="en-US" sz="1400" b="1" dirty="0" smtClean="0">
                <a:latin typeface="Courier New" panose="02070309020205020404" pitchFamily="49" charset="0"/>
                <a:cs typeface="Courier New" panose="02070309020205020404" pitchFamily="49" charset="0"/>
              </a:rPr>
              <a:t>&gt; </a:t>
            </a:r>
            <a:r>
              <a:rPr lang="en-US" sz="1400" b="1" dirty="0">
                <a:latin typeface="Courier New" panose="02070309020205020404" pitchFamily="49" charset="0"/>
                <a:cs typeface="Courier New" panose="02070309020205020404" pitchFamily="49" charset="0"/>
              </a:rPr>
              <a:t>&lt;act&gt;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(&lt;cl1&gt; ^</a:t>
            </a:r>
            <a:r>
              <a:rPr lang="en-US" sz="1400" dirty="0" err="1">
                <a:latin typeface="Courier New" panose="02070309020205020404" pitchFamily="49" charset="0"/>
                <a:cs typeface="Courier New" panose="02070309020205020404" pitchFamily="49" charset="0"/>
              </a:rPr>
              <a:t>actionIDs.actionID</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actID</a:t>
            </a:r>
            <a:r>
              <a:rPr lang="en-US" sz="1400" dirty="0">
                <a:latin typeface="Courier New" panose="02070309020205020404" pitchFamily="49" charset="0"/>
                <a:cs typeface="Courier New" panose="02070309020205020404" pitchFamily="49" charset="0"/>
              </a:rPr>
              <a:t>&gt;)</a:t>
            </a:r>
          </a:p>
          <a:p>
            <a:pPr marL="0" indent="0">
              <a:buNone/>
            </a:pPr>
            <a:r>
              <a:rPr lang="en-US" sz="1400" dirty="0" smtClean="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(&lt;cl1&gt; ^actions &lt;act&gt;)}</a:t>
            </a:r>
          </a:p>
          <a:p>
            <a:pPr marL="0" indent="0">
              <a:buNone/>
            </a:pPr>
            <a:endParaRPr lang="en-US" sz="1400" dirty="0">
              <a:latin typeface="Courier New" panose="02070309020205020404" pitchFamily="49" charset="0"/>
              <a:cs typeface="Courier New" panose="02070309020205020404" pitchFamily="49" charset="0"/>
              <a:sym typeface="Wingdings" panose="05000000000000000000" pitchFamily="2" charset="2"/>
            </a:endParaRPr>
          </a:p>
          <a:p>
            <a:pPr marL="0" indent="0">
              <a:buNone/>
            </a:pPr>
            <a:endParaRPr lang="en-US" sz="1400" dirty="0"/>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20</a:t>
            </a:fld>
            <a:endParaRPr lang="en-US"/>
          </a:p>
        </p:txBody>
      </p:sp>
      <p:sp>
        <p:nvSpPr>
          <p:cNvPr id="13" name="TextBox 12"/>
          <p:cNvSpPr txBox="1"/>
          <p:nvPr/>
        </p:nvSpPr>
        <p:spPr>
          <a:xfrm>
            <a:off x="4070798" y="3500735"/>
            <a:ext cx="577402" cy="461665"/>
          </a:xfrm>
          <a:prstGeom prst="rect">
            <a:avLst/>
          </a:prstGeom>
          <a:noFill/>
        </p:spPr>
        <p:txBody>
          <a:bodyPr wrap="none" rtlCol="0">
            <a:spAutoFit/>
          </a:bodyPr>
          <a:lstStyle/>
          <a:p>
            <a:r>
              <a:rPr lang="en-US" i="1" dirty="0">
                <a:solidFill>
                  <a:srgbClr val="FF0000"/>
                </a:solidFill>
              </a:rPr>
              <a:t>v</a:t>
            </a:r>
            <a:r>
              <a:rPr lang="en-US" i="1" dirty="0" smtClean="0">
                <a:solidFill>
                  <a:srgbClr val="FF0000"/>
                </a:solidFill>
              </a:rPr>
              <a:t>s.</a:t>
            </a:r>
            <a:endParaRPr lang="en-US" i="1" dirty="0">
              <a:solidFill>
                <a:srgbClr val="FF0000"/>
              </a:solidFill>
            </a:endParaRPr>
          </a:p>
        </p:txBody>
      </p:sp>
    </p:spTree>
    <p:extLst>
      <p:ext uri="{BB962C8B-B14F-4D97-AF65-F5344CB8AC3E}">
        <p14:creationId xmlns:p14="http://schemas.microsoft.com/office/powerpoint/2010/main" val="60524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attribute-value objects to direct links</a:t>
            </a:r>
            <a:endParaRPr lang="en-US" dirty="0"/>
          </a:p>
        </p:txBody>
      </p:sp>
      <p:sp>
        <p:nvSpPr>
          <p:cNvPr id="11" name="Content Placeholder 10"/>
          <p:cNvSpPr>
            <a:spLocks noGrp="1"/>
          </p:cNvSpPr>
          <p:nvPr>
            <p:ph sz="half" idx="1"/>
          </p:nvPr>
        </p:nvSpPr>
        <p:spPr>
          <a:xfrm>
            <a:off x="1066800" y="1371600"/>
            <a:ext cx="7391400" cy="2209800"/>
          </a:xfrm>
        </p:spPr>
        <p:txBody>
          <a:bodyPr/>
          <a:lstStyle/>
          <a:p>
            <a:pPr marL="0" indent="0">
              <a:buNone/>
            </a:pPr>
            <a:r>
              <a:rPr lang="en-US" sz="1800" dirty="0">
                <a:latin typeface="Courier New" panose="02070309020205020404" pitchFamily="49" charset="0"/>
                <a:cs typeface="Courier New" panose="02070309020205020404" pitchFamily="49" charset="0"/>
              </a:rPr>
              <a:t>(S1 ^attribute A1 A2 A3)</a:t>
            </a:r>
          </a:p>
          <a:p>
            <a:pPr marL="0" indent="0">
              <a:buNone/>
            </a:pPr>
            <a:r>
              <a:rPr lang="en-US" sz="1800" dirty="0">
                <a:latin typeface="Courier New" panose="02070309020205020404" pitchFamily="49" charset="0"/>
                <a:cs typeface="Courier New" panose="02070309020205020404" pitchFamily="49" charset="0"/>
              </a:rPr>
              <a:t>(A1 ^name color</a:t>
            </a:r>
          </a:p>
          <a:p>
            <a:pPr marL="0" indent="0">
              <a:buNone/>
            </a:pPr>
            <a:r>
              <a:rPr lang="en-US" sz="1800" dirty="0">
                <a:latin typeface="Courier New" panose="02070309020205020404" pitchFamily="49" charset="0"/>
                <a:cs typeface="Courier New" panose="02070309020205020404" pitchFamily="49" charset="0"/>
              </a:rPr>
              <a:t>    ^value red)</a:t>
            </a:r>
          </a:p>
          <a:p>
            <a:pPr marL="0" indent="0">
              <a:buNone/>
            </a:pPr>
            <a:r>
              <a:rPr lang="en-US" sz="1800" dirty="0">
                <a:latin typeface="Courier New" panose="02070309020205020404" pitchFamily="49" charset="0"/>
                <a:cs typeface="Courier New" panose="02070309020205020404" pitchFamily="49" charset="0"/>
              </a:rPr>
              <a:t>(A2 ^name shape</a:t>
            </a:r>
          </a:p>
          <a:p>
            <a:pPr marL="0" indent="0">
              <a:buNone/>
            </a:pPr>
            <a:r>
              <a:rPr lang="en-US" sz="1800" dirty="0">
                <a:latin typeface="Courier New" panose="02070309020205020404" pitchFamily="49" charset="0"/>
                <a:cs typeface="Courier New" panose="02070309020205020404" pitchFamily="49" charset="0"/>
              </a:rPr>
              <a:t>    ^value square)</a:t>
            </a:r>
          </a:p>
          <a:p>
            <a:pPr marL="0" indent="0">
              <a:buNone/>
            </a:pPr>
            <a:r>
              <a:rPr lang="en-US" sz="1800" dirty="0">
                <a:latin typeface="Courier New" panose="02070309020205020404" pitchFamily="49" charset="0"/>
                <a:cs typeface="Courier New" panose="02070309020205020404" pitchFamily="49" charset="0"/>
              </a:rPr>
              <a:t>(A3) ^name size</a:t>
            </a:r>
          </a:p>
          <a:p>
            <a:pPr marL="0" indent="0">
              <a:buNone/>
            </a:pPr>
            <a:r>
              <a:rPr lang="en-US" sz="1800" dirty="0">
                <a:latin typeface="Courier New" panose="02070309020205020404" pitchFamily="49" charset="0"/>
                <a:cs typeface="Courier New" panose="02070309020205020404" pitchFamily="49" charset="0"/>
              </a:rPr>
              <a:t>     ^value large)</a:t>
            </a:r>
          </a:p>
          <a:p>
            <a:pPr marL="0" indent="0">
              <a:buNone/>
            </a:pPr>
            <a:endParaRPr lang="en-US" sz="2000" dirty="0" smtClean="0">
              <a:latin typeface="Courier New" panose="02070309020205020404" pitchFamily="49" charset="0"/>
              <a:cs typeface="Courier New" panose="02070309020205020404" pitchFamily="49" charset="0"/>
              <a:sym typeface="Wingdings" panose="05000000000000000000" pitchFamily="2" charset="2"/>
            </a:endParaRPr>
          </a:p>
        </p:txBody>
      </p:sp>
      <p:sp>
        <p:nvSpPr>
          <p:cNvPr id="12" name="Content Placeholder 11"/>
          <p:cNvSpPr>
            <a:spLocks noGrp="1"/>
          </p:cNvSpPr>
          <p:nvPr>
            <p:ph sz="half" idx="2"/>
          </p:nvPr>
        </p:nvSpPr>
        <p:spPr>
          <a:xfrm>
            <a:off x="990600" y="3962400"/>
            <a:ext cx="7467600" cy="2286000"/>
          </a:xfrm>
        </p:spPr>
        <p:txBody>
          <a:bodyPr/>
          <a:lstStyle/>
          <a:p>
            <a:pPr marL="0" indent="0">
              <a:buNone/>
            </a:pPr>
            <a:r>
              <a:rPr lang="en-US" sz="1800" dirty="0">
                <a:latin typeface="Courier New" panose="02070309020205020404" pitchFamily="49" charset="0"/>
                <a:cs typeface="Courier New" panose="02070309020205020404" pitchFamily="49" charset="0"/>
              </a:rPr>
              <a:t>(S1 </a:t>
            </a:r>
            <a:r>
              <a:rPr lang="en-US" sz="1800" dirty="0" smtClean="0">
                <a:latin typeface="Courier New" panose="02070309020205020404" pitchFamily="49" charset="0"/>
                <a:cs typeface="Courier New" panose="02070309020205020404" pitchFamily="49" charset="0"/>
              </a:rPr>
              <a:t>^color red</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^shape square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^size large)</a:t>
            </a:r>
            <a:endParaRPr lang="en-US" sz="18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sym typeface="Wingdings" panose="05000000000000000000" pitchFamily="2" charset="2"/>
            </a:endParaRP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21</a:t>
            </a:fld>
            <a:endParaRPr lang="en-US"/>
          </a:p>
        </p:txBody>
      </p:sp>
      <p:sp>
        <p:nvSpPr>
          <p:cNvPr id="13" name="TextBox 12"/>
          <p:cNvSpPr txBox="1"/>
          <p:nvPr/>
        </p:nvSpPr>
        <p:spPr>
          <a:xfrm>
            <a:off x="4070798" y="3500735"/>
            <a:ext cx="577402" cy="461665"/>
          </a:xfrm>
          <a:prstGeom prst="rect">
            <a:avLst/>
          </a:prstGeom>
          <a:noFill/>
        </p:spPr>
        <p:txBody>
          <a:bodyPr wrap="none" rtlCol="0">
            <a:spAutoFit/>
          </a:bodyPr>
          <a:lstStyle/>
          <a:p>
            <a:r>
              <a:rPr lang="en-US" i="1" dirty="0">
                <a:solidFill>
                  <a:srgbClr val="FF0000"/>
                </a:solidFill>
              </a:rPr>
              <a:t>v</a:t>
            </a:r>
            <a:r>
              <a:rPr lang="en-US" i="1" dirty="0" smtClean="0">
                <a:solidFill>
                  <a:srgbClr val="FF0000"/>
                </a:solidFill>
              </a:rPr>
              <a:t>s.</a:t>
            </a:r>
            <a:endParaRPr lang="en-US" i="1" dirty="0">
              <a:solidFill>
                <a:srgbClr val="FF0000"/>
              </a:solidFill>
            </a:endParaRPr>
          </a:p>
        </p:txBody>
      </p:sp>
    </p:spTree>
    <p:extLst>
      <p:ext uri="{BB962C8B-B14F-4D97-AF65-F5344CB8AC3E}">
        <p14:creationId xmlns:p14="http://schemas.microsoft.com/office/powerpoint/2010/main" val="279797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condition ordering by splitting rules</a:t>
            </a:r>
            <a:endParaRPr lang="en-US" dirty="0"/>
          </a:p>
        </p:txBody>
      </p:sp>
      <p:sp>
        <p:nvSpPr>
          <p:cNvPr id="3" name="Content Placeholder 2"/>
          <p:cNvSpPr>
            <a:spLocks noGrp="1"/>
          </p:cNvSpPr>
          <p:nvPr>
            <p:ph idx="1"/>
          </p:nvPr>
        </p:nvSpPr>
        <p:spPr>
          <a:xfrm>
            <a:off x="1066800" y="1600200"/>
            <a:ext cx="7696200" cy="4495800"/>
          </a:xfrm>
        </p:spPr>
        <p:txBody>
          <a:bodyPr/>
          <a:lstStyle/>
          <a:p>
            <a:pPr marL="0" indent="0">
              <a:buNone/>
            </a:pPr>
            <a:r>
              <a:rPr lang="en-US" sz="1600" u="sng" dirty="0" err="1">
                <a:latin typeface="Courier New" panose="02070309020205020404" pitchFamily="49" charset="0"/>
                <a:cs typeface="Courier New" panose="02070309020205020404" pitchFamily="49" charset="0"/>
              </a:rPr>
              <a:t>sp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createGameObjectMatchesSelector</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"This creates an I-supported elaboration when a game object does not violate a game object selector"</a:t>
            </a:r>
          </a:p>
          <a:p>
            <a:pPr marL="0" indent="0">
              <a:buNone/>
            </a:pPr>
            <a:r>
              <a:rPr lang="en-US" sz="1600" dirty="0">
                <a:latin typeface="Courier New" panose="02070309020205020404" pitchFamily="49" charset="0"/>
                <a:cs typeface="Courier New" panose="02070309020205020404" pitchFamily="49" charset="0"/>
              </a:rPr>
              <a:t>    (state </a:t>
            </a:r>
            <a:r>
              <a:rPr lang="en-US" sz="1600" u="sng" dirty="0">
                <a:latin typeface="Courier New" panose="02070309020205020404" pitchFamily="49" charset="0"/>
                <a:cs typeface="Courier New" panose="02070309020205020404" pitchFamily="49" charset="0"/>
              </a:rPr>
              <a:t>&lt;s&gt;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expertModel.selectors.selector</a:t>
            </a:r>
            <a:r>
              <a:rPr lang="en-US" sz="1600" dirty="0">
                <a:latin typeface="Courier New" panose="02070309020205020404" pitchFamily="49" charset="0"/>
                <a:cs typeface="Courier New" panose="02070309020205020404" pitchFamily="49" charset="0"/>
              </a:rPr>
              <a:t> </a:t>
            </a:r>
            <a:r>
              <a:rPr lang="en-US" sz="1600" u="sng" dirty="0">
                <a:latin typeface="Courier New" panose="02070309020205020404" pitchFamily="49" charset="0"/>
                <a:cs typeface="Courier New" panose="02070309020205020404" pitchFamily="49" charset="0"/>
              </a:rPr>
              <a:t>&lt;</a:t>
            </a:r>
            <a:r>
              <a:rPr lang="en-US" sz="1600" u="sng" dirty="0" err="1">
                <a:latin typeface="Courier New" panose="02070309020205020404" pitchFamily="49" charset="0"/>
                <a:cs typeface="Courier New" panose="02070309020205020404" pitchFamily="49" charset="0"/>
              </a:rPr>
              <a:t>sel</a:t>
            </a:r>
            <a:r>
              <a:rPr lang="en-US" sz="1600" u="sng" dirty="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io.input-link.gameObjects.gameObject</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gO</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runtimeArtifacts</a:t>
            </a:r>
            <a:r>
              <a:rPr lang="en-US" sz="1600" dirty="0">
                <a:latin typeface="Courier New" panose="02070309020205020404" pitchFamily="49" charset="0"/>
                <a:cs typeface="Courier New" panose="02070309020205020404" pitchFamily="49" charset="0"/>
              </a:rPr>
              <a:t> &lt;run&gt;) </a:t>
            </a:r>
          </a:p>
          <a:p>
            <a:pPr marL="0" indent="0">
              <a:buNone/>
            </a:pPr>
            <a:r>
              <a:rPr lang="en-US" sz="1600" dirty="0">
                <a:latin typeface="Courier New" panose="02070309020205020404" pitchFamily="49" charset="0"/>
                <a:cs typeface="Courier New" panose="02070309020205020404" pitchFamily="49" charset="0"/>
              </a:rPr>
              <a:t>    (</a:t>
            </a:r>
            <a:r>
              <a:rPr lang="en-US" sz="1600" u="sng" dirty="0">
                <a:latin typeface="Courier New" panose="02070309020205020404" pitchFamily="49" charset="0"/>
                <a:cs typeface="Courier New" panose="02070309020205020404" pitchFamily="49" charset="0"/>
              </a:rPr>
              <a:t>&lt;</a:t>
            </a:r>
            <a:r>
              <a:rPr lang="en-US" sz="1600" u="sng" dirty="0" err="1">
                <a:latin typeface="Courier New" panose="02070309020205020404" pitchFamily="49" charset="0"/>
                <a:cs typeface="Courier New" panose="02070309020205020404" pitchFamily="49" charset="0"/>
              </a:rPr>
              <a:t>sel</a:t>
            </a:r>
            <a:r>
              <a:rPr lang="en-US" sz="1600" u="sng" dirty="0">
                <a:latin typeface="Courier New" panose="02070309020205020404" pitchFamily="49" charset="0"/>
                <a:cs typeface="Courier New" panose="02070309020205020404" pitchFamily="49" charset="0"/>
              </a:rPr>
              <a:t>&gt;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context.active</a:t>
            </a:r>
            <a:r>
              <a:rPr lang="en-US" sz="1600" dirty="0">
                <a:latin typeface="Courier New" panose="02070309020205020404" pitchFamily="49" charset="0"/>
                <a:cs typeface="Courier New" panose="02070309020205020404" pitchFamily="49" charset="0"/>
              </a:rPr>
              <a:t> true) </a:t>
            </a: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gO</a:t>
            </a:r>
            <a:r>
              <a:rPr lang="en-US" sz="1600" dirty="0">
                <a:latin typeface="Courier New" panose="02070309020205020404" pitchFamily="49" charset="0"/>
                <a:cs typeface="Courier New" panose="02070309020205020404" pitchFamily="49" charset="0"/>
              </a:rPr>
              <a:t>&gt;  ^</a:t>
            </a:r>
            <a:r>
              <a:rPr lang="en-US" sz="1600" dirty="0" err="1">
                <a:latin typeface="Courier New" panose="02070309020205020404" pitchFamily="49" charset="0"/>
                <a:cs typeface="Courier New" panose="02070309020205020404" pitchFamily="49" charset="0"/>
              </a:rPr>
              <a:t>objectTypes.type</a:t>
            </a:r>
            <a:r>
              <a:rPr lang="en-US" sz="1600" dirty="0">
                <a:latin typeface="Courier New" panose="02070309020205020404" pitchFamily="49" charset="0"/>
                <a:cs typeface="Courier New" panose="02070309020205020404" pitchFamily="49" charset="0"/>
              </a:rPr>
              <a:t> &lt;type&gt;)</a:t>
            </a:r>
          </a:p>
          <a:p>
            <a:pPr marL="0" indent="0">
              <a:buNone/>
            </a:pPr>
            <a:r>
              <a:rPr lang="en-US" sz="1600" dirty="0" smtClean="0">
                <a:latin typeface="Courier New" panose="02070309020205020404" pitchFamily="49" charset="0"/>
                <a:cs typeface="Courier New" panose="02070309020205020404" pitchFamily="49" charset="0"/>
              </a:rPr>
              <a:t>    (</a:t>
            </a:r>
            <a:r>
              <a:rPr lang="en-US" sz="1600" u="sng" dirty="0" smtClean="0">
                <a:latin typeface="Courier New" panose="02070309020205020404" pitchFamily="49" charset="0"/>
                <a:cs typeface="Courier New" panose="02070309020205020404" pitchFamily="49" charset="0"/>
              </a:rPr>
              <a:t>&lt;</a:t>
            </a:r>
            <a:r>
              <a:rPr lang="en-US" sz="1600" u="sng" dirty="0" err="1" smtClean="0">
                <a:latin typeface="Courier New" panose="02070309020205020404" pitchFamily="49" charset="0"/>
                <a:cs typeface="Courier New" panose="02070309020205020404" pitchFamily="49" charset="0"/>
              </a:rPr>
              <a:t>sel</a:t>
            </a:r>
            <a:r>
              <a:rPr lang="en-US" sz="1600" u="sng" dirty="0" smtClean="0">
                <a:latin typeface="Courier New" panose="02070309020205020404" pitchFamily="49" charset="0"/>
                <a:cs typeface="Courier New" panose="02070309020205020404" pitchFamily="49" charset="0"/>
              </a:rPr>
              <a:t>&gt;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selectorProperties.selectorProperty.matches</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gO</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objectType</a:t>
            </a:r>
            <a:r>
              <a:rPr lang="en-US" sz="1600" dirty="0" smtClean="0">
                <a:latin typeface="Courier New" panose="02070309020205020404" pitchFamily="49" charset="0"/>
                <a:cs typeface="Courier New" panose="02070309020205020404" pitchFamily="49" charset="0"/>
              </a:rPr>
              <a:t> &lt;type&gt;)</a:t>
            </a:r>
          </a:p>
          <a:p>
            <a:pPr marL="0" indent="0">
              <a:buNone/>
            </a:pPr>
            <a:r>
              <a:rPr lang="en-US" sz="1600" dirty="0" smtClean="0">
                <a:latin typeface="Courier New" panose="02070309020205020404" pitchFamily="49" charset="0"/>
                <a:cs typeface="Courier New" panose="02070309020205020404" pitchFamily="49" charset="0"/>
              </a:rPr>
              <a:t>  -{(</a:t>
            </a:r>
            <a:r>
              <a:rPr lang="en-US" sz="1600" u="sng" dirty="0" smtClean="0">
                <a:latin typeface="Courier New" panose="02070309020205020404" pitchFamily="49" charset="0"/>
                <a:cs typeface="Courier New" panose="02070309020205020404" pitchFamily="49" charset="0"/>
              </a:rPr>
              <a:t>&lt;</a:t>
            </a:r>
            <a:r>
              <a:rPr lang="en-US" sz="1600" u="sng" dirty="0" err="1" smtClean="0">
                <a:latin typeface="Courier New" panose="02070309020205020404" pitchFamily="49" charset="0"/>
                <a:cs typeface="Courier New" panose="02070309020205020404" pitchFamily="49" charset="0"/>
              </a:rPr>
              <a:t>sel</a:t>
            </a:r>
            <a:r>
              <a:rPr lang="en-US" sz="1600" u="sng" dirty="0" smtClean="0">
                <a:latin typeface="Courier New" panose="02070309020205020404" pitchFamily="49" charset="0"/>
                <a:cs typeface="Courier New" panose="02070309020205020404" pitchFamily="49" charset="0"/>
              </a:rPr>
              <a:t>&gt;</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selectorProperties.selectorProperty</a:t>
            </a: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selP</a:t>
            </a:r>
            <a:r>
              <a:rPr lang="en-US" sz="1600" dirty="0" smtClean="0">
                <a:latin typeface="Courier New" panose="02070309020205020404" pitchFamily="49" charset="0"/>
                <a:cs typeface="Courier New" panose="02070309020205020404" pitchFamily="49" charset="0"/>
              </a:rPr>
              <a:t>&gt;)</a:t>
            </a:r>
          </a:p>
          <a:p>
            <a:pPr marL="0" indent="0">
              <a:buNone/>
            </a:pPr>
            <a:r>
              <a:rPr lang="en-US" sz="1600" dirty="0" smtClean="0">
                <a:latin typeface="Courier New" panose="02070309020205020404" pitchFamily="49" charset="0"/>
                <a:cs typeface="Courier New" panose="02070309020205020404" pitchFamily="49" charset="0"/>
              </a:rPr>
              <a:t>    (&lt;</a:t>
            </a:r>
            <a:r>
              <a:rPr lang="en-US" sz="1600" dirty="0" err="1" smtClean="0">
                <a:latin typeface="Courier New" panose="02070309020205020404" pitchFamily="49" charset="0"/>
                <a:cs typeface="Courier New" panose="02070309020205020404" pitchFamily="49" charset="0"/>
              </a:rPr>
              <a:t>selP</a:t>
            </a:r>
            <a:r>
              <a:rPr lang="en-US" sz="1600" dirty="0" smtClean="0">
                <a:latin typeface="Courier New" panose="02070309020205020404" pitchFamily="49" charset="0"/>
                <a:cs typeface="Courier New" panose="02070309020205020404" pitchFamily="49" charset="0"/>
              </a:rPr>
              <a:t>&gt; -^matches &lt;</a:t>
            </a:r>
            <a:r>
              <a:rPr lang="en-US" sz="1600" dirty="0" err="1" smtClean="0">
                <a:latin typeface="Courier New" panose="02070309020205020404" pitchFamily="49" charset="0"/>
                <a:cs typeface="Courier New" panose="02070309020205020404" pitchFamily="49" charset="0"/>
              </a:rPr>
              <a:t>gO</a:t>
            </a:r>
            <a:r>
              <a:rPr lang="en-US" sz="1600" dirty="0" smtClean="0">
                <a:latin typeface="Courier New" panose="02070309020205020404" pitchFamily="49" charset="0"/>
                <a:cs typeface="Courier New" panose="02070309020205020404" pitchFamily="49" charset="0"/>
              </a:rPr>
              <a:t>&gt;)}    </a:t>
            </a:r>
          </a:p>
          <a:p>
            <a:pPr marL="0" indent="0">
              <a:buNone/>
            </a:pPr>
            <a:r>
              <a:rPr lang="en-US" sz="1600" dirty="0" smtClean="0">
                <a:latin typeface="Courier New" panose="02070309020205020404" pitchFamily="49" charset="0"/>
                <a:cs typeface="Courier New" panose="02070309020205020404" pitchFamily="49" charset="0"/>
              </a:rPr>
              <a:t>--&gt;</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(&lt;run&gt; ^</a:t>
            </a:r>
            <a:r>
              <a:rPr lang="en-US" sz="1600" dirty="0" err="1">
                <a:latin typeface="Courier New" panose="02070309020205020404" pitchFamily="49" charset="0"/>
                <a:cs typeface="Courier New" panose="02070309020205020404" pitchFamily="49" charset="0"/>
              </a:rPr>
              <a:t>matches.gameObjectMatchesSelector</a:t>
            </a:r>
            <a:r>
              <a:rPr lang="en-US" sz="1600" dirty="0">
                <a:latin typeface="Courier New" panose="02070309020205020404" pitchFamily="49" charset="0"/>
                <a:cs typeface="Courier New" panose="02070309020205020404" pitchFamily="49" charset="0"/>
              </a:rPr>
              <a:t> &lt;match&gt;)</a:t>
            </a:r>
          </a:p>
          <a:p>
            <a:pPr marL="0" indent="0">
              <a:buNone/>
            </a:pPr>
            <a:r>
              <a:rPr lang="en-US" sz="1600" dirty="0">
                <a:latin typeface="Courier New" panose="02070309020205020404" pitchFamily="49" charset="0"/>
                <a:cs typeface="Courier New" panose="02070309020205020404" pitchFamily="49" charset="0"/>
              </a:rPr>
              <a:t>    (&lt;match&gt; ^</a:t>
            </a:r>
            <a:r>
              <a:rPr lang="en-US" sz="1600" dirty="0" err="1">
                <a:latin typeface="Courier New" panose="02070309020205020404" pitchFamily="49" charset="0"/>
                <a:cs typeface="Courier New" panose="02070309020205020404" pitchFamily="49" charset="0"/>
              </a:rPr>
              <a:t>gameObject</a:t>
            </a: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gO</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^selector </a:t>
            </a:r>
            <a:r>
              <a:rPr lang="en-US" sz="1600" u="sng" dirty="0">
                <a:latin typeface="Courier New" panose="02070309020205020404" pitchFamily="49" charset="0"/>
                <a:cs typeface="Courier New" panose="02070309020205020404" pitchFamily="49" charset="0"/>
              </a:rPr>
              <a:t>&lt;</a:t>
            </a:r>
            <a:r>
              <a:rPr lang="en-US" sz="1600" u="sng" dirty="0" err="1">
                <a:latin typeface="Courier New" panose="02070309020205020404" pitchFamily="49" charset="0"/>
                <a:cs typeface="Courier New" panose="02070309020205020404" pitchFamily="49" charset="0"/>
              </a:rPr>
              <a:t>sel</a:t>
            </a:r>
            <a:r>
              <a:rPr lang="en-US" sz="1600" u="sng" dirty="0">
                <a:latin typeface="Courier New" panose="02070309020205020404" pitchFamily="49" charset="0"/>
                <a:cs typeface="Courier New" panose="02070309020205020404" pitchFamily="49" charset="0"/>
              </a:rPr>
              <a:t>&gt;</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22</a:t>
            </a:fld>
            <a:endParaRPr lang="en-US"/>
          </a:p>
        </p:txBody>
      </p:sp>
      <p:sp>
        <p:nvSpPr>
          <p:cNvPr id="7" name="TextBox 6"/>
          <p:cNvSpPr txBox="1"/>
          <p:nvPr/>
        </p:nvSpPr>
        <p:spPr>
          <a:xfrm>
            <a:off x="5562600" y="5562600"/>
            <a:ext cx="2476960" cy="461665"/>
          </a:xfrm>
          <a:prstGeom prst="rect">
            <a:avLst/>
          </a:prstGeom>
          <a:noFill/>
        </p:spPr>
        <p:txBody>
          <a:bodyPr wrap="none" rtlCol="0">
            <a:spAutoFit/>
          </a:bodyPr>
          <a:lstStyle/>
          <a:p>
            <a:r>
              <a:rPr lang="en-US" i="1" dirty="0" err="1" smtClean="0">
                <a:solidFill>
                  <a:srgbClr val="FF0000"/>
                </a:solidFill>
              </a:rPr>
              <a:t>vs</a:t>
            </a:r>
            <a:r>
              <a:rPr lang="en-US" i="1" dirty="0" smtClean="0">
                <a:solidFill>
                  <a:srgbClr val="FF0000"/>
                </a:solidFill>
              </a:rPr>
              <a:t>…  (next slide)</a:t>
            </a:r>
            <a:endParaRPr lang="en-US" i="1" dirty="0">
              <a:solidFill>
                <a:srgbClr val="FF0000"/>
              </a:solidFill>
            </a:endParaRPr>
          </a:p>
        </p:txBody>
      </p:sp>
    </p:spTree>
    <p:extLst>
      <p:ext uri="{BB962C8B-B14F-4D97-AF65-F5344CB8AC3E}">
        <p14:creationId xmlns:p14="http://schemas.microsoft.com/office/powerpoint/2010/main" val="211089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condition ordering by splitting rules</a:t>
            </a:r>
            <a:endParaRPr lang="en-US" dirty="0"/>
          </a:p>
        </p:txBody>
      </p:sp>
      <p:sp>
        <p:nvSpPr>
          <p:cNvPr id="3" name="Content Placeholder 2"/>
          <p:cNvSpPr>
            <a:spLocks noGrp="1"/>
          </p:cNvSpPr>
          <p:nvPr>
            <p:ph idx="1"/>
          </p:nvPr>
        </p:nvSpPr>
        <p:spPr/>
        <p:txBody>
          <a:bodyPr/>
          <a:lstStyle/>
          <a:p>
            <a:pPr marL="0" indent="0">
              <a:buNone/>
            </a:pPr>
            <a:r>
              <a:rPr lang="en-US" sz="1400" u="sng" dirty="0" err="1">
                <a:latin typeface="Courier New" panose="02070309020205020404" pitchFamily="49" charset="0"/>
                <a:cs typeface="Courier New" panose="02070309020205020404" pitchFamily="49" charset="0"/>
              </a:rPr>
              <a:t>sp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createGameObjectMatchesAllSelectorParameters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(state </a:t>
            </a:r>
            <a:r>
              <a:rPr lang="en-US" sz="1400" u="sng" dirty="0">
                <a:latin typeface="Courier New" panose="02070309020205020404" pitchFamily="49" charset="0"/>
                <a:cs typeface="Courier New" panose="02070309020205020404" pitchFamily="49" charset="0"/>
              </a:rPr>
              <a:t>&lt;s&gt;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expertModel.selectors.selector</a:t>
            </a: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selectorProperties.selectorProperty.matches</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selectorProperties.selectorProperty</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selP</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selP</a:t>
            </a:r>
            <a:r>
              <a:rPr lang="en-US" sz="1400" dirty="0">
                <a:latin typeface="Courier New" panose="02070309020205020404" pitchFamily="49" charset="0"/>
                <a:cs typeface="Courier New" panose="02070309020205020404" pitchFamily="49" charset="0"/>
              </a:rPr>
              <a:t>&gt; -^matches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--&gt;</a:t>
            </a:r>
          </a:p>
          <a:p>
            <a:pPr marL="0" indent="0">
              <a:buNone/>
            </a:pP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matchesAllProperties</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23</a:t>
            </a:fld>
            <a:endParaRPr lang="en-US"/>
          </a:p>
        </p:txBody>
      </p:sp>
      <p:sp>
        <p:nvSpPr>
          <p:cNvPr id="7" name="TextBox 6"/>
          <p:cNvSpPr txBox="1"/>
          <p:nvPr/>
        </p:nvSpPr>
        <p:spPr>
          <a:xfrm>
            <a:off x="5562600" y="5562600"/>
            <a:ext cx="2973891" cy="461665"/>
          </a:xfrm>
          <a:prstGeom prst="rect">
            <a:avLst/>
          </a:prstGeom>
          <a:noFill/>
        </p:spPr>
        <p:txBody>
          <a:bodyPr wrap="none" rtlCol="0">
            <a:spAutoFit/>
          </a:bodyPr>
          <a:lstStyle/>
          <a:p>
            <a:r>
              <a:rPr lang="en-US" i="1" dirty="0" smtClean="0">
                <a:solidFill>
                  <a:srgbClr val="FF0000"/>
                </a:solidFill>
              </a:rPr>
              <a:t>PLUS…  (next slide)</a:t>
            </a:r>
            <a:endParaRPr lang="en-US" i="1" dirty="0">
              <a:solidFill>
                <a:srgbClr val="FF0000"/>
              </a:solidFill>
            </a:endParaRPr>
          </a:p>
        </p:txBody>
      </p:sp>
    </p:spTree>
    <p:extLst>
      <p:ext uri="{BB962C8B-B14F-4D97-AF65-F5344CB8AC3E}">
        <p14:creationId xmlns:p14="http://schemas.microsoft.com/office/powerpoint/2010/main" val="893254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condition ordering by splitting rules</a:t>
            </a:r>
            <a:endParaRPr lang="en-US" dirty="0"/>
          </a:p>
        </p:txBody>
      </p:sp>
      <p:sp>
        <p:nvSpPr>
          <p:cNvPr id="3" name="Content Placeholder 2"/>
          <p:cNvSpPr>
            <a:spLocks noGrp="1"/>
          </p:cNvSpPr>
          <p:nvPr>
            <p:ph idx="1"/>
          </p:nvPr>
        </p:nvSpPr>
        <p:spPr>
          <a:xfrm>
            <a:off x="609600" y="1600200"/>
            <a:ext cx="8534400" cy="4495800"/>
          </a:xfrm>
        </p:spPr>
        <p:txBody>
          <a:bodyPr/>
          <a:lstStyle/>
          <a:p>
            <a:pPr marL="0" indent="0">
              <a:buNone/>
            </a:pPr>
            <a:r>
              <a:rPr lang="en-US" sz="1400" u="sng" dirty="0" err="1" smtClean="0">
                <a:latin typeface="Courier New" panose="02070309020205020404" pitchFamily="49" charset="0"/>
                <a:cs typeface="Courier New" panose="02070309020205020404" pitchFamily="49" charset="0"/>
              </a:rPr>
              <a:t>sp</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createGameObjectMatchesSelector</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"This creates an I-supported elaboration when a game object matches all properties of a game object selector"</a:t>
            </a:r>
          </a:p>
          <a:p>
            <a:pPr marL="0" indent="0">
              <a:buNone/>
            </a:pPr>
            <a:r>
              <a:rPr lang="en-US" sz="1400" dirty="0">
                <a:latin typeface="Courier New" panose="02070309020205020404" pitchFamily="49" charset="0"/>
                <a:cs typeface="Courier New" panose="02070309020205020404" pitchFamily="49" charset="0"/>
              </a:rPr>
              <a:t>    (state </a:t>
            </a:r>
            <a:r>
              <a:rPr lang="en-US" sz="1400" u="sng" dirty="0">
                <a:latin typeface="Courier New" panose="02070309020205020404" pitchFamily="49" charset="0"/>
                <a:cs typeface="Courier New" panose="02070309020205020404" pitchFamily="49" charset="0"/>
              </a:rPr>
              <a:t>&lt;s&gt;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expertModel.selectors.selector</a:t>
            </a: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io.input-link.gameObjects.gameObject</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runtimeArtifacts.matches.gameObjectMatchesSelector</a:t>
            </a:r>
            <a:r>
              <a:rPr lang="en-US" sz="1400" dirty="0">
                <a:latin typeface="Courier New" panose="02070309020205020404" pitchFamily="49" charset="0"/>
                <a:cs typeface="Courier New" panose="02070309020205020404" pitchFamily="49" charset="0"/>
              </a:rPr>
              <a:t> &lt;matches&gt;) </a:t>
            </a:r>
          </a:p>
          <a:p>
            <a:pPr marL="0" indent="0">
              <a:buNone/>
            </a:pP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context.active</a:t>
            </a:r>
            <a:r>
              <a:rPr lang="en-US" sz="1400" dirty="0">
                <a:latin typeface="Courier New" panose="02070309020205020404" pitchFamily="49" charset="0"/>
                <a:cs typeface="Courier New" panose="02070309020205020404" pitchFamily="49" charset="0"/>
              </a:rPr>
              <a:t> true) #only run selectors in active contexts</a:t>
            </a:r>
          </a:p>
          <a:p>
            <a:pPr marL="0" indent="0">
              <a:buNone/>
            </a:pP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objectTypes.type</a:t>
            </a:r>
            <a:r>
              <a:rPr lang="en-US" sz="1400" dirty="0">
                <a:latin typeface="Courier New" panose="02070309020205020404" pitchFamily="49" charset="0"/>
                <a:cs typeface="Courier New" panose="02070309020205020404" pitchFamily="49" charset="0"/>
              </a:rPr>
              <a:t> &lt;type&gt;)</a:t>
            </a:r>
          </a:p>
          <a:p>
            <a:pPr marL="0" indent="0">
              <a:buNone/>
            </a:pPr>
            <a:r>
              <a:rPr lang="en-US" sz="1400" dirty="0">
                <a:latin typeface="Courier New" panose="02070309020205020404" pitchFamily="49" charset="0"/>
                <a:cs typeface="Courier New" panose="02070309020205020404" pitchFamily="49" charset="0"/>
              </a:rPr>
              <a: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objectType</a:t>
            </a:r>
            <a:r>
              <a:rPr lang="en-US" sz="1400" dirty="0">
                <a:latin typeface="Courier New" panose="02070309020205020404" pitchFamily="49" charset="0"/>
                <a:cs typeface="Courier New" panose="02070309020205020404" pitchFamily="49" charset="0"/>
              </a:rPr>
              <a:t> &lt;type&gt;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matchesAllProperties</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 </a:t>
            </a:r>
          </a:p>
          <a:p>
            <a:pPr marL="0" indent="0">
              <a:buNone/>
            </a:pPr>
            <a:r>
              <a:rPr lang="en-US" sz="1400" dirty="0">
                <a:latin typeface="Courier New" panose="02070309020205020404" pitchFamily="49" charset="0"/>
                <a:cs typeface="Courier New" panose="02070309020205020404" pitchFamily="49" charset="0"/>
              </a:rPr>
              <a:t>--&gt;</a:t>
            </a:r>
          </a:p>
          <a:p>
            <a:pPr marL="0" indent="0">
              <a:buNone/>
            </a:pPr>
            <a:r>
              <a:rPr lang="en-US" sz="1400" dirty="0">
                <a:latin typeface="Courier New" panose="02070309020205020404" pitchFamily="49" charset="0"/>
                <a:cs typeface="Courier New" panose="02070309020205020404" pitchFamily="49" charset="0"/>
              </a:rPr>
              <a:t>    (&lt;matches&gt; ^</a:t>
            </a:r>
            <a:r>
              <a:rPr lang="en-US" sz="1400" u="sng" dirty="0">
                <a:latin typeface="Courier New" panose="02070309020205020404" pitchFamily="49" charset="0"/>
                <a:cs typeface="Courier New" panose="02070309020205020404" pitchFamily="49" charset="0"/>
              </a:rPr>
              <a:t>&lt;</a:t>
            </a:r>
            <a:r>
              <a:rPr lang="en-US" sz="1400" u="sng" dirty="0" err="1">
                <a:latin typeface="Courier New" panose="02070309020205020404" pitchFamily="49" charset="0"/>
                <a:cs typeface="Courier New" panose="02070309020205020404" pitchFamily="49" charset="0"/>
              </a:rPr>
              <a:t>sel</a:t>
            </a:r>
            <a:r>
              <a:rPr lang="en-US" sz="1400" u="sng"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&lt;</a:t>
            </a:r>
            <a:r>
              <a:rPr lang="en-US" sz="1400" dirty="0" err="1">
                <a:latin typeface="Courier New" panose="02070309020205020404" pitchFamily="49" charset="0"/>
                <a:cs typeface="Courier New" panose="02070309020205020404" pitchFamily="49" charset="0"/>
              </a:rPr>
              <a:t>gO</a:t>
            </a:r>
            <a:r>
              <a:rPr lang="en-US" sz="1400" dirty="0">
                <a:latin typeface="Courier New" panose="02070309020205020404" pitchFamily="49" charset="0"/>
                <a:cs typeface="Courier New" panose="02070309020205020404" pitchFamily="49" charset="0"/>
              </a:rPr>
              <a:t>&gt;)}</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fld id="{70ADB97B-02E3-407D-90CC-A7904310C4B3}"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pPr>
              <a:defRPr/>
            </a:pPr>
            <a:fld id="{2F25EEE5-31E9-406B-B1C1-CB0FD0417847}" type="slidenum">
              <a:rPr lang="en-US" smtClean="0"/>
              <a:pPr>
                <a:defRPr/>
              </a:pPr>
              <a:t>24</a:t>
            </a:fld>
            <a:endParaRPr lang="en-US"/>
          </a:p>
        </p:txBody>
      </p:sp>
    </p:spTree>
    <p:extLst>
      <p:ext uri="{BB962C8B-B14F-4D97-AF65-F5344CB8AC3E}">
        <p14:creationId xmlns:p14="http://schemas.microsoft.com/office/powerpoint/2010/main" val="206609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Interactions Between Dimensions</a:t>
            </a:r>
            <a:endParaRPr lang="en-US" dirty="0"/>
          </a:p>
        </p:txBody>
      </p:sp>
      <p:sp>
        <p:nvSpPr>
          <p:cNvPr id="3" name="Content Placeholder 2"/>
          <p:cNvSpPr>
            <a:spLocks noGrp="1"/>
          </p:cNvSpPr>
          <p:nvPr>
            <p:ph idx="1"/>
          </p:nvPr>
        </p:nvSpPr>
        <p:spPr/>
        <p:txBody>
          <a:bodyPr/>
          <a:lstStyle/>
          <a:p>
            <a:r>
              <a:rPr lang="en-US" dirty="0" smtClean="0"/>
              <a:t>Suitability is often </a:t>
            </a:r>
            <a:r>
              <a:rPr lang="en-US" dirty="0"/>
              <a:t>the primary, or initial, focus of behavior-model </a:t>
            </a:r>
            <a:r>
              <a:rPr lang="en-US" dirty="0" smtClean="0"/>
              <a:t>design</a:t>
            </a:r>
          </a:p>
          <a:p>
            <a:r>
              <a:rPr lang="en-US" dirty="0" smtClean="0"/>
              <a:t>Suitability and timeliness compete</a:t>
            </a:r>
          </a:p>
          <a:p>
            <a:pPr lvl="1"/>
            <a:r>
              <a:rPr lang="en-US" dirty="0" smtClean="0"/>
              <a:t>Suitable complex </a:t>
            </a:r>
            <a:r>
              <a:rPr lang="en-US" dirty="0"/>
              <a:t>decisions cannot be made in insufficient time</a:t>
            </a:r>
          </a:p>
          <a:p>
            <a:pPr lvl="1"/>
            <a:r>
              <a:rPr lang="en-US" dirty="0" smtClean="0"/>
              <a:t>Fast decisions may be low in suitability</a:t>
            </a:r>
          </a:p>
          <a:p>
            <a:pPr lvl="1"/>
            <a:r>
              <a:rPr lang="en-US" dirty="0" smtClean="0"/>
              <a:t>BUT sometimes timeliness is also a suitability requirement</a:t>
            </a:r>
          </a:p>
          <a:p>
            <a:r>
              <a:rPr lang="en-US" dirty="0" smtClean="0"/>
              <a:t>Suitability and footprint compete</a:t>
            </a:r>
          </a:p>
          <a:p>
            <a:pPr lvl="1"/>
            <a:r>
              <a:rPr lang="en-US" dirty="0" smtClean="0"/>
              <a:t>Suitable complex decisions cannot be made without complex knowledge representation</a:t>
            </a:r>
          </a:p>
          <a:p>
            <a:pPr lvl="1"/>
            <a:r>
              <a:rPr lang="en-US" dirty="0" smtClean="0"/>
              <a:t>BUT sometimes footprint is also a suitability requirement</a:t>
            </a:r>
            <a:endParaRPr lang="en-US" dirty="0"/>
          </a:p>
          <a:p>
            <a:r>
              <a:rPr lang="en-US" dirty="0" smtClean="0"/>
              <a:t>Timeliness and footprint compete</a:t>
            </a:r>
          </a:p>
          <a:p>
            <a:pPr lvl="1"/>
            <a:r>
              <a:rPr lang="en-US" dirty="0" smtClean="0"/>
              <a:t>Timeliness can be improved by caching knowledge and decisions</a:t>
            </a:r>
          </a:p>
          <a:p>
            <a:pPr lvl="1"/>
            <a:r>
              <a:rPr lang="en-US" dirty="0" smtClean="0"/>
              <a:t>BUT overly large representations can impact timeliness</a:t>
            </a:r>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3</a:t>
            </a:fld>
            <a:endParaRPr lang="en-US" altLang="en-US"/>
          </a:p>
        </p:txBody>
      </p:sp>
    </p:spTree>
    <p:extLst>
      <p:ext uri="{BB962C8B-B14F-4D97-AF65-F5344CB8AC3E}">
        <p14:creationId xmlns:p14="http://schemas.microsoft.com/office/powerpoint/2010/main" val="270557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3501835709"/>
              </p:ext>
            </p:extLst>
          </p:nvPr>
        </p:nvGraphicFramePr>
        <p:xfrm>
          <a:off x="-552450" y="507206"/>
          <a:ext cx="10248900" cy="584358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066800" y="152400"/>
            <a:ext cx="7391400" cy="609600"/>
          </a:xfrm>
        </p:spPr>
        <p:txBody>
          <a:bodyPr/>
          <a:lstStyle/>
          <a:p>
            <a:r>
              <a:rPr lang="en-US" i="1" dirty="0" smtClean="0"/>
              <a:t>Notional</a:t>
            </a:r>
            <a:r>
              <a:rPr lang="en-US" dirty="0" smtClean="0"/>
              <a:t> Behavior-Response Space</a:t>
            </a:r>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4</a:t>
            </a:fld>
            <a:endParaRPr lang="en-US" altLang="en-US"/>
          </a:p>
        </p:txBody>
      </p:sp>
      <p:sp>
        <p:nvSpPr>
          <p:cNvPr id="31" name="TextBox 30"/>
          <p:cNvSpPr txBox="1"/>
          <p:nvPr/>
        </p:nvSpPr>
        <p:spPr>
          <a:xfrm>
            <a:off x="914400" y="5181600"/>
            <a:ext cx="77724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Search-intensive models generally trade timeliness and footprint for suitability</a:t>
            </a:r>
          </a:p>
          <a:p>
            <a:pPr marL="342900" indent="-342900">
              <a:buFont typeface="Arial" panose="020B0604020202020204" pitchFamily="34" charset="0"/>
              <a:buChar char="•"/>
            </a:pPr>
            <a:r>
              <a:rPr lang="en-US" sz="2000" dirty="0" smtClean="0"/>
              <a:t>DFS loses some suitability by trading timeliness and footprint</a:t>
            </a:r>
            <a:endParaRPr lang="en-US" sz="2000" dirty="0"/>
          </a:p>
        </p:txBody>
      </p:sp>
    </p:spTree>
    <p:extLst>
      <p:ext uri="{BB962C8B-B14F-4D97-AF65-F5344CB8AC3E}">
        <p14:creationId xmlns:p14="http://schemas.microsoft.com/office/powerpoint/2010/main" val="3677088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1994697467"/>
              </p:ext>
            </p:extLst>
          </p:nvPr>
        </p:nvGraphicFramePr>
        <p:xfrm>
          <a:off x="-552450" y="507206"/>
          <a:ext cx="10248900" cy="584358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1066800" y="152400"/>
            <a:ext cx="7391400" cy="609600"/>
          </a:xfrm>
        </p:spPr>
        <p:txBody>
          <a:bodyPr/>
          <a:lstStyle/>
          <a:p>
            <a:r>
              <a:rPr lang="en-US" i="1" dirty="0" smtClean="0"/>
              <a:t>Notional</a:t>
            </a:r>
            <a:r>
              <a:rPr lang="en-US" dirty="0" smtClean="0"/>
              <a:t> Behavior-Response Space</a:t>
            </a:r>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5</a:t>
            </a:fld>
            <a:endParaRPr lang="en-US" altLang="en-US"/>
          </a:p>
        </p:txBody>
      </p:sp>
      <p:sp>
        <p:nvSpPr>
          <p:cNvPr id="10" name="TextBox 9"/>
          <p:cNvSpPr txBox="1"/>
          <p:nvPr/>
        </p:nvSpPr>
        <p:spPr>
          <a:xfrm>
            <a:off x="914400" y="5105400"/>
            <a:ext cx="7772400"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Reactive behavior models generally trade suitability for footprint and timeliness</a:t>
            </a:r>
          </a:p>
          <a:p>
            <a:pPr marL="342900" indent="-342900">
              <a:buFont typeface="Arial" panose="020B0604020202020204" pitchFamily="34" charset="0"/>
              <a:buChar char="•"/>
            </a:pPr>
            <a:r>
              <a:rPr lang="en-US" sz="2000" dirty="0" smtClean="0"/>
              <a:t>Pure FSMs maintain some internal state, gaining some suitability</a:t>
            </a:r>
            <a:endParaRPr lang="en-US" sz="2000" dirty="0"/>
          </a:p>
        </p:txBody>
      </p:sp>
    </p:spTree>
    <p:extLst>
      <p:ext uri="{BB962C8B-B14F-4D97-AF65-F5344CB8AC3E}">
        <p14:creationId xmlns:p14="http://schemas.microsoft.com/office/powerpoint/2010/main" val="3322721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1066800" y="152400"/>
            <a:ext cx="7391400" cy="609600"/>
          </a:xfrm>
        </p:spPr>
        <p:txBody>
          <a:bodyPr/>
          <a:lstStyle/>
          <a:p>
            <a:pPr eaLnBrk="1" hangingPunct="1"/>
            <a:r>
              <a:rPr lang="en-US" i="1" dirty="0" smtClean="0"/>
              <a:t>Notional</a:t>
            </a:r>
            <a:r>
              <a:rPr lang="en-US" dirty="0" smtClean="0"/>
              <a:t> Behavior-Response Space</a:t>
            </a:r>
            <a:endParaRPr lang="en-US" altLang="en-US" dirty="0" smtClean="0"/>
          </a:p>
        </p:txBody>
      </p:sp>
      <p:sp>
        <p:nvSpPr>
          <p:cNvPr id="4" name="Date Placeholder 3"/>
          <p:cNvSpPr>
            <a:spLocks noGrp="1"/>
          </p:cNvSpPr>
          <p:nvPr>
            <p:ph type="dt" sz="half" idx="10"/>
          </p:nvPr>
        </p:nvSpPr>
        <p:spPr/>
        <p:txBody>
          <a:bodyPr/>
          <a:lstStyle/>
          <a:p>
            <a:pPr>
              <a:defRPr/>
            </a:pPr>
            <a:fld id="{8B0164DB-D617-4372-BB62-1E468F6CFE63}" type="datetime1">
              <a:rPr lang="en-US"/>
              <a:pPr>
                <a:defRPr/>
              </a:pPr>
              <a:t>6/16/2014</a:t>
            </a:fld>
            <a:endParaRPr lang="en-US" dirty="0"/>
          </a:p>
        </p:txBody>
      </p:sp>
      <p:sp>
        <p:nvSpPr>
          <p:cNvPr id="6" name="Slide Number Placeholder 5"/>
          <p:cNvSpPr>
            <a:spLocks noGrp="1"/>
          </p:cNvSpPr>
          <p:nvPr>
            <p:ph type="sldNum" sz="quarter" idx="12"/>
          </p:nvPr>
        </p:nvSpPr>
        <p:spPr/>
        <p:txBody>
          <a:bodyPr/>
          <a:lstStyle>
            <a:lvl1pPr>
              <a:defRPr sz="2400">
                <a:solidFill>
                  <a:schemeClr val="tx1"/>
                </a:solidFill>
                <a:latin typeface="Arial" panose="020B0604020202020204" pitchFamily="34" charset="0"/>
                <a:ea typeface="ヒラギノ角ゴ Pro W3" pitchFamily="28" charset="-128"/>
              </a:defRPr>
            </a:lvl1pPr>
            <a:lvl2pPr marL="742950" indent="-285750">
              <a:defRPr sz="2400">
                <a:solidFill>
                  <a:schemeClr val="tx1"/>
                </a:solidFill>
                <a:latin typeface="Arial" panose="020B0604020202020204" pitchFamily="34" charset="0"/>
                <a:ea typeface="ヒラギノ角ゴ Pro W3" pitchFamily="28" charset="-128"/>
              </a:defRPr>
            </a:lvl2pPr>
            <a:lvl3pPr marL="1143000" indent="-228600">
              <a:defRPr sz="2400">
                <a:solidFill>
                  <a:schemeClr val="tx1"/>
                </a:solidFill>
                <a:latin typeface="Arial" panose="020B0604020202020204" pitchFamily="34" charset="0"/>
                <a:ea typeface="ヒラギノ角ゴ Pro W3" pitchFamily="28" charset="-128"/>
              </a:defRPr>
            </a:lvl3pPr>
            <a:lvl4pPr marL="1600200" indent="-228600">
              <a:defRPr sz="2400">
                <a:solidFill>
                  <a:schemeClr val="tx1"/>
                </a:solidFill>
                <a:latin typeface="Arial" panose="020B0604020202020204" pitchFamily="34" charset="0"/>
                <a:ea typeface="ヒラギノ角ゴ Pro W3" pitchFamily="28" charset="-128"/>
              </a:defRPr>
            </a:lvl4pPr>
            <a:lvl5pPr marL="2057400" indent="-228600">
              <a:defRPr sz="2400">
                <a:solidFill>
                  <a:schemeClr val="tx1"/>
                </a:solidFill>
                <a:latin typeface="Arial" panose="020B0604020202020204" pitchFamily="34" charset="0"/>
                <a:ea typeface="ヒラギノ角ゴ Pro W3" pitchFamily="28"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pitchFamily="28" charset="-128"/>
              </a:defRPr>
            </a:lvl9pPr>
          </a:lstStyle>
          <a:p>
            <a:fld id="{80AD3639-F638-48EC-8333-C2FC7ED44227}" type="slidenum">
              <a:rPr lang="en-US" altLang="en-US" sz="1200">
                <a:solidFill>
                  <a:schemeClr val="bg1"/>
                </a:solidFill>
                <a:latin typeface="Calibri" panose="020F0502020204030204" pitchFamily="34" charset="0"/>
              </a:rPr>
              <a:pPr/>
              <a:t>6</a:t>
            </a:fld>
            <a:endParaRPr lang="en-US" altLang="en-US" sz="1200">
              <a:solidFill>
                <a:schemeClr val="bg1"/>
              </a:solidFill>
              <a:latin typeface="Calibri" panose="020F0502020204030204" pitchFamily="34" charset="0"/>
            </a:endParaRPr>
          </a:p>
        </p:txBody>
      </p:sp>
      <p:sp>
        <p:nvSpPr>
          <p:cNvPr id="8" name="TextBox 7"/>
          <p:cNvSpPr txBox="1"/>
          <p:nvPr/>
        </p:nvSpPr>
        <p:spPr>
          <a:xfrm>
            <a:off x="914400" y="5181600"/>
            <a:ext cx="77724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Complex behavior models often focus initially on suitability</a:t>
            </a:r>
          </a:p>
          <a:p>
            <a:pPr marL="342900" indent="-342900">
              <a:buFont typeface="Arial" panose="020B0604020202020204" pitchFamily="34" charset="0"/>
              <a:buChar char="•"/>
            </a:pPr>
            <a:r>
              <a:rPr lang="en-US" sz="2000" dirty="0" smtClean="0"/>
              <a:t>As complexity increases, models must be optimized and “balanced” to remain responsive along all three dimensions.</a:t>
            </a:r>
            <a:endParaRPr lang="en-US" sz="2000" dirty="0"/>
          </a:p>
        </p:txBody>
      </p:sp>
      <p:graphicFrame>
        <p:nvGraphicFramePr>
          <p:cNvPr id="10" name="Chart 9"/>
          <p:cNvGraphicFramePr>
            <a:graphicFrameLocks/>
          </p:cNvGraphicFramePr>
          <p:nvPr>
            <p:extLst>
              <p:ext uri="{D42A27DB-BD31-4B8C-83A1-F6EECF244321}">
                <p14:modId xmlns:p14="http://schemas.microsoft.com/office/powerpoint/2010/main" val="1402997240"/>
              </p:ext>
            </p:extLst>
          </p:nvPr>
        </p:nvGraphicFramePr>
        <p:xfrm>
          <a:off x="-552450" y="507206"/>
          <a:ext cx="10248900" cy="584358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Responsiveness Tradeoffs</a:t>
            </a:r>
            <a:endParaRPr lang="en-US" dirty="0"/>
          </a:p>
        </p:txBody>
      </p:sp>
      <p:sp>
        <p:nvSpPr>
          <p:cNvPr id="3" name="Content Placeholder 2"/>
          <p:cNvSpPr>
            <a:spLocks noGrp="1"/>
          </p:cNvSpPr>
          <p:nvPr>
            <p:ph idx="1"/>
          </p:nvPr>
        </p:nvSpPr>
        <p:spPr/>
        <p:txBody>
          <a:bodyPr/>
          <a:lstStyle/>
          <a:p>
            <a:r>
              <a:rPr lang="en-US" dirty="0" smtClean="0"/>
              <a:t>Behavior modeling requirements often come in the form of suitability requirements</a:t>
            </a:r>
          </a:p>
          <a:p>
            <a:r>
              <a:rPr lang="en-US" dirty="0" smtClean="0"/>
              <a:t>Timeliness and footprint are often not issues until the suitability requirements increase model complexity significantly</a:t>
            </a:r>
          </a:p>
          <a:p>
            <a:r>
              <a:rPr lang="en-US" dirty="0" smtClean="0"/>
              <a:t>At this point, refactoring may be necessary to maintain suitability but balance it with timeliness and footprint</a:t>
            </a:r>
          </a:p>
          <a:p>
            <a:r>
              <a:rPr lang="en-US" dirty="0" smtClean="0"/>
              <a:t>Frequently, suitability-centric requirements migrate into requirements to satisfice all three dimensions of responsiveness</a:t>
            </a:r>
          </a:p>
          <a:p>
            <a:r>
              <a:rPr lang="en-US" dirty="0" smtClean="0"/>
              <a:t>Through experience and case studies, we have developed a set of design patterns for improving timeliness and footprint while maintaining suitability in a complex behavior model</a:t>
            </a:r>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7</a:t>
            </a:fld>
            <a:endParaRPr lang="en-US" altLang="en-US"/>
          </a:p>
        </p:txBody>
      </p:sp>
    </p:spTree>
    <p:extLst>
      <p:ext uri="{BB962C8B-B14F-4D97-AF65-F5344CB8AC3E}">
        <p14:creationId xmlns:p14="http://schemas.microsoft.com/office/powerpoint/2010/main" val="57117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lstStyle/>
          <a:p>
            <a:r>
              <a:rPr lang="en-US" dirty="0" smtClean="0"/>
              <a:t>Software engineering approach fostering reusability at the conceptual level, rather than the implementation level (Gamma et al., 1995)</a:t>
            </a:r>
          </a:p>
          <a:p>
            <a:r>
              <a:rPr lang="en-US" dirty="0" smtClean="0"/>
              <a:t>Semi-formal, reusable approaches to improving code/models, which can be applied across software/modeling architectures</a:t>
            </a:r>
          </a:p>
          <a:p>
            <a:r>
              <a:rPr lang="en-US" dirty="0" smtClean="0"/>
              <a:t>In behavior modeling, defining design patterns is similar to identifying modeling idioms</a:t>
            </a:r>
          </a:p>
          <a:p>
            <a:pPr lvl="1"/>
            <a:r>
              <a:rPr lang="en-US" dirty="0" smtClean="0"/>
              <a:t>Jones, </a:t>
            </a:r>
            <a:r>
              <a:rPr lang="en-US" dirty="0" err="1" smtClean="0"/>
              <a:t>Lebiere</a:t>
            </a:r>
            <a:r>
              <a:rPr lang="en-US" dirty="0" smtClean="0"/>
              <a:t>, and Crossman, 2007</a:t>
            </a:r>
          </a:p>
          <a:p>
            <a:pPr lvl="1"/>
            <a:r>
              <a:rPr lang="en-US" dirty="0" err="1" smtClean="0"/>
              <a:t>Lallement</a:t>
            </a:r>
            <a:r>
              <a:rPr lang="en-US" dirty="0" smtClean="0"/>
              <a:t> and John, 1998</a:t>
            </a:r>
          </a:p>
          <a:p>
            <a:pPr lvl="1"/>
            <a:r>
              <a:rPr lang="en-US" dirty="0" smtClean="0"/>
              <a:t>Ritter, Jones, and Baxter, 1998</a:t>
            </a:r>
          </a:p>
          <a:p>
            <a:endParaRPr lang="en-US" dirty="0"/>
          </a:p>
          <a:p>
            <a:r>
              <a:rPr lang="en-US" dirty="0" smtClean="0"/>
              <a:t>Due to time constraints, an overview of patterns are presented here, with details in the paper.</a:t>
            </a:r>
          </a:p>
          <a:p>
            <a:pPr lvl="1"/>
            <a:endParaRPr lang="en-US" dirty="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8</a:t>
            </a:fld>
            <a:endParaRPr lang="en-US" altLang="en-US"/>
          </a:p>
        </p:txBody>
      </p:sp>
    </p:spTree>
    <p:extLst>
      <p:ext uri="{BB962C8B-B14F-4D97-AF65-F5344CB8AC3E}">
        <p14:creationId xmlns:p14="http://schemas.microsoft.com/office/powerpoint/2010/main" val="1733341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for Improving Timeliness</a:t>
            </a:r>
            <a:endParaRPr lang="en-US" dirty="0"/>
          </a:p>
        </p:txBody>
      </p:sp>
      <p:sp>
        <p:nvSpPr>
          <p:cNvPr id="3" name="Content Placeholder 2"/>
          <p:cNvSpPr>
            <a:spLocks noGrp="1"/>
          </p:cNvSpPr>
          <p:nvPr>
            <p:ph idx="1"/>
          </p:nvPr>
        </p:nvSpPr>
        <p:spPr/>
        <p:txBody>
          <a:bodyPr/>
          <a:lstStyle/>
          <a:p>
            <a:r>
              <a:rPr lang="en-US" dirty="0" smtClean="0"/>
              <a:t>Reduce frequency of input changes</a:t>
            </a:r>
          </a:p>
          <a:p>
            <a:pPr lvl="1"/>
            <a:r>
              <a:rPr lang="en-US" dirty="0" smtClean="0"/>
              <a:t>Hard-wired frequency, attention/on-demand input, value rounding</a:t>
            </a:r>
          </a:p>
          <a:p>
            <a:r>
              <a:rPr lang="en-US" dirty="0" smtClean="0"/>
              <a:t>Reduce chains of interpretation associated with changing input</a:t>
            </a:r>
          </a:p>
          <a:p>
            <a:pPr lvl="1"/>
            <a:r>
              <a:rPr lang="en-US" dirty="0" smtClean="0"/>
              <a:t>Move mechanical/frequent computations to I/O system, attention/on-demand elaboration</a:t>
            </a:r>
          </a:p>
          <a:p>
            <a:r>
              <a:rPr lang="en-US" dirty="0" smtClean="0"/>
              <a:t>Make situation-understanding structures as stable as practical</a:t>
            </a:r>
          </a:p>
          <a:p>
            <a:pPr lvl="1"/>
            <a:r>
              <a:rPr lang="en-US" dirty="0" smtClean="0"/>
              <a:t>Make conservative interpretations at boundary conditions</a:t>
            </a:r>
          </a:p>
          <a:p>
            <a:r>
              <a:rPr lang="en-US" dirty="0" smtClean="0"/>
              <a:t>Fine-tune matching of inference patterns</a:t>
            </a:r>
          </a:p>
          <a:p>
            <a:pPr lvl="1"/>
            <a:r>
              <a:rPr lang="en-US" dirty="0" smtClean="0"/>
              <a:t>Reduce “scope of applicability” of knowledge, Add context to inference triggers, Make individual inferences/decisions small and specific</a:t>
            </a:r>
          </a:p>
          <a:p>
            <a:r>
              <a:rPr lang="en-US" dirty="0" smtClean="0"/>
              <a:t>Minimize response overhead</a:t>
            </a:r>
          </a:p>
          <a:p>
            <a:pPr lvl="1"/>
            <a:r>
              <a:rPr lang="en-US" dirty="0" smtClean="0"/>
              <a:t>Reduce number of architectural decisions per conceptual decision</a:t>
            </a:r>
          </a:p>
          <a:p>
            <a:r>
              <a:rPr lang="en-US" dirty="0" smtClean="0"/>
              <a:t>Accommodate uncertainty</a:t>
            </a:r>
          </a:p>
          <a:p>
            <a:pPr lvl="1"/>
            <a:r>
              <a:rPr lang="en-US" dirty="0" smtClean="0"/>
              <a:t>Agent uses extra effort when guessing whether something is relevant</a:t>
            </a:r>
          </a:p>
          <a:p>
            <a:pPr lvl="1"/>
            <a:endParaRPr lang="en-US" dirty="0" smtClean="0"/>
          </a:p>
        </p:txBody>
      </p:sp>
      <p:sp>
        <p:nvSpPr>
          <p:cNvPr id="4" name="Date Placeholder 3"/>
          <p:cNvSpPr>
            <a:spLocks noGrp="1"/>
          </p:cNvSpPr>
          <p:nvPr>
            <p:ph type="dt" sz="half" idx="10"/>
          </p:nvPr>
        </p:nvSpPr>
        <p:spPr/>
        <p:txBody>
          <a:bodyPr/>
          <a:lstStyle/>
          <a:p>
            <a:pPr>
              <a:defRPr/>
            </a:pPr>
            <a:fld id="{F5E43EEF-8084-493E-8FB2-7828B895354D}" type="datetime1">
              <a:rPr lang="en-US" smtClean="0"/>
              <a:pPr>
                <a:defRPr/>
              </a:pPr>
              <a:t>6/16/2014</a:t>
            </a:fld>
            <a:endParaRPr lang="en-US"/>
          </a:p>
        </p:txBody>
      </p:sp>
      <p:sp>
        <p:nvSpPr>
          <p:cNvPr id="6" name="Slide Number Placeholder 5"/>
          <p:cNvSpPr>
            <a:spLocks noGrp="1"/>
          </p:cNvSpPr>
          <p:nvPr>
            <p:ph type="sldNum" sz="quarter" idx="12"/>
          </p:nvPr>
        </p:nvSpPr>
        <p:spPr/>
        <p:txBody>
          <a:bodyPr/>
          <a:lstStyle/>
          <a:p>
            <a:fld id="{46EC2EE6-41B2-48CA-A9A2-7F7F447C35F6}" type="slidenum">
              <a:rPr lang="en-US" altLang="en-US" smtClean="0"/>
              <a:pPr/>
              <a:t>9</a:t>
            </a:fld>
            <a:endParaRPr lang="en-US" altLang="en-US"/>
          </a:p>
        </p:txBody>
      </p:sp>
    </p:spTree>
    <p:extLst>
      <p:ext uri="{BB962C8B-B14F-4D97-AF65-F5344CB8AC3E}">
        <p14:creationId xmlns:p14="http://schemas.microsoft.com/office/powerpoint/2010/main" val="559525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TotalTime>
  <Words>1875</Words>
  <Application>Microsoft Office PowerPoint</Application>
  <PresentationFormat>On-screen Show (4:3)</PresentationFormat>
  <Paragraphs>252</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Times</vt:lpstr>
      <vt:lpstr>Wingdings</vt:lpstr>
      <vt:lpstr>ヒラギノ角ゴ Pro W3</vt:lpstr>
      <vt:lpstr>Blank Presentation</vt:lpstr>
      <vt:lpstr>Design Patterns for Balancing Behavior Responsiveness</vt:lpstr>
      <vt:lpstr>Requirements for Intelligent Behavior Models</vt:lpstr>
      <vt:lpstr>Interactions Between Dimensions</vt:lpstr>
      <vt:lpstr>Notional Behavior-Response Space</vt:lpstr>
      <vt:lpstr>Notional Behavior-Response Space</vt:lpstr>
      <vt:lpstr>Notional Behavior-Response Space</vt:lpstr>
      <vt:lpstr>Balancing Responsiveness Tradeoffs</vt:lpstr>
      <vt:lpstr>Design Patterns</vt:lpstr>
      <vt:lpstr>Design Patterns for Improving Timeliness</vt:lpstr>
      <vt:lpstr>Design Patterns for Improving Footprint</vt:lpstr>
      <vt:lpstr>Conclusions</vt:lpstr>
      <vt:lpstr>Acknowledgments</vt:lpstr>
      <vt:lpstr>Soar-Specific Examples</vt:lpstr>
      <vt:lpstr>Repair Strategies for Computational Inefficiency</vt:lpstr>
      <vt:lpstr>Boundaries of change</vt:lpstr>
      <vt:lpstr>Negated conditions</vt:lpstr>
      <vt:lpstr>Repair Strategies for Memory Inefficiency</vt:lpstr>
      <vt:lpstr>Repair Strategies for Memory Inefficiency</vt:lpstr>
      <vt:lpstr>Repair Strategies for Memory Inefficiency</vt:lpstr>
      <vt:lpstr>Multi-attribute vs. direct-access tests</vt:lpstr>
      <vt:lpstr>Convert attribute-value objects to direct links</vt:lpstr>
      <vt:lpstr>Force condition ordering by splitting rules</vt:lpstr>
      <vt:lpstr>Force condition ordering by splitting rules</vt:lpstr>
      <vt:lpstr>Force condition ordering by splitting rules</vt:lpstr>
    </vt:vector>
  </TitlesOfParts>
  <Company>PHIRE Branding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G</dc:creator>
  <cp:lastModifiedBy>Randolph M. Jones</cp:lastModifiedBy>
  <cp:revision>29</cp:revision>
  <dcterms:created xsi:type="dcterms:W3CDTF">2010-05-04T20:37:14Z</dcterms:created>
  <dcterms:modified xsi:type="dcterms:W3CDTF">2014-06-17T03:34:13Z</dcterms:modified>
</cp:coreProperties>
</file>