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sldIdLst>
    <p:sldId id="256" r:id="rId2"/>
    <p:sldId id="280" r:id="rId3"/>
    <p:sldId id="281" r:id="rId4"/>
    <p:sldId id="282" r:id="rId5"/>
    <p:sldId id="284" r:id="rId6"/>
    <p:sldId id="283" r:id="rId7"/>
    <p:sldId id="285" r:id="rId8"/>
    <p:sldId id="286" r:id="rId9"/>
    <p:sldId id="287" r:id="rId10"/>
    <p:sldId id="288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2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B2CB"/>
    <a:srgbClr val="00BFF0"/>
    <a:srgbClr val="646464"/>
    <a:srgbClr val="009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4" autoAdjust="0"/>
    <p:restoredTop sz="90929"/>
  </p:normalViewPr>
  <p:slideViewPr>
    <p:cSldViewPr>
      <p:cViewPr varScale="1">
        <p:scale>
          <a:sx n="96" d="100"/>
          <a:sy n="96" d="100"/>
        </p:scale>
        <p:origin x="69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FCD3E28-9890-4E82-8C96-F11DB7D73F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726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 userDrawn="1"/>
        </p:nvSpPr>
        <p:spPr bwMode="auto">
          <a:xfrm>
            <a:off x="0" y="0"/>
            <a:ext cx="6248400" cy="6884988"/>
          </a:xfrm>
          <a:prstGeom prst="rect">
            <a:avLst/>
          </a:prstGeom>
          <a:solidFill>
            <a:srgbClr val="0077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9pPr>
          </a:lstStyle>
          <a:p>
            <a:endParaRPr lang="en-US" altLang="en-US"/>
          </a:p>
        </p:txBody>
      </p:sp>
      <p:pic>
        <p:nvPicPr>
          <p:cNvPr id="4" name="Picture 12" descr="soartech_logo_stacke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2819400"/>
            <a:ext cx="1885950" cy="12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patter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575" y="0"/>
            <a:ext cx="352425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5257800" cy="12192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4038600" y="4343400"/>
            <a:ext cx="1905000" cy="4572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3750F30-E99D-4E18-8E8C-B3CA9E147032}" type="datetime1">
              <a:rPr lang="en-US"/>
              <a:pPr>
                <a:defRPr/>
              </a:pPr>
              <a:t>6/16/2014</a:t>
            </a:fld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248400"/>
            <a:ext cx="2895600" cy="457200"/>
          </a:xfrm>
        </p:spPr>
        <p:txBody>
          <a:bodyPr/>
          <a:lstStyle>
            <a:lvl1pPr>
              <a:defRPr>
                <a:solidFill>
                  <a:srgbClr val="4CB2CB"/>
                </a:solidFill>
              </a:defRPr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</p:spTree>
    <p:extLst>
      <p:ext uri="{BB962C8B-B14F-4D97-AF65-F5344CB8AC3E}">
        <p14:creationId xmlns:p14="http://schemas.microsoft.com/office/powerpoint/2010/main" val="43188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0273F-BFEF-4F65-B959-1676F4BCBEC2}" type="datetime1">
              <a:rPr lang="en-US"/>
              <a:pPr>
                <a:defRPr/>
              </a:pPr>
              <a:t>6/16/2014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92BB9C-381F-4885-814E-6B8A15ECA8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06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838200"/>
            <a:ext cx="184785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39115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2C413-3D4B-4D24-88B5-2B779AB5913A}" type="datetime1">
              <a:rPr lang="en-US"/>
              <a:pPr>
                <a:defRPr/>
              </a:pPr>
              <a:t>6/16/2014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D6AECA-6AB1-4106-AED0-0BE910B41A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249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43EEF-8084-493E-8FB2-7828B895354D}" type="datetime1">
              <a:rPr lang="en-US"/>
              <a:pPr>
                <a:defRPr/>
              </a:pPr>
              <a:t>6/16/2014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EC2EE6-41B2-48CA-A9A2-7F7F447C35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926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FDE15-94DF-47F9-9342-F131555CB3D1}" type="datetime1">
              <a:rPr lang="en-US"/>
              <a:pPr>
                <a:defRPr/>
              </a:pPr>
              <a:t>6/16/2014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40CA44-591F-47FC-8C48-6B4344A67E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183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00200"/>
            <a:ext cx="3619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600200"/>
            <a:ext cx="3619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98967-2BAA-4C90-BCEE-71925A5C5197}" type="datetime1">
              <a:rPr lang="en-US"/>
              <a:pPr>
                <a:defRPr/>
              </a:pPr>
              <a:t>6/16/2014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880E2F-1F24-406D-ADE3-516FFFF929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166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462F7-54AB-4F71-B380-867614D2A274}" type="datetime1">
              <a:rPr lang="en-US"/>
              <a:pPr>
                <a:defRPr/>
              </a:pPr>
              <a:t>6/16/2014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2752EE-B2B5-4C5F-8AB3-E00CCC146B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810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DC464-2458-4DB8-B05A-3CD0C35D98CD}" type="datetime1">
              <a:rPr lang="en-US"/>
              <a:pPr>
                <a:defRPr/>
              </a:pPr>
              <a:t>6/16/2014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888E77-4E55-4BDF-BA6B-F86BE27F98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697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94A26-9C1A-4BE6-8F74-15B70A2F0006}" type="datetime1">
              <a:rPr lang="en-US"/>
              <a:pPr>
                <a:defRPr/>
              </a:pPr>
              <a:t>6/16/2014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BAE8CA-0B84-48DE-B4E9-BAEA1642DF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761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C9284-0E79-431D-BDD2-D6D8716F3170}" type="datetime1">
              <a:rPr lang="en-US"/>
              <a:pPr>
                <a:defRPr/>
              </a:pPr>
              <a:t>6/16/2014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C0740D-9CC1-4241-85A4-76DA29F32C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404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8F804-29F9-41A7-AE80-A03201993B07}" type="datetime1">
              <a:rPr lang="en-US"/>
              <a:pPr>
                <a:defRPr/>
              </a:pPr>
              <a:t>6/16/2014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CAA475-0FA0-4344-A93C-E41F03D769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71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0" y="0"/>
            <a:ext cx="533400" cy="6858000"/>
          </a:xfrm>
          <a:prstGeom prst="rect">
            <a:avLst/>
          </a:prstGeom>
          <a:solidFill>
            <a:srgbClr val="4648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8"/>
          <p:cNvSpPr>
            <a:spLocks noChangeArrowheads="1"/>
          </p:cNvSpPr>
          <p:nvPr userDrawn="1"/>
        </p:nvSpPr>
        <p:spPr bwMode="auto">
          <a:xfrm>
            <a:off x="8915400" y="0"/>
            <a:ext cx="228600" cy="6858000"/>
          </a:xfrm>
          <a:prstGeom prst="rect">
            <a:avLst/>
          </a:prstGeom>
          <a:solidFill>
            <a:srgbClr val="F4D6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9pPr>
          </a:lstStyle>
          <a:p>
            <a:endParaRPr lang="en-US" altLang="en-US"/>
          </a:p>
        </p:txBody>
      </p:sp>
      <p:sp>
        <p:nvSpPr>
          <p:cNvPr id="1028" name="Rectangle 9"/>
          <p:cNvSpPr>
            <a:spLocks noChangeArrowheads="1"/>
          </p:cNvSpPr>
          <p:nvPr userDrawn="1"/>
        </p:nvSpPr>
        <p:spPr bwMode="auto">
          <a:xfrm>
            <a:off x="619125" y="0"/>
            <a:ext cx="8220075" cy="6858000"/>
          </a:xfrm>
          <a:prstGeom prst="rect">
            <a:avLst/>
          </a:prstGeom>
          <a:solidFill>
            <a:srgbClr val="DC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28" charset="-128"/>
              </a:defRPr>
            </a:lvl9pPr>
          </a:lstStyle>
          <a:p>
            <a:endParaRPr lang="en-US" altLang="en-US"/>
          </a:p>
        </p:txBody>
      </p:sp>
      <p:pic>
        <p:nvPicPr>
          <p:cNvPr id="1029" name="Picture 10" descr="logo-horizontal-one_color_whit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677863"/>
            <a:ext cx="26987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391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00200"/>
            <a:ext cx="7391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62800" y="63246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646464"/>
                </a:solidFill>
                <a:latin typeface="+mn-lt"/>
              </a:defRPr>
            </a:lvl1pPr>
          </a:lstStyle>
          <a:p>
            <a:pPr>
              <a:defRPr/>
            </a:pPr>
            <a:fld id="{7F2C2228-B016-49F8-81EE-DFE33FE27D5F}" type="datetime1">
              <a:rPr lang="en-US"/>
              <a:pPr>
                <a:defRPr/>
              </a:pPr>
              <a:t>6/16/2014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6800" y="6324600"/>
            <a:ext cx="601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646464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24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fld id="{D8BE57B0-FCD1-443A-BC6E-9FF91A5F37F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9pPr>
    </p:titleStyle>
    <p:bodyStyle>
      <a:lvl1pPr marL="169863" indent="-169863" algn="l" rtl="0" eaLnBrk="0" fontAlgn="base" hangingPunct="0">
        <a:spcBef>
          <a:spcPct val="20000"/>
        </a:spcBef>
        <a:spcAft>
          <a:spcPct val="0"/>
        </a:spcAft>
        <a:buClr>
          <a:srgbClr val="0091B5"/>
        </a:buClr>
        <a:buFont typeface="Times" panose="02020603060405020304" pitchFamily="18" charset="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60375" indent="-176213" algn="l" rtl="0" eaLnBrk="0" fontAlgn="base" hangingPunct="0">
        <a:spcBef>
          <a:spcPct val="20000"/>
        </a:spcBef>
        <a:spcAft>
          <a:spcPct val="0"/>
        </a:spcAft>
        <a:buClr>
          <a:srgbClr val="0091B5"/>
        </a:buClr>
        <a:buFont typeface="Times" panose="02020603060405020304" pitchFamily="18" charset="0"/>
        <a:buChar char="•"/>
        <a:defRPr>
          <a:solidFill>
            <a:srgbClr val="646464"/>
          </a:solidFill>
          <a:latin typeface="+mn-lt"/>
          <a:ea typeface="+mn-ea"/>
        </a:defRPr>
      </a:lvl2pPr>
      <a:lvl3pPr marL="741363" indent="-166688" algn="l" rtl="0" eaLnBrk="0" fontAlgn="base" hangingPunct="0">
        <a:spcBef>
          <a:spcPct val="20000"/>
        </a:spcBef>
        <a:spcAft>
          <a:spcPct val="0"/>
        </a:spcAft>
        <a:buClr>
          <a:srgbClr val="0091B5"/>
        </a:buClr>
        <a:buFont typeface="Times" panose="02020603060405020304" pitchFamily="18" charset="0"/>
        <a:buChar char="•"/>
        <a:defRPr>
          <a:solidFill>
            <a:srgbClr val="646464"/>
          </a:solidFill>
          <a:latin typeface="+mn-lt"/>
          <a:ea typeface="+mn-ea"/>
        </a:defRPr>
      </a:lvl3pPr>
      <a:lvl4pPr marL="1082675" indent="-171450" algn="l" rtl="0" eaLnBrk="0" fontAlgn="base" hangingPunct="0">
        <a:spcBef>
          <a:spcPct val="20000"/>
        </a:spcBef>
        <a:spcAft>
          <a:spcPct val="0"/>
        </a:spcAft>
        <a:buClr>
          <a:srgbClr val="0091B5"/>
        </a:buClr>
        <a:buFont typeface="Times" panose="02020603060405020304" pitchFamily="18" charset="0"/>
        <a:buChar char="•"/>
        <a:defRPr>
          <a:solidFill>
            <a:srgbClr val="646464"/>
          </a:solidFill>
          <a:latin typeface="+mn-lt"/>
          <a:ea typeface="+mn-ea"/>
        </a:defRPr>
      </a:lvl4pPr>
      <a:lvl5pPr marL="1371600" indent="-174625" algn="l" rtl="0" eaLnBrk="0" fontAlgn="base" hangingPunct="0">
        <a:spcBef>
          <a:spcPct val="20000"/>
        </a:spcBef>
        <a:spcAft>
          <a:spcPct val="0"/>
        </a:spcAft>
        <a:buClr>
          <a:srgbClr val="0091B5"/>
        </a:buClr>
        <a:buFont typeface="Times" panose="02020603060405020304" pitchFamily="18" charset="0"/>
        <a:buChar char="•"/>
        <a:defRPr>
          <a:solidFill>
            <a:srgbClr val="646464"/>
          </a:solidFill>
          <a:latin typeface="+mn-lt"/>
          <a:ea typeface="+mn-ea"/>
        </a:defRPr>
      </a:lvl5pPr>
      <a:lvl6pPr marL="1828800" indent="-174625" algn="l" rtl="0" fontAlgn="base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6pPr>
      <a:lvl7pPr marL="2286000" indent="-174625" algn="l" rtl="0" fontAlgn="base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7pPr>
      <a:lvl8pPr marL="2743200" indent="-174625" algn="l" rtl="0" fontAlgn="base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8pPr>
      <a:lvl9pPr marL="3200400" indent="-174625" algn="l" rtl="0" fontAlgn="base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Randolph M. Jones</a:t>
            </a:r>
          </a:p>
          <a:p>
            <a:pPr>
              <a:defRPr/>
            </a:pPr>
            <a:r>
              <a:rPr lang="en-US" dirty="0" smtClean="0"/>
              <a:t>Soar </a:t>
            </a:r>
            <a:r>
              <a:rPr lang="en-US" dirty="0" smtClean="0"/>
              <a:t>Workshop 2014</a:t>
            </a:r>
            <a:endParaRPr lang="en-US" dirty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Modular Agent For a Naval Decision-Making Simulation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Nuggets</a:t>
            </a:r>
          </a:p>
          <a:p>
            <a:pPr lvl="1"/>
            <a:r>
              <a:rPr lang="en-US" dirty="0" smtClean="0"/>
              <a:t>Soar is integrated into a commercial simulation engine</a:t>
            </a:r>
          </a:p>
          <a:p>
            <a:pPr lvl="1"/>
            <a:r>
              <a:rPr lang="en-US" dirty="0" smtClean="0"/>
              <a:t>Customer is happy and looking for further extensions</a:t>
            </a:r>
          </a:p>
          <a:p>
            <a:pPr lvl="1"/>
            <a:r>
              <a:rPr lang="en-US" dirty="0" smtClean="0"/>
              <a:t>Significant steps toward a framework for “real” </a:t>
            </a:r>
            <a:r>
              <a:rPr lang="en-US" dirty="0" err="1" smtClean="0"/>
              <a:t>composable</a:t>
            </a:r>
            <a:r>
              <a:rPr lang="en-US" dirty="0" smtClean="0"/>
              <a:t> behavior modules</a:t>
            </a:r>
          </a:p>
          <a:p>
            <a:r>
              <a:rPr lang="en-US" dirty="0" smtClean="0"/>
              <a:t>Lumps</a:t>
            </a:r>
          </a:p>
          <a:p>
            <a:pPr lvl="1"/>
            <a:r>
              <a:rPr lang="en-US" dirty="0" smtClean="0"/>
              <a:t>Still only a prototype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E43EEF-8084-493E-8FB2-7828B895354D}" type="datetime1">
              <a:rPr lang="en-US" smtClean="0"/>
              <a:pPr>
                <a:defRPr/>
              </a:pPr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2EE6-41B2-48CA-A9A2-7F7F447C35F6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434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Pre-existing Navy simulator for experimentation: NSS (Naval Simulation System)</a:t>
            </a:r>
          </a:p>
          <a:p>
            <a:pPr lvl="1"/>
            <a:r>
              <a:rPr lang="en-US" dirty="0" smtClean="0"/>
              <a:t>Modeled command and tactical decision-making using simple, parameterized scripts</a:t>
            </a:r>
          </a:p>
          <a:p>
            <a:r>
              <a:rPr lang="en-US" dirty="0" smtClean="0"/>
              <a:t>Navy requirement arose to add serious simulation of decision making</a:t>
            </a:r>
          </a:p>
          <a:p>
            <a:r>
              <a:rPr lang="en-US" dirty="0" smtClean="0"/>
              <a:t>SBIR Phase I served as a “competition” to select the team that would join the NSS prime contractor</a:t>
            </a:r>
          </a:p>
          <a:p>
            <a:r>
              <a:rPr lang="en-US" dirty="0" smtClean="0"/>
              <a:t>Soar Technology was selected, with Soar as the cognitive engine to be integrated into NSS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E43EEF-8084-493E-8FB2-7828B895354D}" type="datetime1">
              <a:rPr lang="en-US" smtClean="0"/>
              <a:pPr>
                <a:defRPr/>
              </a:pPr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2EE6-41B2-48CA-A9A2-7F7F447C35F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471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Soar is now an integrated component of a commercial Navy simulator used for experimentation</a:t>
            </a:r>
          </a:p>
          <a:p>
            <a:r>
              <a:rPr lang="en-US" dirty="0" smtClean="0"/>
              <a:t>New system is called WISDM (Warfighting Impact of Simulated Decision Makers)</a:t>
            </a:r>
          </a:p>
          <a:p>
            <a:r>
              <a:rPr lang="en-US" dirty="0" smtClean="0"/>
              <a:t>Navy customer is helping us look for additional projects to extend and apply the 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E43EEF-8084-493E-8FB2-7828B895354D}" type="datetime1">
              <a:rPr lang="en-US" smtClean="0"/>
              <a:pPr>
                <a:defRPr/>
              </a:pPr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2EE6-41B2-48CA-A9A2-7F7F447C35F6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46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of Soar with NSS accomplished via message-level API</a:t>
            </a:r>
          </a:p>
          <a:p>
            <a:r>
              <a:rPr lang="en-US" dirty="0" smtClean="0"/>
              <a:t>After receiving a message, NSS expects a response (no time limit)</a:t>
            </a:r>
          </a:p>
          <a:p>
            <a:r>
              <a:rPr lang="en-US" dirty="0" smtClean="0"/>
              <a:t>Soar agent is not to do any work in between messages (after a response has been delivered and before receiving a new message)</a:t>
            </a:r>
          </a:p>
          <a:p>
            <a:pPr lvl="1"/>
            <a:r>
              <a:rPr lang="en-US" dirty="0" smtClean="0"/>
              <a:t>But agent is allowed to send additional “Query Messages” before sending the ultimate “Response Message”</a:t>
            </a:r>
          </a:p>
          <a:p>
            <a:r>
              <a:rPr lang="en-US" dirty="0" smtClean="0"/>
              <a:t>Command-level agent (not actually operating any equipment)</a:t>
            </a:r>
          </a:p>
          <a:p>
            <a:pPr lvl="1"/>
            <a:r>
              <a:rPr lang="en-US" dirty="0" smtClean="0"/>
              <a:t>Messages to agent represent sensed tracks and engagement results</a:t>
            </a:r>
          </a:p>
          <a:p>
            <a:pPr lvl="1"/>
            <a:r>
              <a:rPr lang="en-US" dirty="0" smtClean="0"/>
              <a:t>Messages from agent represent information-gathering and tactical commands</a:t>
            </a:r>
          </a:p>
          <a:p>
            <a:r>
              <a:rPr lang="en-US" dirty="0" smtClean="0"/>
              <a:t>A number of prototype agents developed to demonstrate the integration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E43EEF-8084-493E-8FB2-7828B895354D}" type="datetime1">
              <a:rPr lang="en-US" smtClean="0"/>
              <a:pPr>
                <a:defRPr/>
              </a:pPr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2EE6-41B2-48CA-A9A2-7F7F447C35F6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0792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Schematic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DDC464-2458-4DB8-B05A-3CD0C35D98CD}" type="datetime1">
              <a:rPr lang="en-US" smtClean="0"/>
              <a:pPr>
                <a:defRPr/>
              </a:pPr>
              <a:t>6/16/2014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8E77-4E55-4BDF-BA6B-F86BE27F98F7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29995"/>
            <a:ext cx="5943600" cy="51708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358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Soar Agent Design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Prototype agent goals:</a:t>
            </a:r>
          </a:p>
          <a:p>
            <a:pPr lvl="1"/>
            <a:r>
              <a:rPr lang="en-US" dirty="0" smtClean="0"/>
              <a:t>Demonstrate the integration of NSS with Soar</a:t>
            </a:r>
          </a:p>
          <a:p>
            <a:pPr lvl="1"/>
            <a:r>
              <a:rPr lang="en-US" dirty="0" smtClean="0"/>
              <a:t>Demonstrate some simple forms of decision-making models</a:t>
            </a:r>
          </a:p>
          <a:p>
            <a:pPr lvl="1"/>
            <a:r>
              <a:rPr lang="en-US" dirty="0" smtClean="0"/>
              <a:t>Demonstrate a non-engineering user interface for composing and parameterizing behaviors</a:t>
            </a:r>
          </a:p>
          <a:p>
            <a:r>
              <a:rPr lang="en-US" dirty="0" smtClean="0"/>
              <a:t>Approach:</a:t>
            </a:r>
          </a:p>
          <a:p>
            <a:pPr lvl="1"/>
            <a:r>
              <a:rPr lang="en-US" dirty="0" smtClean="0"/>
              <a:t>Identify several decision-making use cases</a:t>
            </a:r>
          </a:p>
          <a:p>
            <a:pPr lvl="1"/>
            <a:r>
              <a:rPr lang="en-US" dirty="0" smtClean="0"/>
              <a:t>Identify separable “behavior modules” to support the use cases</a:t>
            </a:r>
          </a:p>
          <a:p>
            <a:pPr lvl="1"/>
            <a:r>
              <a:rPr lang="en-US" dirty="0" smtClean="0"/>
              <a:t>Implement and document the modules with “clean” interfaces, so they are </a:t>
            </a:r>
            <a:r>
              <a:rPr lang="en-US" dirty="0" err="1" smtClean="0"/>
              <a:t>composable</a:t>
            </a:r>
            <a:endParaRPr lang="en-US" dirty="0" smtClean="0"/>
          </a:p>
          <a:p>
            <a:pPr lvl="1"/>
            <a:r>
              <a:rPr lang="en-US" dirty="0" smtClean="0"/>
              <a:t>NSS-based user interface for selecting and composing behavior modules</a:t>
            </a:r>
          </a:p>
          <a:p>
            <a:pPr lvl="2"/>
            <a:r>
              <a:rPr lang="en-US" dirty="0" smtClean="0"/>
              <a:t>Includes modules that use Soar’s reinforcement learning, semantic memory, and a “deliberative” form of reinforcement learning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E43EEF-8084-493E-8FB2-7828B895354D}" type="datetime1">
              <a:rPr lang="en-US" smtClean="0"/>
              <a:pPr>
                <a:defRPr/>
              </a:pPr>
              <a:t>6/16/2014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2EE6-41B2-48CA-A9A2-7F7F447C35F6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5550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Dependency Hierarchy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DDC464-2458-4DB8-B05A-3CD0C35D98CD}" type="datetime1">
              <a:rPr lang="en-US" smtClean="0"/>
              <a:pPr>
                <a:defRPr/>
              </a:pPr>
              <a:t>6/16/2014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8E77-4E55-4BDF-BA6B-F86BE27F98F7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23" y="2212975"/>
            <a:ext cx="8268277" cy="33832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8405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Track-investigation</a:t>
            </a:r>
          </a:p>
          <a:p>
            <a:pPr marL="0" indent="0">
              <a:buNone/>
            </a:pPr>
            <a:r>
              <a:rPr lang="en-US" b="1" i="1" dirty="0" smtClean="0"/>
              <a:t>Summary</a:t>
            </a:r>
            <a:endParaRPr lang="en-US" b="1" i="1" dirty="0"/>
          </a:p>
          <a:p>
            <a:pPr marL="0" indent="0">
              <a:buNone/>
            </a:pPr>
            <a:r>
              <a:rPr lang="en-US" dirty="0"/>
              <a:t>The track-investigation module provides basic decision-making logic for an agent to choose to investigate an incoming track.</a:t>
            </a:r>
          </a:p>
          <a:p>
            <a:pPr marL="0" indent="0">
              <a:buNone/>
            </a:pPr>
            <a:r>
              <a:rPr lang="en-US" b="1" i="1" dirty="0"/>
              <a:t>Dependencies</a:t>
            </a:r>
          </a:p>
          <a:p>
            <a:pPr marL="0" indent="0">
              <a:buNone/>
            </a:pPr>
            <a:r>
              <a:rPr lang="en-US" dirty="0"/>
              <a:t>The track-investigation module requires the track-info-management module. </a:t>
            </a:r>
          </a:p>
          <a:p>
            <a:pPr marL="0" indent="0">
              <a:buNone/>
            </a:pPr>
            <a:r>
              <a:rPr lang="en-US" b="1" i="1" dirty="0"/>
              <a:t>Files</a:t>
            </a:r>
          </a:p>
          <a:p>
            <a:pPr marL="0" lvl="0" indent="0">
              <a:buNone/>
            </a:pPr>
            <a:r>
              <a:rPr lang="en-US" dirty="0"/>
              <a:t>Investigate-track-</a:t>
            </a:r>
            <a:r>
              <a:rPr lang="en-US" dirty="0" err="1"/>
              <a:t>goal.soar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Operators</a:t>
            </a:r>
          </a:p>
          <a:p>
            <a:pPr marL="284162" lvl="1" indent="0">
              <a:buNone/>
            </a:pPr>
            <a:r>
              <a:rPr lang="en-US" dirty="0"/>
              <a:t>Investigate-</a:t>
            </a:r>
            <a:r>
              <a:rPr lang="en-US" dirty="0" err="1"/>
              <a:t>track.soar</a:t>
            </a:r>
            <a:endParaRPr lang="en-US" dirty="0"/>
          </a:p>
          <a:p>
            <a:pPr marL="284162" lvl="1" indent="0">
              <a:buNone/>
            </a:pPr>
            <a:r>
              <a:rPr lang="en-US" dirty="0"/>
              <a:t>Stop-investigating-</a:t>
            </a:r>
            <a:r>
              <a:rPr lang="en-US" dirty="0" err="1"/>
              <a:t>track.soar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E43EEF-8084-493E-8FB2-7828B895354D}" type="datetime1">
              <a:rPr lang="en-US" smtClean="0"/>
              <a:pPr>
                <a:defRPr/>
              </a:pPr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2EE6-41B2-48CA-A9A2-7F7F447C35F6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73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391400" cy="609600"/>
          </a:xfrm>
        </p:spPr>
        <p:txBody>
          <a:bodyPr/>
          <a:lstStyle/>
          <a:p>
            <a:r>
              <a:rPr lang="en-US" dirty="0" smtClean="0"/>
              <a:t>Sample Composed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73914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Simple learning agent</a:t>
            </a:r>
          </a:p>
          <a:p>
            <a:pPr marL="0" indent="0">
              <a:buNone/>
            </a:pPr>
            <a:r>
              <a:rPr lang="en-US" sz="1600" b="1" i="1" dirty="0"/>
              <a:t>Required modules</a:t>
            </a:r>
          </a:p>
          <a:p>
            <a:pPr marL="0" indent="0">
              <a:buNone/>
            </a:pPr>
            <a:r>
              <a:rPr lang="en-US" sz="1600" dirty="0"/>
              <a:t>Simple-drop-track-learning, Saving-rules</a:t>
            </a:r>
          </a:p>
          <a:p>
            <a:pPr marL="0" indent="0">
              <a:buNone/>
            </a:pPr>
            <a:r>
              <a:rPr lang="en-US" sz="1600" b="1" i="1" dirty="0"/>
              <a:t>Response type</a:t>
            </a:r>
          </a:p>
          <a:p>
            <a:pPr marL="0" indent="0">
              <a:buNone/>
            </a:pPr>
            <a:r>
              <a:rPr lang="en-US" sz="1600" dirty="0"/>
              <a:t>ASSET_RESPONSE_TACTIC with SELF_VECTOR_RESPONSE</a:t>
            </a:r>
          </a:p>
          <a:p>
            <a:pPr marL="0" indent="0">
              <a:buNone/>
            </a:pPr>
            <a:r>
              <a:rPr lang="en-US" sz="1600" b="1" i="1" dirty="0"/>
              <a:t>Agent parameters</a:t>
            </a:r>
          </a:p>
          <a:p>
            <a:pPr lvl="0"/>
            <a:r>
              <a:rPr lang="en-US" sz="1600" dirty="0"/>
              <a:t>Response</a:t>
            </a:r>
          </a:p>
          <a:p>
            <a:pPr lvl="1"/>
            <a:r>
              <a:rPr lang="en-US" sz="1600" dirty="0"/>
              <a:t>LOITER_DURATION (default 0.066667)</a:t>
            </a:r>
          </a:p>
          <a:p>
            <a:pPr lvl="1"/>
            <a:r>
              <a:rPr lang="en-US" sz="1600" dirty="0"/>
              <a:t>STANDOFF_PAUSE (default 0.083330)</a:t>
            </a:r>
          </a:p>
          <a:p>
            <a:pPr lvl="1"/>
            <a:r>
              <a:rPr lang="en-US" sz="1600" dirty="0"/>
              <a:t>STANDOFF_ALTITUDE (default 0)</a:t>
            </a:r>
          </a:p>
          <a:p>
            <a:pPr lvl="1"/>
            <a:r>
              <a:rPr lang="en-US" sz="1600" dirty="0"/>
              <a:t>STANDOFF_RANGE (default 0)</a:t>
            </a:r>
          </a:p>
          <a:p>
            <a:pPr lvl="0"/>
            <a:r>
              <a:rPr lang="en-US" sz="1600" dirty="0"/>
              <a:t>Commit criteria</a:t>
            </a:r>
          </a:p>
          <a:p>
            <a:pPr lvl="1"/>
            <a:r>
              <a:rPr lang="en-US" sz="1600" dirty="0"/>
              <a:t>Engage-all-tracks (default true)</a:t>
            </a:r>
          </a:p>
          <a:p>
            <a:pPr lvl="0"/>
            <a:r>
              <a:rPr lang="en-US" sz="1600" dirty="0"/>
              <a:t>Learning</a:t>
            </a:r>
          </a:p>
          <a:p>
            <a:pPr lvl="1"/>
            <a:r>
              <a:rPr lang="en-US" sz="1600" dirty="0"/>
              <a:t>Initial-fake-track-value (default  -5)</a:t>
            </a:r>
          </a:p>
          <a:p>
            <a:pPr lvl="1"/>
            <a:r>
              <a:rPr lang="en-US" sz="1600" dirty="0"/>
              <a:t>Initial-unknown-track-value (default 3.2)</a:t>
            </a:r>
          </a:p>
          <a:p>
            <a:pPr lvl="1"/>
            <a:r>
              <a:rPr lang="en-US" sz="1600" dirty="0"/>
              <a:t>Lost-track-penalty (default -10)</a:t>
            </a:r>
          </a:p>
          <a:p>
            <a:pPr lvl="1"/>
            <a:r>
              <a:rPr lang="en-US" sz="1600" dirty="0"/>
              <a:t>Fake-track-reward (default 0.1)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5E43EEF-8084-493E-8FB2-7828B895354D}" type="datetime1">
              <a:rPr lang="en-US" smtClean="0"/>
              <a:pPr>
                <a:defRPr/>
              </a:pPr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2EE6-41B2-48CA-A9A2-7F7F447C35F6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361251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alibri"/>
        <a:ea typeface="ヒラギノ角ゴ Pro W3"/>
        <a:cs typeface=""/>
      </a:majorFont>
      <a:minorFont>
        <a:latin typeface="Calibri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545</Words>
  <Application>Microsoft Office PowerPoint</Application>
  <PresentationFormat>On-screen Show (4:3)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</vt:lpstr>
      <vt:lpstr>ヒラギノ角ゴ Pro W3</vt:lpstr>
      <vt:lpstr>Blank Presentation</vt:lpstr>
      <vt:lpstr>A Modular Agent For a Naval Decision-Making Simulation</vt:lpstr>
      <vt:lpstr>Project Background</vt:lpstr>
      <vt:lpstr>Project Results</vt:lpstr>
      <vt:lpstr>Technical Approach</vt:lpstr>
      <vt:lpstr>Interaction Schematic</vt:lpstr>
      <vt:lpstr>Soar Agent Design Approach</vt:lpstr>
      <vt:lpstr>Module Dependency Hierarchy</vt:lpstr>
      <vt:lpstr>Module Example</vt:lpstr>
      <vt:lpstr>Sample Composed Agent</vt:lpstr>
      <vt:lpstr>Summary</vt:lpstr>
    </vt:vector>
  </TitlesOfParts>
  <Company>PHIRE Branding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G</dc:creator>
  <cp:lastModifiedBy>Randolph M. Jones</cp:lastModifiedBy>
  <cp:revision>32</cp:revision>
  <dcterms:created xsi:type="dcterms:W3CDTF">2010-05-04T20:37:14Z</dcterms:created>
  <dcterms:modified xsi:type="dcterms:W3CDTF">2014-06-17T04:08:40Z</dcterms:modified>
</cp:coreProperties>
</file>