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71" r:id="rId7"/>
    <p:sldId id="259" r:id="rId8"/>
    <p:sldId id="266" r:id="rId9"/>
    <p:sldId id="267" r:id="rId10"/>
    <p:sldId id="268" r:id="rId11"/>
    <p:sldId id="263" r:id="rId12"/>
    <p:sldId id="269" r:id="rId13"/>
    <p:sldId id="262" r:id="rId14"/>
    <p:sldId id="265" r:id="rId15"/>
    <p:sldId id="264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2CB"/>
    <a:srgbClr val="00BFF0"/>
    <a:srgbClr val="646464"/>
    <a:srgbClr val="009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0929"/>
  </p:normalViewPr>
  <p:slideViewPr>
    <p:cSldViewPr>
      <p:cViewPr varScale="1">
        <p:scale>
          <a:sx n="113" d="100"/>
          <a:sy n="113" d="100"/>
        </p:scale>
        <p:origin x="159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1E809A7-931D-4E91-B5F9-38994025A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5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A708D81-9956-4485-BCCF-B6C246717DCB}" type="datetime1">
              <a:rPr lang="en-US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</p:spPr>
        <p:txBody>
          <a:bodyPr/>
          <a:lstStyle>
            <a:lvl1pPr>
              <a:defRPr dirty="0" smtClean="0">
                <a:solidFill>
                  <a:srgbClr val="4CB2CB"/>
                </a:solidFill>
              </a:defRPr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</p:spTree>
    <p:extLst>
      <p:ext uri="{BB962C8B-B14F-4D97-AF65-F5344CB8AC3E}">
        <p14:creationId xmlns:p14="http://schemas.microsoft.com/office/powerpoint/2010/main" val="34415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CD1077-4F5C-4B61-A64A-41B2521E971E}" type="datetime1">
              <a:rPr lang="en-US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418671-F5BC-47F3-A728-FCC473CF5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4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253EA3-D2F5-441F-B4E3-75CDD89E5D07}" type="datetime1">
              <a:rPr lang="en-US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00734C-A608-4857-AED1-EA4D429D1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8F7017-575C-4DB5-BE4B-70D03A3ACDBC}" type="datetime1">
              <a:rPr lang="en-US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4CB47F-FEA4-42D7-8009-D5875E6D3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96C361-BAC0-40EC-9209-40B1DE16E384}" type="datetime1">
              <a:rPr lang="en-US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C870A7-1A3A-4679-9273-9B6331388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619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990600"/>
            <a:ext cx="3619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C71CAB-1693-4917-A2FE-65D390A507E3}" type="datetime1">
              <a:rPr lang="en-US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6E0961-4BC1-4FC7-B916-3BE6C76CA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D7ED4-F0E3-4146-A7E2-93FBAFB417BC}" type="datetime1">
              <a:rPr lang="en-US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0F34A-3AC0-466D-86EE-E7CBAB460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0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D688EF-DC97-4EE2-B48A-3EF741347024}" type="datetime1">
              <a:rPr lang="en-US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551A0F-307B-42AB-85EC-E28CE52D3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27730-588E-4DBD-882E-A6559C0249AC}" type="datetime1">
              <a:rPr lang="en-US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4D176B-B629-4217-80F0-3C53EFB5C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9A51F-BBC7-4504-8DEF-AB850F9FC0B4}" type="datetime1">
              <a:rPr lang="en-US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5490F-A0A5-456D-A220-04C8694FB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E3418C-5E99-43C4-8FA9-341C2C522FE0}" type="datetime1">
              <a:rPr lang="en-US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373F99-1DF9-43E8-AED2-2BF73552E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3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28600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391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-220211" y="3077711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9FD5091-3879-4B8A-9286-EC97859C5EA4}" type="datetime1">
              <a:rPr lang="en-US" smtClean="0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908953" y="49149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AE021B1-9AC3-4825-ACAA-19E0AF5BA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69" r:id="rId5"/>
    <p:sldLayoutId id="2147483675" r:id="rId6"/>
    <p:sldLayoutId id="2147483676" r:id="rId7"/>
    <p:sldLayoutId id="2147483670" r:id="rId8"/>
    <p:sldLayoutId id="2147483677" r:id="rId9"/>
    <p:sldLayoutId id="2147483678" r:id="rId10"/>
    <p:sldLayoutId id="214748367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0375" indent="-17621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600">
          <a:solidFill>
            <a:srgbClr val="646464"/>
          </a:solidFill>
          <a:latin typeface="+mn-lt"/>
          <a:ea typeface="+mn-ea"/>
        </a:defRPr>
      </a:lvl2pPr>
      <a:lvl3pPr marL="741363" indent="-166688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400">
          <a:solidFill>
            <a:srgbClr val="646464"/>
          </a:solidFill>
          <a:latin typeface="+mn-lt"/>
          <a:ea typeface="+mn-ea"/>
        </a:defRPr>
      </a:lvl3pPr>
      <a:lvl4pPr marL="1082675" indent="-171450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200">
          <a:solidFill>
            <a:srgbClr val="646464"/>
          </a:solidFill>
          <a:latin typeface="+mn-lt"/>
          <a:ea typeface="+mn-ea"/>
        </a:defRPr>
      </a:lvl4pPr>
      <a:lvl5pPr marL="13716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100">
          <a:solidFill>
            <a:srgbClr val="646464"/>
          </a:solidFill>
          <a:latin typeface="+mn-lt"/>
          <a:ea typeface="+mn-ea"/>
        </a:defRPr>
      </a:lvl5pPr>
      <a:lvl6pPr marL="18288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artech/soaride/raw/master/com.soartech.soar.ide.updat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artech/soaride/raw/master/com.soartech.soar.ide.update" TargetMode="External"/><Relationship Id="rId2" Type="http://schemas.openxmlformats.org/officeDocument/2006/relationships/hyperlink" Target="https://github.com/soartech/soari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1524000" y="4343400"/>
            <a:ext cx="44196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Bob Marinier, Kyle Aron, Preetom Chakraborty</a:t>
            </a:r>
          </a:p>
          <a:p>
            <a:pPr>
              <a:defRPr/>
            </a:pPr>
            <a:fld id="{DF3F7EF7-6E04-4FEC-B05F-99EA95467137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Soar IDE 2.0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file shows which agents it belongs to at the top</a:t>
            </a:r>
          </a:p>
          <a:p>
            <a:r>
              <a:rPr lang="en-US" dirty="0"/>
              <a:t>Region folding</a:t>
            </a:r>
          </a:p>
          <a:p>
            <a:pPr lvl="1"/>
            <a:r>
              <a:rPr lang="en-US" dirty="0"/>
              <a:t>#region </a:t>
            </a:r>
            <a:r>
              <a:rPr lang="en-US" dirty="0" err="1"/>
              <a:t>regionName</a:t>
            </a:r>
            <a:endParaRPr lang="en-US" dirty="0"/>
          </a:p>
          <a:p>
            <a:pPr lvl="1"/>
            <a:r>
              <a:rPr lang="en-US" dirty="0"/>
              <a:t>#</a:t>
            </a:r>
            <a:r>
              <a:rPr lang="en-US" dirty="0" err="1"/>
              <a:t>endregion</a:t>
            </a:r>
            <a:endParaRPr lang="en-US" dirty="0"/>
          </a:p>
          <a:p>
            <a:r>
              <a:rPr lang="en-US" dirty="0"/>
              <a:t>Hotkeys</a:t>
            </a:r>
          </a:p>
          <a:p>
            <a:pPr lvl="1"/>
            <a:r>
              <a:rPr lang="en-US" dirty="0" err="1"/>
              <a:t>ctrl+shift+f</a:t>
            </a:r>
            <a:r>
              <a:rPr lang="en-US" dirty="0"/>
              <a:t>: Auto-format the file or selected text</a:t>
            </a:r>
          </a:p>
          <a:p>
            <a:pPr lvl="1"/>
            <a:r>
              <a:rPr lang="en-US" dirty="0"/>
              <a:t>ctrl+/: Comment/uncomment current line / selected text</a:t>
            </a:r>
          </a:p>
          <a:p>
            <a:pPr lvl="1"/>
            <a:r>
              <a:rPr lang="en-US" dirty="0"/>
              <a:t>alt+/: Auto-completes the word under/adjacent to the cursor. Repeated hits cycle through all combinations.</a:t>
            </a:r>
          </a:p>
          <a:p>
            <a:pPr lvl="1"/>
            <a:r>
              <a:rPr lang="en-US" dirty="0" err="1"/>
              <a:t>ctrl+g</a:t>
            </a:r>
            <a:r>
              <a:rPr lang="en-US" dirty="0"/>
              <a:t>: Opens any files referencing this one (e.g., files that source this file). Also available in right-click context menu.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343400"/>
            <a:ext cx="45815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6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</a:t>
            </a:r>
            <a:r>
              <a:rPr lang="en-US" dirty="0" err="1"/>
              <a:t>datamap</a:t>
            </a:r>
            <a:endParaRPr lang="en-US" dirty="0"/>
          </a:p>
          <a:p>
            <a:pPr lvl="1"/>
            <a:r>
              <a:rPr lang="en-US" dirty="0"/>
              <a:t>Examines the Soar code and generates a tree view of the working memory structures used</a:t>
            </a:r>
          </a:p>
          <a:p>
            <a:pPr lvl="1"/>
            <a:r>
              <a:rPr lang="en-US" dirty="0"/>
              <a:t>Shows which rules test and/or create various structures</a:t>
            </a:r>
          </a:p>
          <a:p>
            <a:pPr lvl="1"/>
            <a:r>
              <a:rPr lang="en-US" dirty="0"/>
              <a:t>Can be agent or file scoped</a:t>
            </a:r>
          </a:p>
          <a:p>
            <a:pPr lvl="1"/>
            <a:r>
              <a:rPr lang="en-US" dirty="0"/>
              <a:t>Serves as the model for validating the </a:t>
            </a:r>
            <a:r>
              <a:rPr lang="en-US" dirty="0" err="1"/>
              <a:t>authorable</a:t>
            </a:r>
            <a:r>
              <a:rPr lang="en-US" dirty="0"/>
              <a:t> </a:t>
            </a:r>
            <a:r>
              <a:rPr lang="en-US" dirty="0" err="1"/>
              <a:t>datamap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259434"/>
            <a:ext cx="2676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5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4876800" cy="5105400"/>
          </a:xfrm>
        </p:spPr>
        <p:txBody>
          <a:bodyPr/>
          <a:lstStyle/>
          <a:p>
            <a:r>
              <a:rPr lang="en-US" dirty="0" err="1"/>
              <a:t>Authorable</a:t>
            </a:r>
            <a:r>
              <a:rPr lang="en-US" dirty="0"/>
              <a:t> </a:t>
            </a:r>
            <a:r>
              <a:rPr lang="en-US" dirty="0" err="1"/>
              <a:t>datamap</a:t>
            </a:r>
            <a:endParaRPr lang="en-US" dirty="0"/>
          </a:p>
          <a:p>
            <a:pPr lvl="1"/>
            <a:r>
              <a:rPr lang="en-US" dirty="0"/>
              <a:t>Ported from Soar Editor, which ported from Visual Soar</a:t>
            </a:r>
          </a:p>
          <a:p>
            <a:pPr lvl="1"/>
            <a:r>
              <a:rPr lang="en-US" dirty="0"/>
              <a:t>User can define </a:t>
            </a:r>
            <a:r>
              <a:rPr lang="en-US" dirty="0" err="1"/>
              <a:t>datamap</a:t>
            </a:r>
            <a:r>
              <a:rPr lang="en-US" dirty="0"/>
              <a:t> structures in two ways</a:t>
            </a:r>
          </a:p>
          <a:p>
            <a:pPr lvl="2"/>
            <a:r>
              <a:rPr lang="en-US" dirty="0"/>
              <a:t>Via the </a:t>
            </a:r>
            <a:r>
              <a:rPr lang="en-US" dirty="0" err="1"/>
              <a:t>datamap</a:t>
            </a:r>
            <a:r>
              <a:rPr lang="en-US" dirty="0"/>
              <a:t> UI</a:t>
            </a:r>
          </a:p>
          <a:p>
            <a:pPr lvl="2"/>
            <a:r>
              <a:rPr lang="en-US" dirty="0"/>
              <a:t>Via auto-fixing of </a:t>
            </a:r>
            <a:r>
              <a:rPr lang="en-US" dirty="0" err="1"/>
              <a:t>datamap</a:t>
            </a:r>
            <a:r>
              <a:rPr lang="en-US" dirty="0"/>
              <a:t> warnings (right-click on warning marker)</a:t>
            </a:r>
          </a:p>
          <a:p>
            <a:pPr lvl="1"/>
            <a:r>
              <a:rPr lang="en-US" dirty="0"/>
              <a:t>Code for an agent that contains one or more authored </a:t>
            </a:r>
            <a:r>
              <a:rPr lang="en-US" dirty="0" err="1"/>
              <a:t>datamaps</a:t>
            </a:r>
            <a:r>
              <a:rPr lang="en-US" dirty="0"/>
              <a:t> is automatically checked against all </a:t>
            </a:r>
            <a:r>
              <a:rPr lang="en-US" dirty="0" err="1"/>
              <a:t>datamaps</a:t>
            </a:r>
            <a:endParaRPr lang="en-US" dirty="0"/>
          </a:p>
          <a:p>
            <a:pPr lvl="2"/>
            <a:r>
              <a:rPr lang="en-US" dirty="0"/>
              <a:t>Specifically, the authored </a:t>
            </a:r>
            <a:r>
              <a:rPr lang="en-US" dirty="0" err="1"/>
              <a:t>datamaps</a:t>
            </a:r>
            <a:r>
              <a:rPr lang="en-US" dirty="0"/>
              <a:t> are checked against the dynamic </a:t>
            </a:r>
            <a:r>
              <a:rPr lang="en-US" dirty="0" err="1"/>
              <a:t>datamap</a:t>
            </a:r>
            <a:endParaRPr lang="en-US" dirty="0"/>
          </a:p>
          <a:p>
            <a:pPr lvl="1"/>
            <a:r>
              <a:rPr lang="en-US" dirty="0"/>
              <a:t>Warnings are created for any missing structures</a:t>
            </a:r>
          </a:p>
          <a:p>
            <a:pPr lvl="1"/>
            <a:r>
              <a:rPr lang="en-US" dirty="0"/>
              <a:t>If an agent contains no authored </a:t>
            </a:r>
            <a:r>
              <a:rPr lang="en-US" dirty="0" err="1"/>
              <a:t>datamaps</a:t>
            </a:r>
            <a:r>
              <a:rPr lang="en-US" dirty="0"/>
              <a:t>, it will not show any of these warnings</a:t>
            </a:r>
          </a:p>
          <a:p>
            <a:pPr lvl="1"/>
            <a:r>
              <a:rPr lang="en-US" dirty="0"/>
              <a:t>Should be source-control friendly, but not tested</a:t>
            </a:r>
          </a:p>
          <a:p>
            <a:pPr lvl="1"/>
            <a:r>
              <a:rPr lang="en-US" dirty="0"/>
              <a:t>Current limitation: Does not yet check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5655" t="7692" r="57500" b="27693"/>
          <a:stretch/>
        </p:blipFill>
        <p:spPr>
          <a:xfrm>
            <a:off x="5867400" y="206829"/>
            <a:ext cx="308065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03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little bugs</a:t>
            </a:r>
          </a:p>
          <a:p>
            <a:r>
              <a:rPr lang="en-US" dirty="0"/>
              <a:t>Newest features (complex </a:t>
            </a:r>
            <a:r>
              <a:rPr lang="en-US" dirty="0" err="1"/>
              <a:t>Tcl</a:t>
            </a:r>
            <a:r>
              <a:rPr lang="en-US" dirty="0"/>
              <a:t> macro expansion, static </a:t>
            </a:r>
            <a:r>
              <a:rPr lang="en-US" dirty="0" err="1"/>
              <a:t>datamaps</a:t>
            </a:r>
            <a:r>
              <a:rPr lang="en-US" dirty="0"/>
              <a:t>) not well-tested</a:t>
            </a:r>
          </a:p>
          <a:p>
            <a:r>
              <a:rPr lang="en-US" dirty="0"/>
              <a:t>Not well-tested on non-Windows platforms</a:t>
            </a:r>
          </a:p>
          <a:p>
            <a:r>
              <a:rPr lang="en-US" dirty="0"/>
              <a:t>Lots of pending feature requests</a:t>
            </a:r>
          </a:p>
          <a:p>
            <a:r>
              <a:rPr lang="en-US" dirty="0"/>
              <a:t>Expect a new release around the end of </a:t>
            </a:r>
            <a:r>
              <a:rPr lang="en-US"/>
              <a:t>the summer</a:t>
            </a:r>
            <a:endParaRPr lang="en-US" dirty="0"/>
          </a:p>
          <a:p>
            <a:endParaRPr lang="en-US" dirty="0"/>
          </a:p>
          <a:p>
            <a:r>
              <a:rPr lang="en-US" dirty="0"/>
              <a:t>Major future work tasks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JSoar</a:t>
            </a:r>
            <a:r>
              <a:rPr lang="en-US" dirty="0"/>
              <a:t> internally for many things, but would like to expand usage</a:t>
            </a:r>
          </a:p>
          <a:p>
            <a:pPr lvl="2"/>
            <a:r>
              <a:rPr lang="en-US" dirty="0"/>
              <a:t>Still using separate parser that isn’t quite the same, occasionally resulting in spurious errors</a:t>
            </a:r>
          </a:p>
          <a:p>
            <a:pPr lvl="2"/>
            <a:r>
              <a:rPr lang="en-US" dirty="0"/>
              <a:t>Maybe could use to generate the dynamic </a:t>
            </a:r>
            <a:r>
              <a:rPr lang="en-US" dirty="0" err="1"/>
              <a:t>datamap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Usability improvements, especially to </a:t>
            </a:r>
            <a:r>
              <a:rPr lang="en-US" dirty="0" err="1"/>
              <a:t>authorable</a:t>
            </a:r>
            <a:r>
              <a:rPr lang="en-US" dirty="0"/>
              <a:t> </a:t>
            </a:r>
            <a:r>
              <a:rPr lang="en-US" dirty="0" err="1"/>
              <a:t>datamap</a:t>
            </a:r>
            <a:r>
              <a:rPr lang="en-US" dirty="0"/>
              <a:t> (e.g., make it text-based instead of UI-based)</a:t>
            </a:r>
          </a:p>
          <a:p>
            <a:pPr lvl="1"/>
            <a:r>
              <a:rPr lang="en-US" dirty="0"/>
              <a:t>Documentation updates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42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Resolving Common </a:t>
            </a:r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says it doesn’t belong to any agents</a:t>
            </a:r>
          </a:p>
          <a:p>
            <a:pPr lvl="1"/>
            <a:r>
              <a:rPr lang="en-US" dirty="0"/>
              <a:t>Make sure Include Soar Project Support is selected for the Eclipse project</a:t>
            </a:r>
          </a:p>
          <a:p>
            <a:pPr lvl="1"/>
            <a:r>
              <a:rPr lang="en-US" dirty="0"/>
              <a:t>Make sure there is at least one Soar Agent for that project</a:t>
            </a:r>
          </a:p>
          <a:p>
            <a:pPr lvl="1"/>
            <a:r>
              <a:rPr lang="en-US" dirty="0"/>
              <a:t>Make sure the file is selected in that .</a:t>
            </a:r>
            <a:r>
              <a:rPr lang="en-US" dirty="0" err="1"/>
              <a:t>soaragent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If you change any of these things while the file is open, it may not refresh until you close and reopen it</a:t>
            </a:r>
          </a:p>
          <a:p>
            <a:r>
              <a:rPr lang="en-US" dirty="0"/>
              <a:t>The Source Viewer isn’t show the expansion for my </a:t>
            </a:r>
            <a:r>
              <a:rPr lang="en-US" dirty="0" err="1"/>
              <a:t>Tcl</a:t>
            </a:r>
            <a:r>
              <a:rPr lang="en-US" dirty="0"/>
              <a:t> macro</a:t>
            </a:r>
          </a:p>
          <a:p>
            <a:pPr lvl="1"/>
            <a:r>
              <a:rPr lang="en-US" dirty="0"/>
              <a:t>Follow the above steps, making sure the file you are viewing and the file that defines the macro are both members of the agent</a:t>
            </a:r>
          </a:p>
          <a:p>
            <a:pPr lvl="1"/>
            <a:r>
              <a:rPr lang="en-US" dirty="0"/>
              <a:t>Make sure the </a:t>
            </a:r>
            <a:r>
              <a:rPr lang="en-US" dirty="0" err="1"/>
              <a:t>Tcl</a:t>
            </a:r>
            <a:r>
              <a:rPr lang="en-US" dirty="0"/>
              <a:t> expansion is enabled (toggle the icon on the top-right of the Source Viewer)</a:t>
            </a:r>
          </a:p>
          <a:p>
            <a:pPr lvl="1"/>
            <a:r>
              <a:rPr lang="en-US" dirty="0"/>
              <a:t>Make sure there are no outstanding syntax errors in the agent</a:t>
            </a:r>
          </a:p>
          <a:p>
            <a:pPr lvl="1"/>
            <a:r>
              <a:rPr lang="en-US" dirty="0"/>
              <a:t>Make sure you are selecting a call to a </a:t>
            </a:r>
            <a:r>
              <a:rPr lang="en-US" dirty="0" err="1"/>
              <a:t>Tcl</a:t>
            </a:r>
            <a:r>
              <a:rPr lang="en-US" dirty="0"/>
              <a:t> macro, not the </a:t>
            </a:r>
            <a:r>
              <a:rPr lang="en-US" dirty="0" err="1"/>
              <a:t>Tcl</a:t>
            </a:r>
            <a:r>
              <a:rPr lang="en-US" dirty="0"/>
              <a:t> macro definition</a:t>
            </a:r>
          </a:p>
          <a:p>
            <a:pPr lvl="1"/>
            <a:r>
              <a:rPr lang="en-US" dirty="0"/>
              <a:t>You may have to close/reopen the file, clean the agent, or restart Eclipse</a:t>
            </a:r>
          </a:p>
          <a:p>
            <a:r>
              <a:rPr lang="en-US" dirty="0"/>
              <a:t>I don’t see the Source Viewer, </a:t>
            </a:r>
            <a:r>
              <a:rPr lang="en-US" dirty="0" err="1"/>
              <a:t>Datamap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Make sure you are in the Soar Perspective</a:t>
            </a:r>
          </a:p>
          <a:p>
            <a:pPr lvl="1"/>
            <a:r>
              <a:rPr lang="en-US" dirty="0"/>
              <a:t>If they have become hidden, you can show individual views via Window-&gt;Show View-&gt;Other-&gt;Soar</a:t>
            </a:r>
          </a:p>
          <a:p>
            <a:pPr lvl="1"/>
            <a:r>
              <a:rPr lang="en-US" dirty="0"/>
              <a:t>You can reset the Soar Perspective (right-click on Soar Perspective -&gt; Reset)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5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Officially supported on Eclipse Mars 2</a:t>
            </a:r>
          </a:p>
          <a:p>
            <a:pPr lvl="1"/>
            <a:r>
              <a:rPr lang="en-US" dirty="0"/>
              <a:t>Seems to require it now, although this is not intentional</a:t>
            </a:r>
          </a:p>
          <a:p>
            <a:r>
              <a:rPr lang="en-US" dirty="0"/>
              <a:t>Eclipse update site:</a:t>
            </a:r>
          </a:p>
          <a:p>
            <a:pPr lvl="1"/>
            <a:r>
              <a:rPr lang="en-US" dirty="0">
                <a:hlinkClick r:id="rId2"/>
              </a:rPr>
              <a:t>https://github.com/soartech/soaride/raw/master/com.soartech.soar.ide.update</a:t>
            </a:r>
            <a:endParaRPr lang="en-US" dirty="0"/>
          </a:p>
          <a:p>
            <a:r>
              <a:rPr lang="en-US" dirty="0"/>
              <a:t>Eclipse update bug</a:t>
            </a:r>
          </a:p>
          <a:p>
            <a:pPr lvl="1"/>
            <a:r>
              <a:rPr lang="en-US" dirty="0"/>
              <a:t>Starting with Mars, Eclipse comes with a plugin called Oomph</a:t>
            </a:r>
          </a:p>
          <a:p>
            <a:pPr lvl="1"/>
            <a:r>
              <a:rPr lang="en-US" dirty="0"/>
              <a:t>Earlier versions of Oomph had a bug that prevented some plugins (including Soar IDE) from detecting updates (initial installation works fine)</a:t>
            </a:r>
          </a:p>
          <a:p>
            <a:pPr lvl="1"/>
            <a:r>
              <a:rPr lang="en-US" dirty="0"/>
              <a:t>This seems to be resolved now, but you may have to update Eclipse and/or Oomph if you have older versions installed</a:t>
            </a:r>
          </a:p>
          <a:p>
            <a:pPr lvl="1"/>
            <a:r>
              <a:rPr lang="en-US" dirty="0"/>
              <a:t>To workaround:</a:t>
            </a:r>
          </a:p>
          <a:p>
            <a:pPr lvl="2"/>
            <a:r>
              <a:rPr lang="en-US" dirty="0"/>
              <a:t>Go to the .eclipse folder in your home directory</a:t>
            </a:r>
          </a:p>
          <a:p>
            <a:pPr lvl="2"/>
            <a:r>
              <a:rPr lang="en-US" dirty="0"/>
              <a:t>Find any files whose names contain “soar”</a:t>
            </a:r>
          </a:p>
          <a:p>
            <a:pPr lvl="2"/>
            <a:r>
              <a:rPr lang="en-US" dirty="0"/>
              <a:t>With Eclipse closed, delete those files</a:t>
            </a:r>
          </a:p>
          <a:p>
            <a:pPr lvl="2"/>
            <a:r>
              <a:rPr lang="en-US" dirty="0"/>
              <a:t>Try the update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8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Nuggets            and             Coal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Making steady progress in fixing bugs and adding features</a:t>
            </a:r>
          </a:p>
          <a:p>
            <a:r>
              <a:rPr lang="en-US" sz="2400" dirty="0"/>
              <a:t>Adding features that are critical to many users (static </a:t>
            </a:r>
            <a:r>
              <a:rPr lang="en-US" sz="2400" dirty="0" err="1"/>
              <a:t>datamap</a:t>
            </a:r>
            <a:r>
              <a:rPr lang="en-US" sz="2400" dirty="0"/>
              <a:t>)</a:t>
            </a:r>
          </a:p>
          <a:p>
            <a:r>
              <a:rPr lang="en-US" sz="2400" dirty="0"/>
              <a:t>Working with the community (PS ARL) has really helped push things forward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Progress is slow</a:t>
            </a:r>
          </a:p>
          <a:p>
            <a:pPr lvl="1"/>
            <a:r>
              <a:rPr lang="en-US" sz="2000" dirty="0" err="1"/>
              <a:t>SoarTech</a:t>
            </a:r>
            <a:r>
              <a:rPr lang="en-US" sz="2000" dirty="0"/>
              <a:t> needs more people</a:t>
            </a:r>
          </a:p>
          <a:p>
            <a:pPr lvl="1"/>
            <a:r>
              <a:rPr lang="en-US" sz="2000" dirty="0"/>
              <a:t>Developing complex Eclipse plugins is really hard, and we don’t really have an expert in this area</a:t>
            </a:r>
          </a:p>
          <a:p>
            <a:pPr lvl="1"/>
            <a:r>
              <a:rPr lang="en-US" sz="2000" dirty="0"/>
              <a:t>Re-discovering how a lot of things work</a:t>
            </a:r>
          </a:p>
          <a:p>
            <a:r>
              <a:rPr lang="en-US" sz="2400" dirty="0"/>
              <a:t>Still not a real IDE, as there’s no built-in debugger support (it’s on the list)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9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633829-4D68-4A4B-9E3A-D51BA3E1A56D}" type="datetime1">
              <a:rPr lang="en-US" smtClean="0"/>
              <a:t>6/13/2016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46DC88-4DFB-44EA-8B8C-1E6A9F1F734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it?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Soar IDE is an open-source Eclipse plugin that provides support for writing Soar code</a:t>
            </a:r>
          </a:p>
          <a:p>
            <a:pPr lvl="1"/>
            <a:r>
              <a:rPr lang="en-US" dirty="0"/>
              <a:t>Main site: </a:t>
            </a:r>
            <a:r>
              <a:rPr lang="en-US" dirty="0">
                <a:hlinkClick r:id="rId2"/>
              </a:rPr>
              <a:t>https://github.com/soartech/soaride</a:t>
            </a:r>
            <a:endParaRPr lang="en-US" dirty="0"/>
          </a:p>
          <a:p>
            <a:pPr lvl="1"/>
            <a:r>
              <a:rPr lang="en-US" dirty="0"/>
              <a:t>Eclipse update site: </a:t>
            </a:r>
            <a:r>
              <a:rPr lang="en-US" dirty="0">
                <a:hlinkClick r:id="rId3"/>
              </a:rPr>
              <a:t>https://github.com/soartech/soaride/raw/master/com.soartech.soar.ide.update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Originally released in 2006, it was stable for many years but recently has been getting a lot of attention thanks to PSU ARL as a result of ONR </a:t>
            </a:r>
            <a:r>
              <a:rPr lang="en-US" dirty="0" err="1"/>
              <a:t>Swampworks</a:t>
            </a:r>
            <a:r>
              <a:rPr lang="en-US" dirty="0"/>
              <a:t> sponsorship</a:t>
            </a:r>
          </a:p>
          <a:p>
            <a:endParaRPr lang="en-US" dirty="0"/>
          </a:p>
          <a:p>
            <a:r>
              <a:rPr lang="en-US" dirty="0"/>
              <a:t>The goal is to standardize the Soar community on a single editor</a:t>
            </a:r>
          </a:p>
          <a:p>
            <a:pPr lvl="1"/>
            <a:r>
              <a:rPr lang="en-US" dirty="0"/>
              <a:t>Not to say that people can’t use other editors, but there’s no need to have many complex editors: Soar IDE should replace Visual Soar and Soar Editor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highlighting</a:t>
            </a:r>
          </a:p>
          <a:p>
            <a:r>
              <a:rPr lang="en-US" dirty="0"/>
              <a:t>Error and warning markers</a:t>
            </a:r>
          </a:p>
          <a:p>
            <a:r>
              <a:rPr lang="en-US" dirty="0"/>
              <a:t>Content assist</a:t>
            </a:r>
          </a:p>
          <a:p>
            <a:r>
              <a:rPr lang="en-US" dirty="0"/>
              <a:t>Templates</a:t>
            </a:r>
          </a:p>
          <a:p>
            <a:r>
              <a:rPr lang="en-US" dirty="0"/>
              <a:t>Hover help</a:t>
            </a:r>
          </a:p>
          <a:p>
            <a:r>
              <a:rPr lang="en-US" dirty="0"/>
              <a:t>Dynamic and </a:t>
            </a:r>
            <a:r>
              <a:rPr lang="en-US" dirty="0" err="1"/>
              <a:t>authorable</a:t>
            </a:r>
            <a:r>
              <a:rPr lang="en-US" dirty="0"/>
              <a:t> </a:t>
            </a:r>
            <a:r>
              <a:rPr lang="en-US" dirty="0" err="1"/>
              <a:t>datamaps</a:t>
            </a:r>
            <a:r>
              <a:rPr lang="en-US" dirty="0"/>
              <a:t> of Soar’s working memory</a:t>
            </a:r>
          </a:p>
          <a:p>
            <a:r>
              <a:rPr lang="en-US" dirty="0"/>
              <a:t>Grouping subsets of files into “agents”</a:t>
            </a:r>
          </a:p>
          <a:p>
            <a:r>
              <a:rPr lang="en-US" dirty="0"/>
              <a:t>A Source Viewer to display expanded </a:t>
            </a:r>
            <a:r>
              <a:rPr lang="en-US" dirty="0" err="1"/>
              <a:t>Tcl</a:t>
            </a:r>
            <a:r>
              <a:rPr lang="en-US" dirty="0"/>
              <a:t> macros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Agents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enable Soar Support on a project</a:t>
            </a:r>
          </a:p>
          <a:p>
            <a:pPr lvl="1"/>
            <a:r>
              <a:rPr lang="en-US" dirty="0"/>
              <a:t>Right-click on Eclipse project -&gt; Include Soar Project Support</a:t>
            </a:r>
          </a:p>
          <a:p>
            <a:r>
              <a:rPr lang="en-US" dirty="0"/>
              <a:t>In Package Explorer or Navigator, can right-click to add:</a:t>
            </a:r>
          </a:p>
          <a:p>
            <a:pPr lvl="1"/>
            <a:r>
              <a:rPr lang="en-US" dirty="0"/>
              <a:t>Soar Agent: Defines the files to be included in a Soar agent</a:t>
            </a:r>
          </a:p>
          <a:p>
            <a:pPr lvl="2"/>
            <a:r>
              <a:rPr lang="en-US" dirty="0"/>
              <a:t>A project may have many agents</a:t>
            </a:r>
          </a:p>
          <a:p>
            <a:pPr lvl="2"/>
            <a:r>
              <a:rPr lang="en-US" dirty="0"/>
              <a:t>Information stored in a .</a:t>
            </a:r>
            <a:r>
              <a:rPr lang="en-US" dirty="0" err="1"/>
              <a:t>soaragent</a:t>
            </a:r>
            <a:r>
              <a:rPr lang="en-US" dirty="0"/>
              <a:t> file which has a UI</a:t>
            </a:r>
          </a:p>
          <a:p>
            <a:pPr lvl="1"/>
            <a:r>
              <a:rPr lang="en-US" dirty="0"/>
              <a:t>Soar Folder: Adds a folder with a </a:t>
            </a:r>
            <a:r>
              <a:rPr lang="en-US" dirty="0" err="1"/>
              <a:t>load.soar</a:t>
            </a:r>
            <a:r>
              <a:rPr lang="en-US" dirty="0"/>
              <a:t> file in it</a:t>
            </a:r>
          </a:p>
          <a:p>
            <a:pPr lvl="2"/>
            <a:r>
              <a:rPr lang="en-US" dirty="0"/>
              <a:t>If adding to a directory that already contains a </a:t>
            </a:r>
            <a:r>
              <a:rPr lang="en-US" dirty="0" err="1"/>
              <a:t>load.soar</a:t>
            </a:r>
            <a:r>
              <a:rPr lang="en-US" dirty="0"/>
              <a:t> file, modifies that file to source the new </a:t>
            </a:r>
            <a:r>
              <a:rPr lang="en-US" dirty="0" err="1"/>
              <a:t>load.soar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Soar File: Adds a .soar file and an entry to the </a:t>
            </a:r>
            <a:r>
              <a:rPr lang="en-US" dirty="0" err="1"/>
              <a:t>load.soar</a:t>
            </a:r>
            <a:r>
              <a:rPr lang="en-US" dirty="0"/>
              <a:t> file in the same directory</a:t>
            </a:r>
          </a:p>
          <a:p>
            <a:pPr lvl="1"/>
            <a:r>
              <a:rPr lang="en-US" dirty="0"/>
              <a:t>Soar </a:t>
            </a:r>
            <a:r>
              <a:rPr lang="en-US" dirty="0" err="1"/>
              <a:t>Datamap</a:t>
            </a:r>
            <a:r>
              <a:rPr lang="en-US" dirty="0"/>
              <a:t> (</a:t>
            </a:r>
            <a:r>
              <a:rPr lang="en-US" dirty="0" err="1"/>
              <a:t>authorable</a:t>
            </a:r>
            <a:r>
              <a:rPr lang="en-US" dirty="0"/>
              <a:t>): Allows user to defined expected working memory structures</a:t>
            </a:r>
          </a:p>
          <a:p>
            <a:pPr lvl="2"/>
            <a:r>
              <a:rPr lang="en-US" dirty="0"/>
              <a:t>There may be multiple </a:t>
            </a:r>
            <a:r>
              <a:rPr lang="en-US" dirty="0" err="1"/>
              <a:t>datamaps</a:t>
            </a:r>
            <a:r>
              <a:rPr lang="en-US" dirty="0"/>
              <a:t> per agent</a:t>
            </a:r>
          </a:p>
          <a:p>
            <a:pPr lvl="2"/>
            <a:r>
              <a:rPr lang="en-US" dirty="0"/>
              <a:t>Inclusion in an agent means it is selected in the .</a:t>
            </a:r>
            <a:r>
              <a:rPr lang="en-US" dirty="0" err="1"/>
              <a:t>soaragent</a:t>
            </a:r>
            <a:r>
              <a:rPr lang="en-US" dirty="0"/>
              <a:t> file</a:t>
            </a:r>
          </a:p>
          <a:p>
            <a:pPr lvl="2"/>
            <a:r>
              <a:rPr lang="en-US" dirty="0" err="1"/>
              <a:t>Datamaps</a:t>
            </a:r>
            <a:r>
              <a:rPr lang="en-US" dirty="0"/>
              <a:t> can reference each other (not really tested)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7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Soar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Soar Perspective adds several views:</a:t>
            </a:r>
          </a:p>
          <a:p>
            <a:pPr lvl="1"/>
            <a:r>
              <a:rPr lang="en-US" dirty="0"/>
              <a:t>Outline: List of productions, </a:t>
            </a:r>
            <a:r>
              <a:rPr lang="en-US" dirty="0" err="1"/>
              <a:t>Tcl</a:t>
            </a:r>
            <a:r>
              <a:rPr lang="en-US" dirty="0"/>
              <a:t> procs, </a:t>
            </a:r>
            <a:r>
              <a:rPr lang="en-US" dirty="0" err="1"/>
              <a:t>Tcl</a:t>
            </a:r>
            <a:r>
              <a:rPr lang="en-US" dirty="0"/>
              <a:t> calls, and regions in a file</a:t>
            </a:r>
          </a:p>
          <a:p>
            <a:pPr lvl="2"/>
            <a:r>
              <a:rPr lang="en-US" dirty="0"/>
              <a:t>Allows navigating directly to those parts of the file</a:t>
            </a:r>
          </a:p>
          <a:p>
            <a:pPr lvl="2"/>
            <a:r>
              <a:rPr lang="en-US" dirty="0"/>
              <a:t>Also shows warning and error markers</a:t>
            </a:r>
          </a:p>
          <a:p>
            <a:pPr lvl="1"/>
            <a:r>
              <a:rPr lang="en-US" dirty="0"/>
              <a:t>Soar Explorer: Like Outline, but for entire agents and only productions and </a:t>
            </a:r>
            <a:r>
              <a:rPr lang="en-US" dirty="0" err="1"/>
              <a:t>Tcl</a:t>
            </a:r>
            <a:r>
              <a:rPr lang="en-US" dirty="0"/>
              <a:t> procs</a:t>
            </a:r>
          </a:p>
          <a:p>
            <a:pPr lvl="1"/>
            <a:r>
              <a:rPr lang="en-US" dirty="0"/>
              <a:t>Soar </a:t>
            </a:r>
            <a:r>
              <a:rPr lang="en-US" dirty="0" err="1"/>
              <a:t>Datamap</a:t>
            </a:r>
            <a:r>
              <a:rPr lang="en-US" dirty="0"/>
              <a:t> (dynamic): Shows working memory structures tested and/or created by agents</a:t>
            </a:r>
          </a:p>
          <a:p>
            <a:pPr lvl="2"/>
            <a:r>
              <a:rPr lang="en-US" dirty="0"/>
              <a:t>Agent or file level</a:t>
            </a:r>
          </a:p>
          <a:p>
            <a:pPr lvl="1"/>
            <a:r>
              <a:rPr lang="en-US" dirty="0"/>
              <a:t>Soar Source Viewer</a:t>
            </a:r>
          </a:p>
          <a:p>
            <a:pPr lvl="2"/>
            <a:r>
              <a:rPr lang="en-US" dirty="0"/>
              <a:t>Shows expanded Soar code for selected </a:t>
            </a:r>
            <a:r>
              <a:rPr lang="en-US" dirty="0" err="1"/>
              <a:t>Tcl</a:t>
            </a:r>
            <a:r>
              <a:rPr lang="en-US" dirty="0"/>
              <a:t> calls</a:t>
            </a:r>
          </a:p>
          <a:p>
            <a:pPr lvl="2"/>
            <a:r>
              <a:rPr lang="en-US" dirty="0"/>
              <a:t>Works for </a:t>
            </a:r>
            <a:r>
              <a:rPr lang="en-US" dirty="0" err="1"/>
              <a:t>Tcl</a:t>
            </a:r>
            <a:r>
              <a:rPr lang="en-US" dirty="0"/>
              <a:t> embedded in </a:t>
            </a:r>
            <a:r>
              <a:rPr lang="en-US" dirty="0" err="1"/>
              <a:t>sp</a:t>
            </a:r>
            <a:r>
              <a:rPr lang="en-US" dirty="0"/>
              <a:t> commands and for </a:t>
            </a:r>
            <a:r>
              <a:rPr lang="en-US" dirty="0" err="1"/>
              <a:t>Tcl</a:t>
            </a:r>
            <a:r>
              <a:rPr lang="en-US" dirty="0"/>
              <a:t> macros that generate one or more </a:t>
            </a:r>
            <a:r>
              <a:rPr lang="en-US" dirty="0" err="1"/>
              <a:t>sp</a:t>
            </a:r>
            <a:r>
              <a:rPr lang="en-US" dirty="0"/>
              <a:t> commands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648200"/>
            <a:ext cx="2604407" cy="2209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648200"/>
            <a:ext cx="3936508" cy="515555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5000" t="69231" r="37500" b="4615"/>
          <a:stretch/>
        </p:blipFill>
        <p:spPr>
          <a:xfrm>
            <a:off x="5181600" y="4298182"/>
            <a:ext cx="6858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0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Soar Perspective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19" y="718552"/>
            <a:ext cx="7548562" cy="60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5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772400" cy="5105400"/>
          </a:xfrm>
        </p:spPr>
        <p:txBody>
          <a:bodyPr/>
          <a:lstStyle/>
          <a:p>
            <a:r>
              <a:rPr lang="en-US" dirty="0"/>
              <a:t>Syntax highlighting supports Soar and </a:t>
            </a:r>
            <a:r>
              <a:rPr lang="en-US" dirty="0" err="1"/>
              <a:t>Tcl</a:t>
            </a:r>
            <a:endParaRPr lang="en-US" dirty="0"/>
          </a:p>
          <a:p>
            <a:pPr lvl="1"/>
            <a:r>
              <a:rPr lang="en-US" dirty="0"/>
              <a:t>Highlighting is customizable; see Window-&gt;Preferences-&gt;Soar Editor-&gt;Syntax Coloring</a:t>
            </a:r>
          </a:p>
          <a:p>
            <a:r>
              <a:rPr lang="en-US" dirty="0"/>
              <a:t>Errors and warnings shown as markers in the file and in the Problems View</a:t>
            </a:r>
          </a:p>
          <a:p>
            <a:pPr lvl="1"/>
            <a:r>
              <a:rPr lang="en-US" dirty="0"/>
              <a:t>Syntax errors, file not reachable warnings, missing static </a:t>
            </a:r>
            <a:r>
              <a:rPr lang="en-US" dirty="0" err="1"/>
              <a:t>datamap</a:t>
            </a:r>
            <a:r>
              <a:rPr lang="en-US" dirty="0"/>
              <a:t> entry warnings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858" y="2895600"/>
            <a:ext cx="3965342" cy="29199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950377"/>
            <a:ext cx="3810000" cy="270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1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391400" cy="5105400"/>
          </a:xfrm>
        </p:spPr>
        <p:txBody>
          <a:bodyPr/>
          <a:lstStyle/>
          <a:p>
            <a:r>
              <a:rPr lang="en-US" dirty="0"/>
              <a:t>Content assist</a:t>
            </a:r>
          </a:p>
          <a:p>
            <a:pPr lvl="1"/>
            <a:r>
              <a:rPr lang="en-US" dirty="0"/>
              <a:t>After whitespace, shows list of Soar keywords and </a:t>
            </a:r>
            <a:r>
              <a:rPr lang="en-US" dirty="0" err="1"/>
              <a:t>Tcl</a:t>
            </a:r>
            <a:r>
              <a:rPr lang="en-US" dirty="0"/>
              <a:t> proc names</a:t>
            </a:r>
          </a:p>
          <a:p>
            <a:pPr lvl="1"/>
            <a:r>
              <a:rPr lang="en-US" dirty="0"/>
              <a:t>After ^, shows list of valid attribute names from dynamic </a:t>
            </a:r>
            <a:r>
              <a:rPr lang="en-US" dirty="0" err="1"/>
              <a:t>datamap</a:t>
            </a:r>
            <a:endParaRPr lang="en-US" dirty="0"/>
          </a:p>
          <a:p>
            <a:pPr lvl="1"/>
            <a:r>
              <a:rPr lang="en-US" dirty="0"/>
              <a:t>After &lt;, shows list of valid variables</a:t>
            </a:r>
          </a:p>
          <a:p>
            <a:pPr lvl="1"/>
            <a:r>
              <a:rPr lang="en-US" dirty="0"/>
              <a:t>After [, shows list of valid </a:t>
            </a:r>
            <a:r>
              <a:rPr lang="en-US" dirty="0" err="1"/>
              <a:t>Tcl</a:t>
            </a:r>
            <a:r>
              <a:rPr lang="en-US" dirty="0"/>
              <a:t> macros</a:t>
            </a:r>
          </a:p>
          <a:p>
            <a:pPr lvl="1"/>
            <a:r>
              <a:rPr lang="en-US" dirty="0"/>
              <a:t>Can </a:t>
            </a:r>
            <a:r>
              <a:rPr lang="en-US" dirty="0" err="1"/>
              <a:t>ctrl+space</a:t>
            </a:r>
            <a:r>
              <a:rPr lang="en-US" dirty="0"/>
              <a:t> to show list if doesn’t appear automatically</a:t>
            </a:r>
          </a:p>
          <a:p>
            <a:r>
              <a:rPr lang="en-US" dirty="0"/>
              <a:t>Templates</a:t>
            </a:r>
          </a:p>
          <a:p>
            <a:pPr lvl="1"/>
            <a:r>
              <a:rPr lang="en-US" dirty="0"/>
              <a:t>User-definable templates can generate any number of </a:t>
            </a:r>
            <a:r>
              <a:rPr lang="en-US" dirty="0" err="1"/>
              <a:t>sp</a:t>
            </a:r>
            <a:r>
              <a:rPr lang="en-US" dirty="0"/>
              <a:t> commands with </a:t>
            </a:r>
            <a:r>
              <a:rPr lang="en-US" dirty="0" err="1"/>
              <a:t>variabilized</a:t>
            </a:r>
            <a:r>
              <a:rPr lang="en-US" dirty="0"/>
              <a:t> parts</a:t>
            </a:r>
          </a:p>
          <a:p>
            <a:pPr lvl="2"/>
            <a:r>
              <a:rPr lang="en-US" dirty="0"/>
              <a:t>See Window-&gt;Preferences-&gt;Soar Editor-&gt;Templates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28575"/>
            <a:ext cx="4762500" cy="2105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36" y="4739262"/>
            <a:ext cx="4676775" cy="2114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5003032"/>
            <a:ext cx="46672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0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466" y="3392495"/>
            <a:ext cx="4594605" cy="34623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</a:t>
            </a:r>
          </a:p>
          <a:p>
            <a:pPr lvl="1"/>
            <a:r>
              <a:rPr lang="en-US" dirty="0"/>
              <a:t>Hover over </a:t>
            </a:r>
            <a:r>
              <a:rPr lang="en-US" dirty="0" err="1"/>
              <a:t>Tcl</a:t>
            </a:r>
            <a:r>
              <a:rPr lang="en-US" dirty="0"/>
              <a:t> macro calls to see documentation for that macro</a:t>
            </a:r>
          </a:p>
          <a:p>
            <a:pPr lvl="1"/>
            <a:r>
              <a:rPr lang="en-US" dirty="0"/>
              <a:t>Hover over </a:t>
            </a:r>
            <a:r>
              <a:rPr lang="en-US" dirty="0" err="1"/>
              <a:t>Tcl</a:t>
            </a:r>
            <a:r>
              <a:rPr lang="en-US" dirty="0"/>
              <a:t> variables to see value of that variable</a:t>
            </a:r>
          </a:p>
          <a:p>
            <a:pPr lvl="1"/>
            <a:r>
              <a:rPr lang="en-US" dirty="0"/>
              <a:t>Ctrl-click a </a:t>
            </a:r>
            <a:r>
              <a:rPr lang="en-US" dirty="0" err="1"/>
              <a:t>Tcl</a:t>
            </a:r>
            <a:r>
              <a:rPr lang="en-US" dirty="0"/>
              <a:t> macro call to jump to the macro definition</a:t>
            </a:r>
          </a:p>
          <a:p>
            <a:pPr lvl="1"/>
            <a:r>
              <a:rPr lang="en-US" dirty="0"/>
              <a:t>Help-&gt;Help Contents-&gt;Soar IDE</a:t>
            </a:r>
          </a:p>
          <a:p>
            <a:pPr lvl="2"/>
            <a:r>
              <a:rPr lang="en-US" dirty="0"/>
              <a:t>A little outdated, but still mostly correct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6/13/2016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80" y="2838450"/>
            <a:ext cx="4591050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5123664"/>
            <a:ext cx="32194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33918"/>
      </p:ext>
    </p:extLst>
  </p:cSld>
  <p:clrMapOvr>
    <a:masterClrMapping/>
  </p:clrMapOvr>
</p:sld>
</file>

<file path=ppt/theme/theme1.xml><?xml version="1.0" encoding="utf-8"?>
<a:theme xmlns:a="http://schemas.openxmlformats.org/drawingml/2006/main" name="SoarTech PowerPoint Template 2012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SoarTech PowerPoint Template 2013</Template>
  <TotalTime>130</TotalTime>
  <Words>1371</Words>
  <Application>Microsoft Office PowerPoint</Application>
  <PresentationFormat>On-screen Show (4:3)</PresentationFormat>
  <Paragraphs>180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</vt:lpstr>
      <vt:lpstr>ヒラギノ角ゴ Pro W3</vt:lpstr>
      <vt:lpstr>SoarTech PowerPoint Template 2012</vt:lpstr>
      <vt:lpstr>Soar IDE 2.0</vt:lpstr>
      <vt:lpstr>What is it?</vt:lpstr>
      <vt:lpstr>Features</vt:lpstr>
      <vt:lpstr>Creating Agents and Files</vt:lpstr>
      <vt:lpstr>Soar Perspective</vt:lpstr>
      <vt:lpstr>Soar Perspective</vt:lpstr>
      <vt:lpstr>Editor View </vt:lpstr>
      <vt:lpstr>Editor View</vt:lpstr>
      <vt:lpstr>Editor View</vt:lpstr>
      <vt:lpstr>Editor View</vt:lpstr>
      <vt:lpstr>Datamaps</vt:lpstr>
      <vt:lpstr>Datamaps</vt:lpstr>
      <vt:lpstr>Current Status</vt:lpstr>
      <vt:lpstr>Resolving Common Problems</vt:lpstr>
      <vt:lpstr>Installation</vt:lpstr>
      <vt:lpstr>        Nuggets            and             Coal</vt:lpstr>
    </vt:vector>
  </TitlesOfParts>
  <Company>Soar Technology,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Soar IDE 2.0</dc:title>
  <dc:creator>Bob Marinier</dc:creator>
  <cp:lastModifiedBy>Bob Marinier</cp:lastModifiedBy>
  <cp:revision>30</cp:revision>
  <dcterms:created xsi:type="dcterms:W3CDTF">2016-03-17T16:35:02Z</dcterms:created>
  <dcterms:modified xsi:type="dcterms:W3CDTF">2016-06-13T15:14:01Z</dcterms:modified>
</cp:coreProperties>
</file>