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63" r:id="rId4"/>
    <p:sldId id="264" r:id="rId5"/>
    <p:sldId id="262" r:id="rId6"/>
    <p:sldId id="259" r:id="rId7"/>
    <p:sldId id="260" r:id="rId8"/>
    <p:sldId id="261" r:id="rId9"/>
    <p:sldId id="258" r:id="rId10"/>
    <p:sldId id="266" r:id="rId11"/>
    <p:sldId id="271" r:id="rId12"/>
    <p:sldId id="270" r:id="rId13"/>
    <p:sldId id="267" r:id="rId14"/>
    <p:sldId id="272" r:id="rId15"/>
    <p:sldId id="273" r:id="rId16"/>
    <p:sldId id="275" r:id="rId17"/>
    <p:sldId id="276" r:id="rId18"/>
    <p:sldId id="277" r:id="rId19"/>
    <p:sldId id="278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7ECB1-FBDA-144B-A001-17B6698D239E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236EE-2D7F-0D4D-A7D3-C2854FA6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994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81715-E2E6-3240-B6A4-2F1ED42F3F2A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91328-B049-064D-AEF4-75D2A06F0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84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91328-B049-064D-AEF4-75D2A06F0B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3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391328-B049-064D-AEF4-75D2A06F0B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5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Title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F3E6-2DA8-3B48-9236-2F96D531E7D2}" type="datetime1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7E80-F194-7B4B-8AC3-B0280A53A111}" type="datetime1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5716-77B1-A74A-8EC7-43E5E0607F00}" type="datetime1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PictureCa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77" y="187452"/>
            <a:ext cx="853665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124" y="6288741"/>
            <a:ext cx="1887537" cy="365125"/>
          </a:xfrm>
        </p:spPr>
        <p:txBody>
          <a:bodyPr/>
          <a:lstStyle/>
          <a:p>
            <a:fld id="{89C6ECF1-6688-6748-9DC2-C18F77FF2BF5}" type="datetime1">
              <a:rPr lang="en-US" smtClean="0"/>
              <a:t>6/10/16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399" y="6288741"/>
            <a:ext cx="267596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AD91AD6D-D78E-A44B-A2A4-B6FA31F7AAE3}" type="datetime1">
              <a:rPr lang="en-US" smtClean="0"/>
              <a:t>6/10/16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Overlay-PictureCaption-Extr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741"/>
            <a:ext cx="1865125" cy="365125"/>
          </a:xfrm>
        </p:spPr>
        <p:txBody>
          <a:bodyPr/>
          <a:lstStyle/>
          <a:p>
            <a:fld id="{D4B62C52-593E-604C-BF84-6B6BA0DCABCF}" type="datetime1">
              <a:rPr lang="en-US" smtClean="0"/>
              <a:t>6/10/16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741"/>
            <a:ext cx="521755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85AD-18E2-7349-A182-DDFC042F4E85}" type="datetime1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C77A-66C9-7A4E-8677-1B2B1B490564}" type="datetime1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4B1C-8A30-8447-92F5-A433023A6265}" type="datetime1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7" y="187452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 anchor="b" anchorCtr="0">
            <a:noAutofit/>
          </a:bodyPr>
          <a:lstStyle>
            <a:lvl1pPr algn="l">
              <a:defRPr sz="4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 anchor="t" anchorCtr="0"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307E-0643-CD4E-A3A2-9F097E4207FA}" type="datetime1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6236-16C7-1F46-B9EB-EFAA2BADDBB1}" type="datetime1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2FC50-4F74-2447-A8A8-83F1FE999DD8}" type="datetime1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059" y="2286000"/>
            <a:ext cx="3563003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15840" y="2286000"/>
            <a:ext cx="356616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BEE-899E-9046-B364-48D2A948CF07}" type="datetime1">
              <a:rPr lang="en-US" smtClean="0"/>
              <a:t>6/10/16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D7F5-61D3-6D42-9505-DF280E5954DD}" type="datetime1">
              <a:rPr lang="en-US" smtClean="0"/>
              <a:t>6/10/16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0F4A-7CA8-7344-9DC2-2E2D516591B7}" type="datetime1">
              <a:rPr lang="en-US" smtClean="0"/>
              <a:t>6/10/16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verlay-ContentSl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7" y="186645"/>
            <a:ext cx="8827266" cy="6483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2FF5-6111-C545-9DCC-4281C9D9220F}" type="datetime1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4615" y="6288741"/>
            <a:ext cx="523875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Diagonal Corner Rectangle 7"/>
          <p:cNvSpPr/>
          <p:nvPr userDrawn="1"/>
        </p:nvSpPr>
        <p:spPr>
          <a:xfrm>
            <a:off x="189707" y="189707"/>
            <a:ext cx="8764587" cy="6478587"/>
          </a:xfrm>
          <a:prstGeom prst="round2DiagRect">
            <a:avLst>
              <a:gd name="adj1" fmla="val 9416"/>
              <a:gd name="adj2" fmla="val 0"/>
            </a:avLst>
          </a:prstGeom>
          <a:gradFill>
            <a:gsLst>
              <a:gs pos="1700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28800"/>
            <a:ext cx="7583487" cy="4208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668294"/>
            <a:ext cx="1887537" cy="194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9E7BF0C-0AD1-EC4B-800E-0EA97C6A93C5}" type="datetime1">
              <a:rPr lang="en-US" smtClean="0"/>
              <a:t>6/10/16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0941" y="6288742"/>
            <a:ext cx="493059" cy="574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2000"/>
        </a:spcBef>
        <a:buFont typeface="Wingdings 2" pitchFamily="18" charset="2"/>
        <a:buChar char="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Font typeface="Wingdings 2" pitchFamily="18" charset="2"/>
        <a:buChar char="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Font typeface="Wingdings 2" pitchFamily="18" charset="2"/>
        <a:buChar char="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1711325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6pPr>
      <a:lvl7pPr marL="20002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7pPr>
      <a:lvl8pPr marL="2290763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8pPr>
      <a:lvl9pPr marL="2571750" indent="-288925" algn="l" defTabSz="914400" rtl="0" eaLnBrk="1" latinLnBrk="0" hangingPunct="1">
        <a:spcBef>
          <a:spcPct val="20000"/>
        </a:spcBef>
        <a:buFont typeface="Wingdings 2" pitchFamily="18" charset="2"/>
        <a:buChar char="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Soar-</a:t>
            </a:r>
            <a:r>
              <a:rPr lang="en-US" dirty="0" err="1" smtClean="0"/>
              <a:t>ing</a:t>
            </a:r>
            <a:r>
              <a:rPr lang="en-US" dirty="0" smtClean="0"/>
              <a:t> Network Reticulation:</a:t>
            </a:r>
            <a:br>
              <a:rPr lang="en-US" dirty="0" smtClean="0"/>
            </a:br>
            <a:r>
              <a:rPr lang="en-US" dirty="0" smtClean="0"/>
              <a:t>early conceptualization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Yahja, Marshall Scott Poole, &amp; Steven </a:t>
            </a:r>
            <a:r>
              <a:rPr lang="en-US" dirty="0" err="1" smtClean="0"/>
              <a:t>Corman</a:t>
            </a:r>
            <a:endParaRPr lang="en-US" dirty="0" smtClean="0"/>
          </a:p>
          <a:p>
            <a:r>
              <a:rPr lang="en-US" dirty="0" smtClean="0"/>
              <a:t>National Center for Supercomputing Applications, U of Illinois at Urbana-Champaign, &amp; U of Arizona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NRT’s and Soar’s Analogies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26745"/>
              </p:ext>
            </p:extLst>
          </p:nvPr>
        </p:nvGraphicFramePr>
        <p:xfrm>
          <a:off x="779461" y="1929660"/>
          <a:ext cx="7906186" cy="430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3093"/>
                <a:gridCol w="3953093"/>
              </a:tblGrid>
              <a:tr h="611126">
                <a:tc>
                  <a:txBody>
                    <a:bodyPr/>
                    <a:lstStyle/>
                    <a:p>
                      <a:r>
                        <a:rPr lang="en-US" dirty="0" smtClean="0"/>
                        <a:t>NRT (at the Social Band)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Soar (at the Cognitive &amp; Rational</a:t>
                      </a:r>
                      <a:r>
                        <a:rPr lang="en-US" baseline="0" dirty="0" smtClean="0"/>
                        <a:t> Bands)</a:t>
                      </a:r>
                      <a:endParaRPr lang="en-US" dirty="0"/>
                    </a:p>
                  </a:txBody>
                  <a:tcPr/>
                </a:tc>
              </a:tr>
              <a:tr h="611126">
                <a:tc>
                  <a:txBody>
                    <a:bodyPr/>
                    <a:lstStyle/>
                    <a:p>
                      <a:r>
                        <a:rPr lang="en-US" dirty="0" smtClean="0"/>
                        <a:t>Activation (over people</a:t>
                      </a:r>
                      <a:r>
                        <a:rPr lang="en-US" baseline="0" dirty="0" smtClean="0"/>
                        <a:t> and tasks)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Spreading Activation (over rules)</a:t>
                      </a:r>
                      <a:endParaRPr lang="en-US" dirty="0"/>
                    </a:p>
                  </a:txBody>
                  <a:tcPr/>
                </a:tc>
              </a:tr>
              <a:tr h="611126">
                <a:tc>
                  <a:txBody>
                    <a:bodyPr/>
                    <a:lstStyle/>
                    <a:p>
                      <a:r>
                        <a:rPr lang="en-US" dirty="0" smtClean="0"/>
                        <a:t>Enactment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Subgoaling</a:t>
                      </a:r>
                      <a:r>
                        <a:rPr lang="en-US" dirty="0" smtClean="0"/>
                        <a:t> and operator selection</a:t>
                      </a:r>
                      <a:endParaRPr lang="en-US" dirty="0"/>
                    </a:p>
                  </a:txBody>
                  <a:tcPr/>
                </a:tc>
              </a:tr>
              <a:tr h="611126">
                <a:tc>
                  <a:txBody>
                    <a:bodyPr/>
                    <a:lstStyle/>
                    <a:p>
                      <a:r>
                        <a:rPr lang="en-US" dirty="0" smtClean="0"/>
                        <a:t>Reticulation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Symbolic Long-term Memories</a:t>
                      </a:r>
                      <a:endParaRPr lang="en-US" dirty="0"/>
                    </a:p>
                  </a:txBody>
                  <a:tcPr/>
                </a:tc>
              </a:tr>
              <a:tr h="611126">
                <a:tc>
                  <a:txBody>
                    <a:bodyPr/>
                    <a:lstStyle/>
                    <a:p>
                      <a:r>
                        <a:rPr lang="en-US" dirty="0" smtClean="0"/>
                        <a:t>Coding convention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Semantic Memory</a:t>
                      </a:r>
                      <a:endParaRPr lang="en-US" dirty="0"/>
                    </a:p>
                  </a:txBody>
                  <a:tcPr/>
                </a:tc>
              </a:tr>
              <a:tr h="611126">
                <a:tc>
                  <a:txBody>
                    <a:bodyPr/>
                    <a:lstStyle/>
                    <a:p>
                      <a:r>
                        <a:rPr lang="en-US" dirty="0" smtClean="0"/>
                        <a:t>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Rule firings</a:t>
                      </a:r>
                      <a:endParaRPr lang="en-US" dirty="0"/>
                    </a:p>
                  </a:txBody>
                  <a:tcPr/>
                </a:tc>
              </a:tr>
              <a:tr h="611126">
                <a:tc>
                  <a:txBody>
                    <a:bodyPr/>
                    <a:lstStyle/>
                    <a:p>
                      <a:r>
                        <a:rPr lang="en-US" dirty="0" smtClean="0"/>
                        <a:t>Identification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Memories</a:t>
                      </a:r>
                      <a:r>
                        <a:rPr lang="en-US" baseline="0" dirty="0" smtClean="0"/>
                        <a:t> about Self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98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Factory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dirty="0" smtClean="0">
                <a:latin typeface="Arial"/>
                <a:cs typeface="Arial"/>
              </a:rPr>
              <a:t>Recording 79 participants (employees and clients) of a software firm over 3 years</a:t>
            </a:r>
          </a:p>
          <a:p>
            <a:pPr lvl="1"/>
            <a:r>
              <a:rPr lang="en-US" dirty="0">
                <a:latin typeface="Arial"/>
                <a:cs typeface="Arial"/>
              </a:rPr>
              <a:t>Participants attached a digital recorder and lapel microphone, and logged in to a server which placed a time stamp on the recording. </a:t>
            </a:r>
            <a:endParaRPr lang="en-US" dirty="0" smtClean="0">
              <a:latin typeface="Arial"/>
              <a:cs typeface="Arial"/>
            </a:endParaRPr>
          </a:p>
          <a:p>
            <a:pPr lvl="1"/>
            <a:r>
              <a:rPr lang="en-US" dirty="0">
                <a:latin typeface="Arial"/>
                <a:cs typeface="Arial"/>
              </a:rPr>
              <a:t>W</a:t>
            </a:r>
            <a:r>
              <a:rPr lang="en-US" dirty="0" smtClean="0">
                <a:latin typeface="Arial"/>
                <a:cs typeface="Arial"/>
              </a:rPr>
              <a:t>eekly </a:t>
            </a:r>
            <a:r>
              <a:rPr lang="en-US" dirty="0">
                <a:latin typeface="Arial"/>
                <a:cs typeface="Arial"/>
              </a:rPr>
              <a:t>staff </a:t>
            </a:r>
            <a:r>
              <a:rPr lang="en-US" dirty="0" smtClean="0">
                <a:latin typeface="Arial"/>
                <a:cs typeface="Arial"/>
              </a:rPr>
              <a:t>meeting recordings</a:t>
            </a:r>
          </a:p>
          <a:p>
            <a:pPr lvl="1"/>
            <a:r>
              <a:rPr lang="en-US" dirty="0">
                <a:latin typeface="Arial"/>
                <a:cs typeface="Arial"/>
              </a:rPr>
              <a:t>O</a:t>
            </a:r>
            <a:r>
              <a:rPr lang="en-US" smtClean="0">
                <a:latin typeface="Arial"/>
                <a:cs typeface="Arial"/>
              </a:rPr>
              <a:t>rganizational </a:t>
            </a:r>
            <a:r>
              <a:rPr lang="en-US" dirty="0" smtClean="0">
                <a:latin typeface="Arial"/>
                <a:cs typeface="Arial"/>
              </a:rPr>
              <a:t>records.</a:t>
            </a:r>
          </a:p>
          <a:p>
            <a:pPr lvl="1"/>
            <a:r>
              <a:rPr lang="en-US" dirty="0" smtClean="0">
                <a:latin typeface="Arial"/>
                <a:cs typeface="Arial"/>
              </a:rPr>
              <a:t>Weekly </a:t>
            </a:r>
            <a:r>
              <a:rPr lang="en-US" dirty="0" err="1" smtClean="0">
                <a:latin typeface="Arial"/>
                <a:cs typeface="Arial"/>
              </a:rPr>
              <a:t>sociometric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surveys </a:t>
            </a:r>
            <a:r>
              <a:rPr lang="en-US" dirty="0" smtClean="0">
                <a:latin typeface="Arial"/>
                <a:cs typeface="Arial"/>
              </a:rPr>
              <a:t>about how much </a:t>
            </a:r>
            <a:r>
              <a:rPr lang="en-US" dirty="0">
                <a:latin typeface="Arial"/>
                <a:cs typeface="Arial"/>
              </a:rPr>
              <a:t>they had communicated with other </a:t>
            </a:r>
            <a:r>
              <a:rPr lang="en-US" dirty="0" smtClean="0">
                <a:latin typeface="Arial"/>
                <a:cs typeface="Arial"/>
              </a:rPr>
              <a:t>Software Factory participants etc.</a:t>
            </a:r>
          </a:p>
          <a:p>
            <a:pPr lvl="1"/>
            <a:r>
              <a:rPr lang="en-US" dirty="0">
                <a:latin typeface="Arial"/>
                <a:cs typeface="Arial"/>
              </a:rPr>
              <a:t>B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-weekly </a:t>
            </a:r>
            <a:r>
              <a:rPr lang="en-US" dirty="0" smtClean="0">
                <a:latin typeface="Arial"/>
                <a:cs typeface="Arial"/>
              </a:rPr>
              <a:t>interviews about </a:t>
            </a:r>
            <a:r>
              <a:rPr lang="en-US" dirty="0">
                <a:latin typeface="Arial"/>
                <a:cs typeface="Arial"/>
              </a:rPr>
              <a:t>events and activities at </a:t>
            </a:r>
            <a:r>
              <a:rPr lang="en-US" dirty="0" smtClean="0">
                <a:latin typeface="Arial"/>
                <a:cs typeface="Arial"/>
              </a:rPr>
              <a:t>Software Factory </a:t>
            </a:r>
            <a:r>
              <a:rPr lang="en-US" dirty="0">
                <a:latin typeface="Arial"/>
                <a:cs typeface="Arial"/>
              </a:rPr>
              <a:t>and in its </a:t>
            </a:r>
            <a:r>
              <a:rPr lang="en-US" dirty="0" smtClean="0">
                <a:latin typeface="Arial"/>
                <a:cs typeface="Arial"/>
              </a:rPr>
              <a:t>projects.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1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31863" y="533400"/>
            <a:ext cx="7583487" cy="1044388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863" y="1981200"/>
            <a:ext cx="7583487" cy="4208930"/>
          </a:xfrm>
        </p:spPr>
        <p:txBody>
          <a:bodyPr/>
          <a:lstStyle/>
          <a:p>
            <a:r>
              <a:rPr lang="en-US" dirty="0" smtClean="0"/>
              <a:t>Nuggets:</a:t>
            </a:r>
          </a:p>
          <a:p>
            <a:pPr lvl="1"/>
            <a:r>
              <a:rPr lang="en-US" dirty="0" smtClean="0"/>
              <a:t>Melding together systems and theories from the Social, Rational and Cognitive Bands </a:t>
            </a:r>
          </a:p>
          <a:p>
            <a:pPr lvl="1"/>
            <a:r>
              <a:rPr lang="en-US" dirty="0" smtClean="0"/>
              <a:t>Greater involvement of the Social Band </a:t>
            </a:r>
            <a:endParaRPr lang="en-US" dirty="0" smtClean="0">
              <a:sym typeface="Wingdings"/>
            </a:endParaRPr>
          </a:p>
          <a:p>
            <a:pPr lvl="1"/>
            <a:endParaRPr lang="en-US" dirty="0" smtClean="0"/>
          </a:p>
          <a:p>
            <a:r>
              <a:rPr lang="en-US" dirty="0" smtClean="0"/>
              <a:t>Coal:</a:t>
            </a:r>
          </a:p>
          <a:p>
            <a:pPr lvl="1"/>
            <a:r>
              <a:rPr lang="en-US" dirty="0" smtClean="0"/>
              <a:t>Early research</a:t>
            </a:r>
          </a:p>
          <a:p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803341" y="6441142"/>
            <a:ext cx="493059" cy="574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6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</a:t>
            </a:r>
            <a:endParaRPr lang="en-US" dirty="0"/>
          </a:p>
        </p:txBody>
      </p:sp>
      <p:pic>
        <p:nvPicPr>
          <p:cNvPr id="4" name="Picture 3" descr="Net_Sci_CTA_Logo_cropp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15" y="2088690"/>
            <a:ext cx="3450485" cy="1580670"/>
          </a:xfrm>
          <a:prstGeom prst="rect">
            <a:avLst/>
          </a:prstGeom>
        </p:spPr>
      </p:pic>
      <p:pic>
        <p:nvPicPr>
          <p:cNvPr id="5" name="Picture 4" descr="ARL_logo_2012-09-0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61" y="4617522"/>
            <a:ext cx="2370852" cy="8929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461" y="4617522"/>
            <a:ext cx="1610121" cy="1089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75486" y="2070188"/>
            <a:ext cx="1564096" cy="15395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2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/>
          <a:p>
            <a:r>
              <a:rPr lang="en-US" dirty="0" smtClean="0"/>
              <a:t>Agents for Red-Blue Game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79463" y="1828800"/>
            <a:ext cx="7583487" cy="4208930"/>
          </a:xfrm>
        </p:spPr>
        <p:txBody>
          <a:bodyPr/>
          <a:lstStyle/>
          <a:p>
            <a:r>
              <a:rPr lang="en-US" dirty="0" smtClean="0"/>
              <a:t>Each agent has its own goal, events, activation, and reticulation processes influenced by other agents (and commanders)</a:t>
            </a:r>
          </a:p>
          <a:p>
            <a:r>
              <a:rPr lang="en-US" dirty="0" smtClean="0"/>
              <a:t>Agent type: commander, convoy, </a:t>
            </a:r>
            <a:r>
              <a:rPr lang="en-US" dirty="0" err="1" smtClean="0"/>
              <a:t>uav_patrol</a:t>
            </a:r>
            <a:r>
              <a:rPr lang="en-US" dirty="0" smtClean="0"/>
              <a:t>, </a:t>
            </a:r>
            <a:r>
              <a:rPr lang="en-US" dirty="0" err="1" smtClean="0"/>
              <a:t>elderA</a:t>
            </a:r>
            <a:r>
              <a:rPr lang="en-US" dirty="0" smtClean="0"/>
              <a:t>, </a:t>
            </a:r>
            <a:r>
              <a:rPr lang="en-US" dirty="0" err="1" smtClean="0"/>
              <a:t>elderB</a:t>
            </a:r>
            <a:r>
              <a:rPr lang="en-US" dirty="0" smtClean="0"/>
              <a:t>, </a:t>
            </a:r>
            <a:r>
              <a:rPr lang="en-US" dirty="0" err="1" smtClean="0"/>
              <a:t>bombmaker</a:t>
            </a:r>
            <a:r>
              <a:rPr lang="en-US" dirty="0" smtClean="0"/>
              <a:t>, digger, financier</a:t>
            </a:r>
          </a:p>
          <a:p>
            <a:r>
              <a:rPr lang="en-US" dirty="0" smtClean="0"/>
              <a:t>3 sides: friendly (blue), enemy (red), neutral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403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Time Tick:  0</a:t>
            </a:r>
            <a:br>
              <a:rPr lang="en-US" dirty="0"/>
            </a:br>
            <a:r>
              <a:rPr lang="en-US" dirty="0" err="1"/>
              <a:t>elderA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 err="1"/>
              <a:t>elderA</a:t>
            </a:r>
            <a:r>
              <a:rPr lang="en-US" dirty="0"/>
              <a:t> to commander: </a:t>
            </a:r>
            <a:r>
              <a:rPr lang="en-US" dirty="0" err="1"/>
              <a:t>WhereisAid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elderB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/>
              <a:t>-------------------------------------------------------</a:t>
            </a:r>
            <a:br>
              <a:rPr lang="en-US" dirty="0"/>
            </a:br>
            <a:r>
              <a:rPr lang="en-US" dirty="0"/>
              <a:t>Time Tick:  1</a:t>
            </a:r>
            <a:br>
              <a:rPr lang="en-US" dirty="0"/>
            </a:br>
            <a:r>
              <a:rPr lang="en-US" dirty="0"/>
              <a:t>commander to </a:t>
            </a:r>
            <a:r>
              <a:rPr lang="en-US" dirty="0" err="1"/>
              <a:t>elderA</a:t>
            </a:r>
            <a:r>
              <a:rPr lang="en-US" dirty="0"/>
              <a:t>: </a:t>
            </a:r>
            <a:r>
              <a:rPr lang="en-US" dirty="0" err="1"/>
              <a:t>WillGiveAid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/>
              <a:t>commander to </a:t>
            </a:r>
            <a:r>
              <a:rPr lang="en-US" dirty="0" err="1"/>
              <a:t>commandpatrol</a:t>
            </a:r>
            <a:r>
              <a:rPr lang="en-US" dirty="0"/>
              <a:t>: </a:t>
            </a:r>
            <a:r>
              <a:rPr lang="en-US" dirty="0" err="1"/>
              <a:t>PatrolAlphaRoute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/>
              <a:t>commander to convoy: </a:t>
            </a:r>
            <a:r>
              <a:rPr lang="en-US" dirty="0" err="1"/>
              <a:t>GotoVillageA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/>
              <a:t>commander to convoy: </a:t>
            </a:r>
            <a:r>
              <a:rPr lang="en-US" dirty="0" err="1"/>
              <a:t>ProvideAidtoVillageA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/>
              <a:t>commander to </a:t>
            </a:r>
            <a:r>
              <a:rPr lang="en-US" dirty="0" err="1"/>
              <a:t>uavpatrol</a:t>
            </a:r>
            <a:r>
              <a:rPr lang="en-US" dirty="0"/>
              <a:t>: </a:t>
            </a:r>
            <a:r>
              <a:rPr lang="en-US" dirty="0" err="1"/>
              <a:t>PatrolGammaRoute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/>
              <a:t>convoy: </a:t>
            </a:r>
            <a:r>
              <a:rPr lang="en-US" dirty="0" err="1"/>
              <a:t>GotoVillageA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elderA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 err="1"/>
              <a:t>elderB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/>
              <a:t>-------------------------------------------------------</a:t>
            </a:r>
            <a:br>
              <a:rPr lang="en-US" dirty="0"/>
            </a:br>
            <a:r>
              <a:rPr lang="en-US" dirty="0"/>
              <a:t>Time Tick:  2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: </a:t>
            </a:r>
            <a:r>
              <a:rPr lang="en-US" dirty="0" err="1"/>
              <a:t>PatrolGammaRoute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 to convoy: </a:t>
            </a:r>
            <a:r>
              <a:rPr lang="en-US" dirty="0" err="1"/>
              <a:t>GammaRouteDangerous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commandpatrol</a:t>
            </a:r>
            <a:r>
              <a:rPr lang="en-US" dirty="0"/>
              <a:t>: </a:t>
            </a:r>
            <a:r>
              <a:rPr lang="en-US" dirty="0" err="1"/>
              <a:t>PatrolAlphaRoute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elderA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 err="1"/>
              <a:t>elderB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Time Tick:  3</a:t>
            </a:r>
            <a:br>
              <a:rPr lang="en-US" dirty="0"/>
            </a:br>
            <a:r>
              <a:rPr lang="en-US" dirty="0"/>
              <a:t>convoy: </a:t>
            </a:r>
            <a:r>
              <a:rPr lang="en-US" dirty="0" err="1"/>
              <a:t>TakeAlphaRoute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: </a:t>
            </a:r>
            <a:r>
              <a:rPr lang="en-US" dirty="0" err="1"/>
              <a:t>PatrolGammaRoute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 to convoy: </a:t>
            </a:r>
            <a:r>
              <a:rPr lang="en-US" dirty="0" err="1"/>
              <a:t>GammaRouteDangerous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commandpatrol</a:t>
            </a:r>
            <a:r>
              <a:rPr lang="en-US" dirty="0"/>
              <a:t>: </a:t>
            </a:r>
            <a:r>
              <a:rPr lang="en-US" dirty="0" err="1"/>
              <a:t>PatrolAlphaRoute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commandpatrol</a:t>
            </a:r>
            <a:r>
              <a:rPr lang="en-US" dirty="0"/>
              <a:t> to convoy: </a:t>
            </a:r>
            <a:r>
              <a:rPr lang="en-US" dirty="0" err="1"/>
              <a:t>AlphaRouteClear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elderA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 err="1"/>
              <a:t>elderB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 err="1"/>
              <a:t>elderB</a:t>
            </a:r>
            <a:r>
              <a:rPr lang="en-US" dirty="0"/>
              <a:t> to commander: </a:t>
            </a:r>
            <a:r>
              <a:rPr lang="en-US" dirty="0" err="1"/>
              <a:t>WhereisAid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/>
              <a:t>financier: </a:t>
            </a:r>
            <a:r>
              <a:rPr lang="en-US" dirty="0" err="1"/>
              <a:t>FundBombs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/>
              <a:t>-------------------------------------------------------</a:t>
            </a:r>
            <a:br>
              <a:rPr lang="en-US" dirty="0"/>
            </a:br>
            <a:r>
              <a:rPr lang="en-US" dirty="0"/>
              <a:t>Time Tick:  4</a:t>
            </a:r>
            <a:br>
              <a:rPr lang="en-US" dirty="0"/>
            </a:br>
            <a:r>
              <a:rPr lang="en-US" dirty="0"/>
              <a:t>convoy: </a:t>
            </a:r>
            <a:r>
              <a:rPr lang="en-US" dirty="0" err="1"/>
              <a:t>TakeAlphaRoute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: </a:t>
            </a:r>
            <a:r>
              <a:rPr lang="en-US" dirty="0" err="1"/>
              <a:t>PatrolGammaRoute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 to convoy: </a:t>
            </a:r>
            <a:r>
              <a:rPr lang="en-US" dirty="0" err="1"/>
              <a:t>GammaRouteDangerous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commandpatrol</a:t>
            </a:r>
            <a:r>
              <a:rPr lang="en-US" dirty="0"/>
              <a:t>: </a:t>
            </a:r>
            <a:r>
              <a:rPr lang="en-US" dirty="0" err="1"/>
              <a:t>PatrolAlphaRoute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commandpatrol</a:t>
            </a:r>
            <a:r>
              <a:rPr lang="en-US" dirty="0"/>
              <a:t> to convoy: </a:t>
            </a:r>
            <a:r>
              <a:rPr lang="en-US" dirty="0" err="1"/>
              <a:t>AlphaRouteClear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elderA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 err="1"/>
              <a:t>elderB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/>
              <a:t>financier to </a:t>
            </a:r>
            <a:r>
              <a:rPr lang="en-US" dirty="0" err="1"/>
              <a:t>insurgentbank</a:t>
            </a:r>
            <a:r>
              <a:rPr lang="en-US" dirty="0"/>
              <a:t>: </a:t>
            </a:r>
            <a:r>
              <a:rPr lang="en-US" dirty="0" err="1"/>
              <a:t>GetMoney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insurgentbank</a:t>
            </a:r>
            <a:r>
              <a:rPr lang="en-US" dirty="0"/>
              <a:t> to financier: </a:t>
            </a:r>
            <a:r>
              <a:rPr lang="en-US" dirty="0" err="1"/>
              <a:t>ProvideMoney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/>
              <a:t>-------------------------------------------------------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78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Time Tick:  5</a:t>
            </a:r>
            <a:br>
              <a:rPr lang="en-US" dirty="0" smtClean="0"/>
            </a:br>
            <a:r>
              <a:rPr lang="en-US" dirty="0" smtClean="0"/>
              <a:t>convoy: </a:t>
            </a:r>
            <a:r>
              <a:rPr lang="en-US" dirty="0" err="1" smtClean="0"/>
              <a:t>TakeAlphaRoute</a:t>
            </a:r>
            <a:r>
              <a:rPr lang="en-US" dirty="0" smtClean="0"/>
              <a:t> &lt;&lt; activation</a:t>
            </a:r>
            <a:br>
              <a:rPr lang="en-US" dirty="0" smtClean="0"/>
            </a:br>
            <a:r>
              <a:rPr lang="en-US" dirty="0" err="1" smtClean="0"/>
              <a:t>uavpatrol</a:t>
            </a:r>
            <a:r>
              <a:rPr lang="en-US" dirty="0" smtClean="0"/>
              <a:t>: </a:t>
            </a:r>
            <a:r>
              <a:rPr lang="en-US" dirty="0" err="1" smtClean="0"/>
              <a:t>PatrolGammaRoute</a:t>
            </a:r>
            <a:r>
              <a:rPr lang="en-US" dirty="0" smtClean="0"/>
              <a:t> &lt;&lt; activation</a:t>
            </a:r>
            <a:br>
              <a:rPr lang="en-US" dirty="0" smtClean="0"/>
            </a:br>
            <a:r>
              <a:rPr lang="en-US" dirty="0" err="1" smtClean="0"/>
              <a:t>uavpatrol</a:t>
            </a:r>
            <a:r>
              <a:rPr lang="en-US" dirty="0" smtClean="0"/>
              <a:t> to convoy: </a:t>
            </a:r>
            <a:r>
              <a:rPr lang="en-US" dirty="0" err="1" smtClean="0"/>
              <a:t>GammaRouteDangerous</a:t>
            </a:r>
            <a:r>
              <a:rPr lang="en-US" dirty="0" smtClean="0"/>
              <a:t> &gt;&gt; reticulation</a:t>
            </a:r>
            <a:br>
              <a:rPr lang="en-US" dirty="0" smtClean="0"/>
            </a:br>
            <a:r>
              <a:rPr lang="en-US" dirty="0" err="1" smtClean="0"/>
              <a:t>commandpatrol</a:t>
            </a:r>
            <a:r>
              <a:rPr lang="en-US" dirty="0" smtClean="0"/>
              <a:t>: </a:t>
            </a:r>
            <a:r>
              <a:rPr lang="en-US" dirty="0" err="1" smtClean="0"/>
              <a:t>PatrolAlphaRoute</a:t>
            </a:r>
            <a:r>
              <a:rPr lang="en-US" dirty="0" smtClean="0"/>
              <a:t> &lt;&lt; activation</a:t>
            </a:r>
            <a:br>
              <a:rPr lang="en-US" dirty="0" smtClean="0"/>
            </a:br>
            <a:r>
              <a:rPr lang="en-US" dirty="0" err="1" smtClean="0"/>
              <a:t>commandpatrol</a:t>
            </a:r>
            <a:r>
              <a:rPr lang="en-US" dirty="0" smtClean="0"/>
              <a:t> to convoy: </a:t>
            </a:r>
            <a:r>
              <a:rPr lang="en-US" dirty="0" err="1" smtClean="0"/>
              <a:t>AlphaRouteClear</a:t>
            </a:r>
            <a:r>
              <a:rPr lang="en-US" dirty="0" smtClean="0"/>
              <a:t> &gt;&gt; reticulation</a:t>
            </a:r>
            <a:br>
              <a:rPr lang="en-US" dirty="0" smtClean="0"/>
            </a:br>
            <a:r>
              <a:rPr lang="en-US" dirty="0" err="1" smtClean="0"/>
              <a:t>elderA</a:t>
            </a:r>
            <a:r>
              <a:rPr lang="en-US" dirty="0" smtClean="0"/>
              <a:t>: </a:t>
            </a:r>
            <a:r>
              <a:rPr lang="en-US" dirty="0" err="1" smtClean="0"/>
              <a:t>WaitforAid</a:t>
            </a:r>
            <a:r>
              <a:rPr lang="en-US" dirty="0" smtClean="0"/>
              <a:t> &lt;&lt; enactment</a:t>
            </a:r>
            <a:br>
              <a:rPr lang="en-US" dirty="0" smtClean="0"/>
            </a:br>
            <a:r>
              <a:rPr lang="en-US" dirty="0" err="1" smtClean="0"/>
              <a:t>elderB</a:t>
            </a:r>
            <a:r>
              <a:rPr lang="en-US" dirty="0" smtClean="0"/>
              <a:t>: </a:t>
            </a:r>
            <a:r>
              <a:rPr lang="en-US" dirty="0" err="1" smtClean="0"/>
              <a:t>WaitforAid</a:t>
            </a:r>
            <a:r>
              <a:rPr lang="en-US" dirty="0" smtClean="0"/>
              <a:t> &lt;&lt; enactment</a:t>
            </a:r>
            <a:br>
              <a:rPr lang="en-US" dirty="0" smtClean="0"/>
            </a:br>
            <a:r>
              <a:rPr lang="en-US" dirty="0" smtClean="0"/>
              <a:t>financier to smuggler: </a:t>
            </a:r>
            <a:r>
              <a:rPr lang="en-US" dirty="0" err="1" smtClean="0"/>
              <a:t>ProvideMoney</a:t>
            </a:r>
            <a:r>
              <a:rPr lang="en-US" dirty="0" smtClean="0"/>
              <a:t> &lt;&lt; activation</a:t>
            </a:r>
            <a:br>
              <a:rPr lang="en-US" dirty="0" smtClean="0"/>
            </a:br>
            <a:r>
              <a:rPr lang="en-US" dirty="0" smtClean="0"/>
              <a:t>financier to </a:t>
            </a:r>
            <a:r>
              <a:rPr lang="en-US" dirty="0" err="1" smtClean="0"/>
              <a:t>bombmaker</a:t>
            </a:r>
            <a:r>
              <a:rPr lang="en-US" dirty="0" smtClean="0"/>
              <a:t>: </a:t>
            </a:r>
            <a:r>
              <a:rPr lang="en-US" dirty="0" err="1" smtClean="0"/>
              <a:t>ProvideMoney</a:t>
            </a:r>
            <a:r>
              <a:rPr lang="en-US" dirty="0" smtClean="0"/>
              <a:t> &lt;&lt; activation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</a:t>
            </a:r>
            <a:br>
              <a:rPr lang="en-US" dirty="0"/>
            </a:br>
            <a:r>
              <a:rPr lang="en-US" dirty="0"/>
              <a:t>Time Tick:  6</a:t>
            </a:r>
            <a:br>
              <a:rPr lang="en-US" dirty="0"/>
            </a:br>
            <a:r>
              <a:rPr lang="en-US" dirty="0"/>
              <a:t>convoy to </a:t>
            </a:r>
            <a:r>
              <a:rPr lang="en-US" dirty="0" err="1"/>
              <a:t>elderA</a:t>
            </a:r>
            <a:r>
              <a:rPr lang="en-US" dirty="0"/>
              <a:t>: </a:t>
            </a:r>
            <a:r>
              <a:rPr lang="en-US" dirty="0" err="1"/>
              <a:t>AidHere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: </a:t>
            </a:r>
            <a:r>
              <a:rPr lang="en-US" dirty="0" err="1"/>
              <a:t>PatrolGammaRoute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 to convoy: </a:t>
            </a:r>
            <a:r>
              <a:rPr lang="en-US" dirty="0" err="1"/>
              <a:t>GammaRouteDangerous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elderA</a:t>
            </a:r>
            <a:r>
              <a:rPr lang="en-US" dirty="0"/>
              <a:t> to smuggler: </a:t>
            </a:r>
            <a:r>
              <a:rPr lang="en-US" dirty="0" err="1"/>
              <a:t>WhereisMoney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elderB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</a:p>
        </p:txBody>
      </p:sp>
    </p:spTree>
    <p:extLst>
      <p:ext uri="{BB962C8B-B14F-4D97-AF65-F5344CB8AC3E}">
        <p14:creationId xmlns:p14="http://schemas.microsoft.com/office/powerpoint/2010/main" val="25680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Time Tick:  7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: </a:t>
            </a:r>
            <a:r>
              <a:rPr lang="en-US" dirty="0" err="1"/>
              <a:t>PatrolGammaRoute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 to convoy: </a:t>
            </a:r>
            <a:r>
              <a:rPr lang="en-US" dirty="0" err="1"/>
              <a:t>GammaRouteDangerous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elderB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 err="1"/>
              <a:t>elderB</a:t>
            </a:r>
            <a:r>
              <a:rPr lang="en-US" dirty="0"/>
              <a:t> to </a:t>
            </a:r>
            <a:r>
              <a:rPr lang="en-US" dirty="0" err="1"/>
              <a:t>bombmaker</a:t>
            </a:r>
            <a:r>
              <a:rPr lang="en-US" dirty="0"/>
              <a:t>: </a:t>
            </a:r>
            <a:r>
              <a:rPr lang="en-US" dirty="0" err="1"/>
              <a:t>WhereisMoney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/>
              <a:t>smuggler to </a:t>
            </a:r>
            <a:r>
              <a:rPr lang="en-US" dirty="0" err="1"/>
              <a:t>elderA</a:t>
            </a:r>
            <a:r>
              <a:rPr lang="en-US" dirty="0"/>
              <a:t>: </a:t>
            </a:r>
            <a:r>
              <a:rPr lang="en-US" dirty="0" err="1"/>
              <a:t>ProvideMoney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/>
              <a:t>smuggler to </a:t>
            </a:r>
            <a:r>
              <a:rPr lang="en-US" dirty="0" err="1"/>
              <a:t>bombmaker</a:t>
            </a:r>
            <a:r>
              <a:rPr lang="en-US" dirty="0"/>
              <a:t>: </a:t>
            </a:r>
            <a:r>
              <a:rPr lang="en-US" dirty="0" err="1"/>
              <a:t>ProvideParts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bombmaker</a:t>
            </a:r>
            <a:r>
              <a:rPr lang="en-US" dirty="0"/>
              <a:t> to </a:t>
            </a:r>
            <a:r>
              <a:rPr lang="en-US" dirty="0" err="1"/>
              <a:t>elderB</a:t>
            </a:r>
            <a:r>
              <a:rPr lang="en-US" dirty="0"/>
              <a:t>: </a:t>
            </a:r>
            <a:r>
              <a:rPr lang="en-US" dirty="0" err="1"/>
              <a:t>ProvideMoney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bombmaker</a:t>
            </a:r>
            <a:r>
              <a:rPr lang="en-US" dirty="0"/>
              <a:t> to smuggler: </a:t>
            </a:r>
            <a:r>
              <a:rPr lang="en-US" dirty="0" err="1"/>
              <a:t>GetParts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/>
              <a:t>-------------------------------------------------------</a:t>
            </a:r>
            <a:br>
              <a:rPr lang="en-US" dirty="0"/>
            </a:br>
            <a:r>
              <a:rPr lang="en-US" dirty="0"/>
              <a:t>Time Tick:  8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: </a:t>
            </a:r>
            <a:r>
              <a:rPr lang="en-US" dirty="0" err="1"/>
              <a:t>PatrolGammaRoute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 to convoy: </a:t>
            </a:r>
            <a:r>
              <a:rPr lang="en-US" dirty="0" err="1"/>
              <a:t>GammaRouteDangerous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elderB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 err="1"/>
              <a:t>bombmaker</a:t>
            </a:r>
            <a:r>
              <a:rPr lang="en-US" dirty="0"/>
              <a:t> to digger: </a:t>
            </a:r>
            <a:r>
              <a:rPr lang="en-US" dirty="0" err="1"/>
              <a:t>ProvideBomb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/>
              <a:t>digger to </a:t>
            </a:r>
            <a:r>
              <a:rPr lang="en-US" dirty="0" err="1"/>
              <a:t>bombmaker</a:t>
            </a:r>
            <a:r>
              <a:rPr lang="en-US" dirty="0"/>
              <a:t>: </a:t>
            </a:r>
            <a:r>
              <a:rPr lang="en-US" dirty="0" err="1"/>
              <a:t>GetBomb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/>
              <a:t>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550237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Time Tick:  9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: </a:t>
            </a:r>
            <a:r>
              <a:rPr lang="en-US" dirty="0" err="1"/>
              <a:t>PatrolGammaRoute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 to convoy: </a:t>
            </a:r>
            <a:r>
              <a:rPr lang="en-US" dirty="0" err="1"/>
              <a:t>GammaRouteDangerous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elderB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/>
              <a:t>digger: </a:t>
            </a:r>
            <a:r>
              <a:rPr lang="en-US" dirty="0" err="1"/>
              <a:t>MovetoBetaRoute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/>
              <a:t>-------------------------------------------------------</a:t>
            </a:r>
            <a:br>
              <a:rPr lang="en-US" dirty="0"/>
            </a:br>
            <a:r>
              <a:rPr lang="en-US" dirty="0"/>
              <a:t>Time Tick:  10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: </a:t>
            </a:r>
            <a:r>
              <a:rPr lang="en-US" dirty="0" err="1"/>
              <a:t>PatrolGammaRoute</a:t>
            </a:r>
            <a:r>
              <a:rPr lang="en-US" dirty="0"/>
              <a:t> &lt;&lt; activation</a:t>
            </a:r>
            <a:br>
              <a:rPr lang="en-US" dirty="0"/>
            </a:br>
            <a:r>
              <a:rPr lang="en-US" dirty="0" err="1"/>
              <a:t>uavpatrol</a:t>
            </a:r>
            <a:r>
              <a:rPr lang="en-US" dirty="0"/>
              <a:t> to convoy: </a:t>
            </a:r>
            <a:r>
              <a:rPr lang="en-US" dirty="0" err="1"/>
              <a:t>GammaRouteDangerous</a:t>
            </a:r>
            <a:r>
              <a:rPr lang="en-US" dirty="0"/>
              <a:t> &gt;&gt; reticulation</a:t>
            </a:r>
            <a:br>
              <a:rPr lang="en-US" dirty="0"/>
            </a:br>
            <a:r>
              <a:rPr lang="en-US" dirty="0" err="1"/>
              <a:t>elderB</a:t>
            </a:r>
            <a:r>
              <a:rPr lang="en-US" dirty="0"/>
              <a:t>: </a:t>
            </a:r>
            <a:r>
              <a:rPr lang="en-US" dirty="0" err="1"/>
              <a:t>WaitforAid</a:t>
            </a:r>
            <a:r>
              <a:rPr lang="en-US" dirty="0"/>
              <a:t> &lt;&lt; enactment</a:t>
            </a:r>
            <a:br>
              <a:rPr lang="en-US" dirty="0"/>
            </a:br>
            <a:r>
              <a:rPr lang="en-US" dirty="0"/>
              <a:t>digger: </a:t>
            </a:r>
            <a:r>
              <a:rPr lang="en-US" dirty="0" err="1"/>
              <a:t>PlantBomb</a:t>
            </a:r>
            <a:r>
              <a:rPr lang="en-US" dirty="0"/>
              <a:t> &lt;&lt; activation</a:t>
            </a:r>
          </a:p>
        </p:txBody>
      </p:sp>
    </p:spTree>
    <p:extLst>
      <p:ext uri="{BB962C8B-B14F-4D97-AF65-F5344CB8AC3E}">
        <p14:creationId xmlns:p14="http://schemas.microsoft.com/office/powerpoint/2010/main" val="240679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Newell’s Human Action Timescale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02" y="1553889"/>
            <a:ext cx="7037147" cy="4999066"/>
          </a:xfrm>
          <a:prstGeom prst="rect">
            <a:avLst/>
          </a:prstGeom>
        </p:spPr>
      </p:pic>
      <p:sp>
        <p:nvSpPr>
          <p:cNvPr id="7" name="Up-Down Arrow 6"/>
          <p:cNvSpPr/>
          <p:nvPr/>
        </p:nvSpPr>
        <p:spPr>
          <a:xfrm flipH="1">
            <a:off x="7512743" y="2539842"/>
            <a:ext cx="1000488" cy="2728612"/>
          </a:xfrm>
          <a:prstGeom prst="upDownArrow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47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Band’s Networking Theories</a:t>
            </a:r>
            <a:r>
              <a:rPr lang="en-US" dirty="0" smtClean="0">
                <a:solidFill>
                  <a:srgbClr val="DEFABA"/>
                </a:solidFill>
              </a:rPr>
              <a:t>*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Self-Interest: creating ties to advance personal desires</a:t>
            </a:r>
          </a:p>
          <a:p>
            <a:r>
              <a:rPr lang="en-US" dirty="0" smtClean="0"/>
              <a:t>Mutual interest &amp; collective action: mutual advance</a:t>
            </a:r>
          </a:p>
          <a:p>
            <a:r>
              <a:rPr lang="en-US" dirty="0" smtClean="0"/>
              <a:t>Contagion: ideas &amp; beliefs spread through networks</a:t>
            </a:r>
          </a:p>
          <a:p>
            <a:r>
              <a:rPr lang="en-US" dirty="0" smtClean="0"/>
              <a:t>“Cognitive” theories: meaning &amp; perception shaping networks</a:t>
            </a:r>
          </a:p>
          <a:p>
            <a:r>
              <a:rPr lang="en-US" dirty="0" err="1" smtClean="0"/>
              <a:t>Homophily</a:t>
            </a:r>
            <a:r>
              <a:rPr lang="en-US" dirty="0" smtClean="0"/>
              <a:t> &amp; proximity: similarity &amp; closeness</a:t>
            </a:r>
          </a:p>
          <a:p>
            <a:r>
              <a:rPr lang="en-US" dirty="0" smtClean="0"/>
              <a:t>Balance: transitive ties (</a:t>
            </a:r>
            <a:r>
              <a:rPr lang="en-US" dirty="0" err="1" smtClean="0"/>
              <a:t>friending</a:t>
            </a:r>
            <a:r>
              <a:rPr lang="en-US" dirty="0" smtClean="0"/>
              <a:t> a friend of friend)</a:t>
            </a:r>
          </a:p>
          <a:p>
            <a:r>
              <a:rPr lang="en-US" dirty="0" smtClean="0"/>
              <a:t>Coevolution: fitness of communities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* by </a:t>
            </a:r>
            <a:r>
              <a:rPr lang="en-US" dirty="0" err="1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Monge</a:t>
            </a:r>
            <a:r>
              <a:rPr lang="en-US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and Contractor (2003)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1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Perspectives of Groups in the Social Band</a:t>
            </a:r>
            <a:r>
              <a:rPr lang="en-US" dirty="0" smtClean="0">
                <a:solidFill>
                  <a:srgbClr val="DEFABA"/>
                </a:solidFill>
              </a:rPr>
              <a:t>*</a:t>
            </a:r>
            <a:endParaRPr lang="en-US" dirty="0">
              <a:solidFill>
                <a:srgbClr val="DEFAB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Functional perspective: functions that groups and group members perform</a:t>
            </a:r>
          </a:p>
          <a:p>
            <a:r>
              <a:rPr lang="en-US" dirty="0" smtClean="0"/>
              <a:t>Psychodynamic perspective: relationship between emotional &amp; subconscious with rational &amp; conscious interpersonal interaction</a:t>
            </a:r>
          </a:p>
          <a:p>
            <a:r>
              <a:rPr lang="en-US" dirty="0" smtClean="0"/>
              <a:t>Social identity (Identification): a sense of belonging to groups</a:t>
            </a:r>
          </a:p>
          <a:p>
            <a:r>
              <a:rPr lang="en-US" dirty="0" smtClean="0"/>
              <a:t>Conflict-power-status perspective: power, status, hierarchy, resource contention, ego &amp; alter</a:t>
            </a:r>
          </a:p>
          <a:p>
            <a:r>
              <a:rPr lang="en-US" dirty="0" smtClean="0"/>
              <a:t>Symbolic-interpretive perspective: language, symbol, interpretation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EFABA"/>
                </a:solidFill>
              </a:rPr>
              <a:t>* By Poole </a:t>
            </a:r>
            <a:r>
              <a:rPr lang="en-US" dirty="0">
                <a:solidFill>
                  <a:srgbClr val="DEFABA"/>
                </a:solidFill>
              </a:rPr>
              <a:t>and Hollingshead (2005)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2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One Social Band’s theory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Network Reticulation*:</a:t>
            </a:r>
          </a:p>
          <a:p>
            <a:pPr lvl="1"/>
            <a:r>
              <a:rPr lang="en-US" dirty="0" smtClean="0"/>
              <a:t>How human social memory, coding convention (language), communication, identity, and networking originated</a:t>
            </a:r>
          </a:p>
          <a:p>
            <a:pPr lvl="1"/>
            <a:r>
              <a:rPr lang="en-US" dirty="0" smtClean="0"/>
              <a:t>Some empirical &amp; statistical evidence, but at Social Band</a:t>
            </a:r>
          </a:p>
          <a:p>
            <a:r>
              <a:rPr lang="en-US" dirty="0" smtClean="0"/>
              <a:t>Soar in the Newell’s timescale of human </a:t>
            </a:r>
            <a:r>
              <a:rPr lang="en-US" dirty="0"/>
              <a:t>a</a:t>
            </a:r>
            <a:r>
              <a:rPr lang="en-US" dirty="0" smtClean="0"/>
              <a:t>ction:</a:t>
            </a:r>
          </a:p>
          <a:p>
            <a:pPr lvl="1"/>
            <a:r>
              <a:rPr lang="en-US" dirty="0" smtClean="0"/>
              <a:t>Rational Band</a:t>
            </a:r>
          </a:p>
          <a:p>
            <a:pPr lvl="1"/>
            <a:r>
              <a:rPr lang="en-US" dirty="0" smtClean="0"/>
              <a:t>Cognitive Band</a:t>
            </a:r>
          </a:p>
          <a:p>
            <a:r>
              <a:rPr lang="en-US" dirty="0" smtClean="0"/>
              <a:t>What underlies the Social Band’s behaviors modeled by Network Reticulation Theory (NRT)? </a:t>
            </a:r>
          </a:p>
          <a:p>
            <a:r>
              <a:rPr lang="en-US" dirty="0" smtClean="0"/>
              <a:t>What Soar’s components can be adapted with the consideration of </a:t>
            </a:r>
            <a:r>
              <a:rPr lang="en-US" dirty="0"/>
              <a:t>s</a:t>
            </a:r>
            <a:r>
              <a:rPr lang="en-US" dirty="0" smtClean="0"/>
              <a:t>ocial behaviors?</a:t>
            </a:r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dirty="0">
                <a:solidFill>
                  <a:srgbClr val="DEFABA"/>
                </a:solidFill>
              </a:rPr>
              <a:t>by </a:t>
            </a:r>
            <a:r>
              <a:rPr lang="en-US" dirty="0" err="1">
                <a:solidFill>
                  <a:srgbClr val="DEFABA"/>
                </a:solidFill>
              </a:rPr>
              <a:t>Corman</a:t>
            </a:r>
            <a:r>
              <a:rPr lang="en-US" dirty="0">
                <a:solidFill>
                  <a:srgbClr val="DEFABA"/>
                </a:solidFill>
              </a:rPr>
              <a:t> and Scott (1994)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46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44044"/>
            <a:ext cx="8229600" cy="45225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Network Reticulation Theory (NRT)</a:t>
            </a:r>
            <a:r>
              <a:rPr lang="en-US" dirty="0" smtClean="0">
                <a:solidFill>
                  <a:srgbClr val="DEFABA"/>
                </a:solidFill>
              </a:rPr>
              <a:t> </a:t>
            </a:r>
            <a:r>
              <a:rPr lang="en-US" dirty="0" smtClean="0"/>
              <a:t>describes how social drivers  &amp; interactions in shared activities generate human groups</a:t>
            </a:r>
            <a:r>
              <a:rPr lang="en-US" smtClean="0"/>
              <a:t>/networks:</a:t>
            </a:r>
            <a:endParaRPr lang="en-US" dirty="0" smtClean="0"/>
          </a:p>
          <a:p>
            <a:r>
              <a:rPr lang="en-US" dirty="0" smtClean="0"/>
              <a:t>activation and activity foci</a:t>
            </a:r>
          </a:p>
          <a:p>
            <a:r>
              <a:rPr lang="en-US" dirty="0" smtClean="0"/>
              <a:t>reticulation (communication &amp; network structuration) and</a:t>
            </a:r>
          </a:p>
          <a:p>
            <a:r>
              <a:rPr lang="en-US" dirty="0" smtClean="0"/>
              <a:t>enactment of events &amp; coding conventions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represented as multi-agents and (planned) Soar agents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Network Reticulation Theory (NRT)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4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Reticulation for Each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Enactment</a:t>
            </a:r>
            <a:r>
              <a:rPr lang="en-US" dirty="0" smtClean="0"/>
              <a:t> for each agent: triggering events such as </a:t>
            </a:r>
            <a:r>
              <a:rPr lang="en-US" b="1" dirty="0" smtClean="0"/>
              <a:t>scheduled meetings </a:t>
            </a:r>
            <a:r>
              <a:rPr lang="en-US" dirty="0" smtClean="0"/>
              <a:t>or </a:t>
            </a:r>
            <a:r>
              <a:rPr lang="en-US" b="1" dirty="0" smtClean="0"/>
              <a:t>shared locations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events are ongoing, the agent activities rise, which is part of </a:t>
            </a:r>
            <a:r>
              <a:rPr lang="en-US" b="1" dirty="0" smtClean="0"/>
              <a:t>activation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To execute activities, agents communicate and interact with each other in the form of communication instances, which is part of </a:t>
            </a:r>
            <a:r>
              <a:rPr lang="en-US" b="1" dirty="0" smtClean="0"/>
              <a:t>reticulation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17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Structural Manifestation of Agent Communications and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instances give rise to </a:t>
            </a:r>
            <a:r>
              <a:rPr lang="en-US" b="1" dirty="0" smtClean="0"/>
              <a:t>perceived network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Activities give rise to </a:t>
            </a:r>
            <a:r>
              <a:rPr lang="en-US" b="1" dirty="0" smtClean="0"/>
              <a:t>activity foci </a:t>
            </a:r>
            <a:r>
              <a:rPr lang="en-US" dirty="0" smtClean="0"/>
              <a:t>and vice versa.</a:t>
            </a:r>
          </a:p>
          <a:p>
            <a:r>
              <a:rPr lang="en-US" dirty="0" smtClean="0"/>
              <a:t>Triggering events in enactment give rise to </a:t>
            </a:r>
            <a:r>
              <a:rPr lang="en-US" b="1" dirty="0" smtClean="0"/>
              <a:t>coding conventions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in which shared symbols or meanings emerge.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3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Reticulation and Performance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343392"/>
            <a:ext cx="134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Enactment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56428" y="2343392"/>
            <a:ext cx="128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Activation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3061" y="2343392"/>
            <a:ext cx="149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Reticulation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9929" y="1788849"/>
            <a:ext cx="156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Performance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49379" y="2343392"/>
            <a:ext cx="157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Environment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452479"/>
            <a:ext cx="1186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riggering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events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56428" y="3464586"/>
            <a:ext cx="113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activities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3061" y="3452479"/>
            <a:ext cx="1767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ommunication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instances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21168" y="3488256"/>
            <a:ext cx="158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action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20364" y="3488256"/>
            <a:ext cx="161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ction effects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1640" y="5098220"/>
            <a:ext cx="1414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conventions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56428" y="5080332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ctivity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foci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73061" y="5080332"/>
            <a:ext cx="1202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dirty="0" smtClean="0">
                <a:solidFill>
                  <a:schemeClr val="bg1"/>
                </a:solidFill>
              </a:rPr>
              <a:t>erceived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8476" y="5080332"/>
            <a:ext cx="127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dirty="0" smtClean="0">
                <a:solidFill>
                  <a:schemeClr val="bg1"/>
                </a:solidFill>
              </a:rPr>
              <a:t>eputation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3434" y="5080332"/>
            <a:ext cx="175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hanges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 environment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3877" y="3118924"/>
            <a:ext cx="253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</a:t>
            </a:r>
            <a:r>
              <a:rPr lang="en-US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ystemic phenomena: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3877" y="4788880"/>
            <a:ext cx="2413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B8B9"/>
                </a:solidFill>
              </a:rPr>
              <a:t>s</a:t>
            </a:r>
            <a:r>
              <a:rPr lang="en-US" dirty="0" smtClean="0">
                <a:solidFill>
                  <a:srgbClr val="FFB8B9"/>
                </a:solidFill>
              </a:rPr>
              <a:t>tructural properties:</a:t>
            </a:r>
            <a:endParaRPr lang="en-US" dirty="0">
              <a:solidFill>
                <a:srgbClr val="FFB8B9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659197" y="2540165"/>
            <a:ext cx="297231" cy="1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993716" y="2540164"/>
            <a:ext cx="297231" cy="1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613242" y="2140293"/>
            <a:ext cx="608321" cy="381982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130378" y="1993127"/>
            <a:ext cx="555149" cy="381982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170523" y="2140293"/>
            <a:ext cx="634074" cy="208879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endCxn id="11" idx="2"/>
          </p:cNvCxnSpPr>
          <p:nvPr/>
        </p:nvCxnSpPr>
        <p:spPr>
          <a:xfrm flipV="1">
            <a:off x="786965" y="2712724"/>
            <a:ext cx="6349611" cy="131546"/>
          </a:xfrm>
          <a:prstGeom prst="curvedConnector2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86965" y="4098810"/>
            <a:ext cx="0" cy="690070"/>
          </a:xfrm>
          <a:prstGeom prst="straightConnector1">
            <a:avLst/>
          </a:prstGeom>
          <a:ln>
            <a:solidFill>
              <a:srgbClr val="DDF53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388096" y="4083963"/>
            <a:ext cx="0" cy="690070"/>
          </a:xfrm>
          <a:prstGeom prst="straightConnector1">
            <a:avLst/>
          </a:prstGeom>
          <a:ln>
            <a:solidFill>
              <a:srgbClr val="DDF53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18943" y="4098810"/>
            <a:ext cx="0" cy="690070"/>
          </a:xfrm>
          <a:prstGeom prst="straightConnector1">
            <a:avLst/>
          </a:prstGeom>
          <a:ln>
            <a:solidFill>
              <a:srgbClr val="DDF53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5589614" y="4083963"/>
            <a:ext cx="0" cy="690070"/>
          </a:xfrm>
          <a:prstGeom prst="straightConnector1">
            <a:avLst/>
          </a:prstGeom>
          <a:ln>
            <a:solidFill>
              <a:srgbClr val="DDF53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252973" y="4083963"/>
            <a:ext cx="0" cy="690070"/>
          </a:xfrm>
          <a:prstGeom prst="straightConnector1">
            <a:avLst/>
          </a:prstGeom>
          <a:ln>
            <a:solidFill>
              <a:srgbClr val="DDF53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513353" y="3798141"/>
            <a:ext cx="443075" cy="0"/>
          </a:xfrm>
          <a:prstGeom prst="straightConnector1">
            <a:avLst/>
          </a:prstGeom>
          <a:ln>
            <a:solidFill>
              <a:srgbClr val="DDF53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847872" y="3818996"/>
            <a:ext cx="443075" cy="0"/>
          </a:xfrm>
          <a:prstGeom prst="straightConnector1">
            <a:avLst/>
          </a:prstGeom>
          <a:ln>
            <a:solidFill>
              <a:srgbClr val="DDF53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613242" y="3857588"/>
            <a:ext cx="443075" cy="0"/>
          </a:xfrm>
          <a:prstGeom prst="straightConnector1">
            <a:avLst/>
          </a:prstGeom>
          <a:ln>
            <a:solidFill>
              <a:srgbClr val="DDF53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6210359" y="3890550"/>
            <a:ext cx="443075" cy="0"/>
          </a:xfrm>
          <a:prstGeom prst="straightConnector1">
            <a:avLst/>
          </a:prstGeom>
          <a:ln>
            <a:solidFill>
              <a:srgbClr val="DDF53D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1513353" y="5284127"/>
            <a:ext cx="443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2772178" y="5352866"/>
            <a:ext cx="443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436781" y="5284127"/>
            <a:ext cx="443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6210359" y="5352866"/>
            <a:ext cx="44307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786966" y="5744551"/>
            <a:ext cx="3183632" cy="301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970598" y="5744551"/>
            <a:ext cx="3282375" cy="3017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271271" y="1551982"/>
            <a:ext cx="158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identification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2973167" y="2119590"/>
            <a:ext cx="1944875" cy="381982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99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evolution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304</TotalTime>
  <Words>732</Words>
  <Application>Microsoft Macintosh PowerPoint</Application>
  <PresentationFormat>On-screen Show (4:3)</PresentationFormat>
  <Paragraphs>129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Revolution</vt:lpstr>
      <vt:lpstr>Soar-ing Network Reticulation: early conceptualization</vt:lpstr>
      <vt:lpstr>Newell’s Human Action Timescale</vt:lpstr>
      <vt:lpstr>Social Band’s Networking Theories* </vt:lpstr>
      <vt:lpstr>Some Perspectives of Groups in the Social Band*</vt:lpstr>
      <vt:lpstr>Research Statement</vt:lpstr>
      <vt:lpstr>Network Reticulation Theory (NRT)</vt:lpstr>
      <vt:lpstr>Network Reticulation for Each Agent</vt:lpstr>
      <vt:lpstr>Structural Manifestation of Agent Communications and Activities</vt:lpstr>
      <vt:lpstr>Network Reticulation and Performance</vt:lpstr>
      <vt:lpstr>NRT’s and Soar’s Analogies</vt:lpstr>
      <vt:lpstr>Software Factory Dataset</vt:lpstr>
      <vt:lpstr>Evaluation</vt:lpstr>
      <vt:lpstr>Acknowledgment</vt:lpstr>
      <vt:lpstr>Agents for Red-Blue Game</vt:lpstr>
      <vt:lpstr>Trace</vt:lpstr>
      <vt:lpstr>PowerPoint Presentation</vt:lpstr>
      <vt:lpstr>PowerPoint Presentation</vt:lpstr>
      <vt:lpstr>PowerPoint Presentation</vt:lpstr>
      <vt:lpstr>PowerPoint Presentation</vt:lpstr>
    </vt:vector>
  </TitlesOfParts>
  <Company>NCSA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Reticulation and Performance</dc:title>
  <dc:creator>Alex Yahja</dc:creator>
  <cp:lastModifiedBy>Alex Yahja</cp:lastModifiedBy>
  <cp:revision>62</cp:revision>
  <cp:lastPrinted>2016-06-07T14:32:12Z</cp:lastPrinted>
  <dcterms:created xsi:type="dcterms:W3CDTF">2015-11-09T17:38:57Z</dcterms:created>
  <dcterms:modified xsi:type="dcterms:W3CDTF">2016-06-10T14:05:16Z</dcterms:modified>
</cp:coreProperties>
</file>