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8"/>
  </p:notesMasterIdLst>
  <p:sldIdLst>
    <p:sldId id="256" r:id="rId2"/>
    <p:sldId id="262"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i Ramaraj" initials="PR" lastIdx="2" clrIdx="0">
    <p:extLst>
      <p:ext uri="{19B8F6BF-5375-455C-9EA6-DF929625EA0E}">
        <p15:presenceInfo xmlns:p15="http://schemas.microsoft.com/office/powerpoint/2012/main" userId="2ac8abbf8995da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239" autoAdjust="0"/>
  </p:normalViewPr>
  <p:slideViewPr>
    <p:cSldViewPr snapToGrid="0">
      <p:cViewPr varScale="1">
        <p:scale>
          <a:sx n="46" d="100"/>
          <a:sy n="46" d="100"/>
        </p:scale>
        <p:origin x="5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83EFC-580C-48FB-A038-B0A4369DA674}" type="datetimeFigureOut">
              <a:rPr lang="en-US" smtClean="0"/>
              <a:t>6/7/2016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816FC-5C30-460C-BA84-766EE9CBA0E5}" type="slidenum">
              <a:rPr lang="en-US" smtClean="0"/>
              <a:t>‹#›</a:t>
            </a:fld>
            <a:endParaRPr lang="en-US"/>
          </a:p>
        </p:txBody>
      </p:sp>
    </p:spTree>
    <p:extLst>
      <p:ext uri="{BB962C8B-B14F-4D97-AF65-F5344CB8AC3E}">
        <p14:creationId xmlns:p14="http://schemas.microsoft.com/office/powerpoint/2010/main" val="262375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name is Preeti Ramaraj and I. I am working on being able to understand agent knowledge through conversation.</a:t>
            </a:r>
            <a:endParaRPr lang="en-US" dirty="0"/>
          </a:p>
        </p:txBody>
      </p:sp>
      <p:sp>
        <p:nvSpPr>
          <p:cNvPr id="4" name="Slide Number Placeholder 3"/>
          <p:cNvSpPr>
            <a:spLocks noGrp="1"/>
          </p:cNvSpPr>
          <p:nvPr>
            <p:ph type="sldNum" sz="quarter" idx="10"/>
          </p:nvPr>
        </p:nvSpPr>
        <p:spPr/>
        <p:txBody>
          <a:bodyPr/>
          <a:lstStyle/>
          <a:p>
            <a:fld id="{321816FC-5C30-460C-BA84-766EE9CBA0E5}" type="slidenum">
              <a:rPr lang="en-US" smtClean="0"/>
              <a:t>1</a:t>
            </a:fld>
            <a:endParaRPr lang="en-US"/>
          </a:p>
        </p:txBody>
      </p:sp>
    </p:spTree>
    <p:extLst>
      <p:ext uri="{BB962C8B-B14F-4D97-AF65-F5344CB8AC3E}">
        <p14:creationId xmlns:p14="http://schemas.microsoft.com/office/powerpoint/2010/main" val="150356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comes in one of the places where it can be handy for the robot to explain itself. Given that Rosie currently knows to perform a given set of tasks and play games, I’m working on getting Rosie to be able to share this knowledge n being asked specific questions. This mechanism could also be helpful when you wish to know nuances of a task that the robot has performed before. For instance, I might want to learn where Rosie had been last, where did it last see a given object and also confirm that it knows the right definition of actions that it is aware of.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http://cliparts.co/clipart/634630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 us assume we have a</a:t>
            </a:r>
            <a:r>
              <a:rPr lang="en-US" baseline="0" dirty="0" smtClean="0"/>
              <a:t> robot that is capable of doing certain tasks and learning new tasks as well. Here is a person who has never interacted with the robot before. How do they start interacting with the robot and leverage this inbuilt knowledge? </a:t>
            </a:r>
            <a:endParaRPr lang="en-US" dirty="0"/>
          </a:p>
        </p:txBody>
      </p:sp>
      <p:sp>
        <p:nvSpPr>
          <p:cNvPr id="4" name="Slide Number Placeholder 3"/>
          <p:cNvSpPr>
            <a:spLocks noGrp="1"/>
          </p:cNvSpPr>
          <p:nvPr>
            <p:ph type="sldNum" sz="quarter" idx="10"/>
          </p:nvPr>
        </p:nvSpPr>
        <p:spPr/>
        <p:txBody>
          <a:bodyPr/>
          <a:lstStyle/>
          <a:p>
            <a:fld id="{321816FC-5C30-460C-BA84-766EE9CBA0E5}" type="slidenum">
              <a:rPr lang="en-US" smtClean="0"/>
              <a:t>2</a:t>
            </a:fld>
            <a:endParaRPr lang="en-US"/>
          </a:p>
        </p:txBody>
      </p:sp>
    </p:spTree>
    <p:extLst>
      <p:ext uri="{BB962C8B-B14F-4D97-AF65-F5344CB8AC3E}">
        <p14:creationId xmlns:p14="http://schemas.microsoft.com/office/powerpoint/2010/main" val="354522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this problem statement,</a:t>
            </a:r>
            <a:r>
              <a:rPr lang="en-US" baseline="0" dirty="0" smtClean="0"/>
              <a:t> </a:t>
            </a:r>
            <a:r>
              <a:rPr lang="en-US" dirty="0" smtClean="0"/>
              <a:t>The kind of </a:t>
            </a:r>
            <a:r>
              <a:rPr lang="en-US" dirty="0" smtClean="0"/>
              <a:t>questions that </a:t>
            </a:r>
            <a:r>
              <a:rPr lang="en-US" dirty="0" smtClean="0"/>
              <a:t>I </a:t>
            </a:r>
            <a:r>
              <a:rPr lang="en-US" baseline="0" dirty="0" smtClean="0"/>
              <a:t>would like to glean from the robot broadly fall under the following categories. These categories aren’t </a:t>
            </a:r>
            <a:r>
              <a:rPr lang="en-US" baseline="0" dirty="0" smtClean="0"/>
              <a:t>exhaustive or </a:t>
            </a:r>
            <a:r>
              <a:rPr lang="en-US" baseline="0" dirty="0" smtClean="0"/>
              <a:t>strict since the questions you can ask can span multiple categories, but I’ll still try combining them in a given sense.</a:t>
            </a:r>
          </a:p>
          <a:p>
            <a:endParaRPr lang="en-US" baseline="0" dirty="0" smtClean="0"/>
          </a:p>
          <a:p>
            <a:r>
              <a:rPr lang="en-US" baseline="0" dirty="0" smtClean="0"/>
              <a:t>Given an environment,  you could ask the robot about features of objects in the environment and the relations between them. </a:t>
            </a:r>
            <a:r>
              <a:rPr lang="en-US" baseline="0" dirty="0" smtClean="0"/>
              <a:t>So, essentially you are gaining all the properties of an object such as shape, size, </a:t>
            </a:r>
            <a:r>
              <a:rPr lang="en-US" baseline="0" dirty="0" err="1" smtClean="0"/>
              <a:t>colour</a:t>
            </a:r>
            <a:r>
              <a:rPr lang="en-US" baseline="0" dirty="0" smtClean="0"/>
              <a:t> as well as location.</a:t>
            </a:r>
            <a:endParaRPr lang="en-US" baseline="0" dirty="0" smtClean="0"/>
          </a:p>
          <a:p>
            <a:endParaRPr lang="en-US" baseline="0" dirty="0" smtClean="0"/>
          </a:p>
          <a:p>
            <a:r>
              <a:rPr lang="en-US" dirty="0" smtClean="0"/>
              <a:t>Primitive actions are</a:t>
            </a:r>
            <a:r>
              <a:rPr lang="en-US" baseline="0" dirty="0" smtClean="0"/>
              <a:t> single </a:t>
            </a:r>
            <a:r>
              <a:rPr lang="en-US" baseline="0" dirty="0" smtClean="0"/>
              <a:t>step actions </a:t>
            </a:r>
            <a:r>
              <a:rPr lang="en-US" baseline="0" dirty="0" smtClean="0"/>
              <a:t>that involve verbs that it is aware of </a:t>
            </a:r>
            <a:r>
              <a:rPr lang="en-US" baseline="0" dirty="0" smtClean="0"/>
              <a:t>,such as put down and pick up. </a:t>
            </a:r>
            <a:r>
              <a:rPr lang="en-US" baseline="0" dirty="0" smtClean="0"/>
              <a:t>it also includes deliberately</a:t>
            </a:r>
            <a:r>
              <a:rPr lang="en-US" dirty="0" smtClean="0"/>
              <a:t> interacting  and storing things in semantic memory, </a:t>
            </a:r>
            <a:r>
              <a:rPr lang="en-US" baseline="0" dirty="0" smtClean="0"/>
              <a:t>“What was the answer to the question I had asked before”</a:t>
            </a:r>
          </a:p>
          <a:p>
            <a:endParaRPr lang="en-US" baseline="0" dirty="0" smtClean="0"/>
          </a:p>
          <a:p>
            <a:r>
              <a:rPr lang="en-US" baseline="0" dirty="0" smtClean="0"/>
              <a:t>Tasks are multiple primitive actions put together</a:t>
            </a:r>
            <a:r>
              <a:rPr lang="en-US" baseline="0" dirty="0" smtClean="0"/>
              <a:t>. To reach a particular goal. </a:t>
            </a:r>
            <a:r>
              <a:rPr lang="en-US" baseline="0" dirty="0" smtClean="0"/>
              <a:t>So you might have questions about sections of the task or the task as a whole such as what is the goal for the task, or what is the starting location of the task. You might also want to know what the task is meant to do so you could also ask to describe the task so </a:t>
            </a:r>
            <a:r>
              <a:rPr lang="en-US" baseline="0" dirty="0" err="1" smtClean="0"/>
              <a:t>so</a:t>
            </a:r>
            <a:r>
              <a:rPr lang="en-US" baseline="0" dirty="0" smtClean="0"/>
              <a:t> you might want to know what all the task entails since the same word can involve multiple meanings</a:t>
            </a:r>
            <a:r>
              <a:rPr lang="en-US" baseline="0" dirty="0" smtClean="0"/>
              <a:t>.</a:t>
            </a:r>
          </a:p>
          <a:p>
            <a:r>
              <a:rPr lang="en-US" baseline="0" dirty="0" smtClean="0"/>
              <a:t>What are the steps that are involved, what primitive actions it is composed up?</a:t>
            </a:r>
            <a:endParaRPr lang="en-US" baseline="0" dirty="0" smtClean="0"/>
          </a:p>
          <a:p>
            <a:endParaRPr lang="en-US" baseline="0" dirty="0" smtClean="0"/>
          </a:p>
          <a:p>
            <a:r>
              <a:rPr lang="en-US" baseline="0" dirty="0" smtClean="0"/>
              <a:t>Games would include questions involving initial and final states, actions that are possible as a part of the given game, number of </a:t>
            </a:r>
            <a:r>
              <a:rPr lang="en-US" baseline="0" dirty="0" smtClean="0"/>
              <a:t>players- final states?</a:t>
            </a:r>
            <a:endParaRPr lang="en-US" baseline="0" dirty="0" smtClean="0"/>
          </a:p>
          <a:p>
            <a:endParaRPr lang="en-US" baseline="0" dirty="0" smtClean="0"/>
          </a:p>
          <a:p>
            <a:r>
              <a:rPr lang="en-US" baseline="0" dirty="0" smtClean="0"/>
              <a:t>Concepts would come into place in situations where Rosie is aware of the given definition in some form and is able to explain it to </a:t>
            </a:r>
            <a:r>
              <a:rPr lang="en-US" baseline="0" dirty="0" err="1" smtClean="0"/>
              <a:t>to</a:t>
            </a:r>
            <a:r>
              <a:rPr lang="en-US" baseline="0" dirty="0" smtClean="0"/>
              <a:t> you. where the agent needs to be aware of things such is three-in-a-row means the person has won. The </a:t>
            </a:r>
            <a:r>
              <a:rPr lang="en-US" baseline="0" dirty="0" err="1" smtClean="0"/>
              <a:t>tobot</a:t>
            </a:r>
            <a:r>
              <a:rPr lang="en-US" baseline="0" dirty="0" smtClean="0"/>
              <a:t> should be able to tell you that remember means it can use this answer in the future.</a:t>
            </a:r>
          </a:p>
          <a:p>
            <a:endParaRPr lang="en-US" baseline="0" dirty="0" smtClean="0"/>
          </a:p>
          <a:p>
            <a:r>
              <a:rPr lang="en-US" baseline="0" dirty="0" smtClean="0"/>
              <a:t>And at last, we have experiences. Experiences are questions w.r.t what the agent has done before. So questions like what object , or when did you last lose, where did you last see the stapler would be questions that come under experiences and that involve the episodic memory as well.</a:t>
            </a:r>
            <a:endParaRPr lang="en-US" dirty="0"/>
          </a:p>
        </p:txBody>
      </p:sp>
      <p:sp>
        <p:nvSpPr>
          <p:cNvPr id="4" name="Slide Number Placeholder 3"/>
          <p:cNvSpPr>
            <a:spLocks noGrp="1"/>
          </p:cNvSpPr>
          <p:nvPr>
            <p:ph type="sldNum" sz="quarter" idx="10"/>
          </p:nvPr>
        </p:nvSpPr>
        <p:spPr/>
        <p:txBody>
          <a:bodyPr/>
          <a:lstStyle/>
          <a:p>
            <a:fld id="{321816FC-5C30-460C-BA84-766EE9CBA0E5}" type="slidenum">
              <a:rPr lang="en-US" smtClean="0"/>
              <a:t>3</a:t>
            </a:fld>
            <a:endParaRPr lang="en-US"/>
          </a:p>
        </p:txBody>
      </p:sp>
    </p:spTree>
    <p:extLst>
      <p:ext uri="{BB962C8B-B14F-4D97-AF65-F5344CB8AC3E}">
        <p14:creationId xmlns:p14="http://schemas.microsoft.com/office/powerpoint/2010/main" val="177217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currently</a:t>
            </a:r>
            <a:r>
              <a:rPr lang="en-US" baseline="0" dirty="0" smtClean="0"/>
              <a:t> have a working implementation based on the features and relations category implemented on the Rosie simulator with an internal defined world. This is one of the objects in this world, where it is a block with those properties on a stove. So if I asked these questions, it can parse the question, query the world and give me an appropriate answer.</a:t>
            </a:r>
            <a:endParaRPr lang="en-US" dirty="0"/>
          </a:p>
        </p:txBody>
      </p:sp>
      <p:sp>
        <p:nvSpPr>
          <p:cNvPr id="4" name="Slide Number Placeholder 3"/>
          <p:cNvSpPr>
            <a:spLocks noGrp="1"/>
          </p:cNvSpPr>
          <p:nvPr>
            <p:ph type="sldNum" sz="quarter" idx="10"/>
          </p:nvPr>
        </p:nvSpPr>
        <p:spPr/>
        <p:txBody>
          <a:bodyPr/>
          <a:lstStyle/>
          <a:p>
            <a:fld id="{321816FC-5C30-460C-BA84-766EE9CBA0E5}" type="slidenum">
              <a:rPr lang="en-US" smtClean="0"/>
              <a:t>4</a:t>
            </a:fld>
            <a:endParaRPr lang="en-US"/>
          </a:p>
        </p:txBody>
      </p:sp>
    </p:spTree>
    <p:extLst>
      <p:ext uri="{BB962C8B-B14F-4D97-AF65-F5344CB8AC3E}">
        <p14:creationId xmlns:p14="http://schemas.microsoft.com/office/powerpoint/2010/main" val="1711237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a:t>
            </a:r>
            <a:r>
              <a:rPr lang="en-US" baseline="0" dirty="0" smtClean="0"/>
              <a:t> kinds of conversation do I see Rosie having in the future? </a:t>
            </a:r>
          </a:p>
          <a:p>
            <a:endParaRPr lang="en-US" baseline="0" dirty="0" smtClean="0"/>
          </a:p>
          <a:p>
            <a:r>
              <a:rPr lang="en-US" baseline="0" dirty="0" smtClean="0"/>
              <a:t>Currently Rosie is </a:t>
            </a:r>
            <a:r>
              <a:rPr lang="en-US" baseline="0" dirty="0" smtClean="0"/>
              <a:t>aware of steps that need to be taken in a </a:t>
            </a:r>
            <a:r>
              <a:rPr lang="en-US" baseline="0" dirty="0" smtClean="0"/>
              <a:t>game given certain conditions. Being able to explain a complete game step-by step would involve </a:t>
            </a:r>
            <a:r>
              <a:rPr lang="en-US" baseline="0" dirty="0" smtClean="0"/>
              <a:t>Rosie knowing the rules, illegal moves and logical steps to the game including the goal state and explaining it step by step. It would also be interesting to see if Rosie is capable of answering questions about a game such as “Is four aces a good combination for the game rummy?”</a:t>
            </a:r>
          </a:p>
          <a:p>
            <a:endParaRPr lang="en-US" baseline="0" dirty="0" smtClean="0"/>
          </a:p>
          <a:p>
            <a:r>
              <a:rPr lang="en-US" dirty="0" smtClean="0"/>
              <a:t>There</a:t>
            </a:r>
            <a:r>
              <a:rPr lang="en-US" baseline="0" dirty="0" smtClean="0"/>
              <a:t> are multiple scenarios to a given </a:t>
            </a:r>
            <a:r>
              <a:rPr lang="en-US" baseline="0" dirty="0" smtClean="0"/>
              <a:t>task/game. For </a:t>
            </a:r>
            <a:r>
              <a:rPr lang="en-US" baseline="0" dirty="0" err="1" smtClean="0"/>
              <a:t>eg</a:t>
            </a:r>
            <a:r>
              <a:rPr lang="en-US" baseline="0" dirty="0" smtClean="0"/>
              <a:t>, what would you do if you don’t find a location? This situation </a:t>
            </a:r>
            <a:r>
              <a:rPr lang="en-US" baseline="0" dirty="0" smtClean="0"/>
              <a:t>the robot probably would handle at a given time but on being asked about such a situation, Rosie should be able to tell you what it would do if the procedure were to vary from the happy path. It is a way of getting Rosie to look at the information it has in multiple ways. This would include illegal moves and scenarios that move away from the ideal scenario. For </a:t>
            </a:r>
            <a:r>
              <a:rPr lang="en-US" baseline="0" dirty="0" err="1" smtClean="0"/>
              <a:t>eg</a:t>
            </a:r>
            <a:r>
              <a:rPr lang="en-US" baseline="0" dirty="0" smtClean="0"/>
              <a:t>, what if it drops the item it has to deliver? </a:t>
            </a:r>
            <a:r>
              <a:rPr lang="en-US" baseline="0" dirty="0" smtClean="0"/>
              <a:t>I would pick it up again.</a:t>
            </a:r>
            <a:endParaRPr lang="en-US" baseline="0" dirty="0" smtClean="0"/>
          </a:p>
          <a:p>
            <a:endParaRPr lang="en-US" baseline="0" dirty="0" smtClean="0"/>
          </a:p>
          <a:p>
            <a:r>
              <a:rPr lang="en-US" baseline="0" dirty="0" smtClean="0"/>
              <a:t>Also, there might be situations where you are trying to explain to it an action/description it is already aware of but in different words. It should be able to parse what you said and be able to suggest what it is aware of. Or if you are describing an object and you missed telling it what shape it is and it is not aware of this shape, it should be able to ask you to mention that as well. </a:t>
            </a:r>
          </a:p>
          <a:p>
            <a:endParaRPr lang="en-US" baseline="0" dirty="0" smtClean="0"/>
          </a:p>
          <a:p>
            <a:r>
              <a:rPr lang="en-US" baseline="0" dirty="0" smtClean="0"/>
              <a:t>By working towards this, I hope to create a system that is capable of having an intelligible conversation with the instructor based on its existing knowledge and knowledge it can acquire.</a:t>
            </a:r>
            <a:endParaRPr lang="en-US" dirty="0"/>
          </a:p>
        </p:txBody>
      </p:sp>
      <p:sp>
        <p:nvSpPr>
          <p:cNvPr id="4" name="Slide Number Placeholder 3"/>
          <p:cNvSpPr>
            <a:spLocks noGrp="1"/>
          </p:cNvSpPr>
          <p:nvPr>
            <p:ph type="sldNum" sz="quarter" idx="10"/>
          </p:nvPr>
        </p:nvSpPr>
        <p:spPr/>
        <p:txBody>
          <a:bodyPr/>
          <a:lstStyle/>
          <a:p>
            <a:fld id="{321816FC-5C30-460C-BA84-766EE9CBA0E5}" type="slidenum">
              <a:rPr lang="en-US" smtClean="0"/>
              <a:t>5</a:t>
            </a:fld>
            <a:endParaRPr lang="en-US"/>
          </a:p>
        </p:txBody>
      </p:sp>
    </p:spTree>
    <p:extLst>
      <p:ext uri="{BB962C8B-B14F-4D97-AF65-F5344CB8AC3E}">
        <p14:creationId xmlns:p14="http://schemas.microsoft.com/office/powerpoint/2010/main" val="156718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A48E55-86DD-446E-A8CA-EE8D68F01A47}"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277391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A48E55-86DD-446E-A8CA-EE8D68F01A47}"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291574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A48E55-86DD-446E-A8CA-EE8D68F01A47}"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79740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A48E55-86DD-446E-A8CA-EE8D68F01A47}"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347296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A48E55-86DD-446E-A8CA-EE8D68F01A47}" type="datetimeFigureOut">
              <a:rPr lang="en-US" smtClean="0"/>
              <a:t>6/7/2016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9641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A48E55-86DD-446E-A8CA-EE8D68F01A47}" type="datetimeFigureOut">
              <a:rPr lang="en-US" smtClean="0"/>
              <a:t>6/7/2016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337270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A48E55-86DD-446E-A8CA-EE8D68F01A47}" type="datetimeFigureOut">
              <a:rPr lang="en-US" smtClean="0"/>
              <a:t>6/7/2016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193756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A48E55-86DD-446E-A8CA-EE8D68F01A47}" type="datetimeFigureOut">
              <a:rPr lang="en-US" smtClean="0"/>
              <a:t>6/7/2016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373654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48E55-86DD-446E-A8CA-EE8D68F01A47}" type="datetimeFigureOut">
              <a:rPr lang="en-US" smtClean="0"/>
              <a:t>6/7/2016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119078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A48E55-86DD-446E-A8CA-EE8D68F01A47}" type="datetimeFigureOut">
              <a:rPr lang="en-US" smtClean="0"/>
              <a:t>6/7/2016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352088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A48E55-86DD-446E-A8CA-EE8D68F01A47}" type="datetimeFigureOut">
              <a:rPr lang="en-US" smtClean="0"/>
              <a:t>6/7/2016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66116C-F1B7-43EE-82DF-5463AE892741}" type="slidenum">
              <a:rPr lang="en-US" smtClean="0"/>
              <a:t>‹#›</a:t>
            </a:fld>
            <a:endParaRPr lang="en-US"/>
          </a:p>
        </p:txBody>
      </p:sp>
    </p:spTree>
    <p:extLst>
      <p:ext uri="{BB962C8B-B14F-4D97-AF65-F5344CB8AC3E}">
        <p14:creationId xmlns:p14="http://schemas.microsoft.com/office/powerpoint/2010/main" val="255013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48E55-86DD-446E-A8CA-EE8D68F01A47}" type="datetimeFigureOut">
              <a:rPr lang="en-US" smtClean="0"/>
              <a:t>6/7/2016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6116C-F1B7-43EE-82DF-5463AE892741}" type="slidenum">
              <a:rPr lang="en-US" smtClean="0"/>
              <a:t>‹#›</a:t>
            </a:fld>
            <a:endParaRPr lang="en-US"/>
          </a:p>
        </p:txBody>
      </p:sp>
    </p:spTree>
    <p:extLst>
      <p:ext uri="{BB962C8B-B14F-4D97-AF65-F5344CB8AC3E}">
        <p14:creationId xmlns:p14="http://schemas.microsoft.com/office/powerpoint/2010/main" val="278437162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9253" y="1053090"/>
            <a:ext cx="9573491" cy="2387600"/>
          </a:xfrm>
        </p:spPr>
        <p:txBody>
          <a:bodyPr>
            <a:normAutofit fontScale="90000"/>
          </a:bodyPr>
          <a:lstStyle/>
          <a:p>
            <a:r>
              <a:rPr lang="en-US" dirty="0" smtClean="0"/>
              <a:t>Understanding </a:t>
            </a:r>
            <a:r>
              <a:rPr lang="en-US" dirty="0" smtClean="0"/>
              <a:t>Agent </a:t>
            </a:r>
            <a:r>
              <a:rPr lang="en-US" dirty="0"/>
              <a:t>K</a:t>
            </a:r>
            <a:r>
              <a:rPr lang="en-US" dirty="0" smtClean="0"/>
              <a:t>nowledge </a:t>
            </a:r>
            <a:r>
              <a:rPr lang="en-US" dirty="0" smtClean="0"/>
              <a:t>through </a:t>
            </a:r>
            <a:r>
              <a:rPr lang="en-US" dirty="0" smtClean="0"/>
              <a:t>Conversation</a:t>
            </a:r>
            <a:endParaRPr lang="en-US" dirty="0"/>
          </a:p>
        </p:txBody>
      </p:sp>
      <p:sp>
        <p:nvSpPr>
          <p:cNvPr id="3" name="TextBox 2"/>
          <p:cNvSpPr txBox="1"/>
          <p:nvPr/>
        </p:nvSpPr>
        <p:spPr>
          <a:xfrm>
            <a:off x="4587586" y="3606799"/>
            <a:ext cx="3016827" cy="646331"/>
          </a:xfrm>
          <a:prstGeom prst="rect">
            <a:avLst/>
          </a:prstGeom>
          <a:noFill/>
        </p:spPr>
        <p:txBody>
          <a:bodyPr wrap="square" rtlCol="0">
            <a:spAutoFit/>
          </a:bodyPr>
          <a:lstStyle/>
          <a:p>
            <a:r>
              <a:rPr lang="en-US" sz="3600" dirty="0" smtClean="0"/>
              <a:t>Preeti Ramaraj</a:t>
            </a:r>
            <a:endParaRPr lang="en-US" sz="3600" dirty="0"/>
          </a:p>
        </p:txBody>
      </p:sp>
    </p:spTree>
    <p:extLst>
      <p:ext uri="{BB962C8B-B14F-4D97-AF65-F5344CB8AC3E}">
        <p14:creationId xmlns:p14="http://schemas.microsoft.com/office/powerpoint/2010/main" val="3329752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01834" y="3425280"/>
            <a:ext cx="2597852" cy="3063388"/>
          </a:xfrm>
        </p:spPr>
      </p:pic>
      <p:sp>
        <p:nvSpPr>
          <p:cNvPr id="7" name="TextBox 6"/>
          <p:cNvSpPr txBox="1"/>
          <p:nvPr/>
        </p:nvSpPr>
        <p:spPr>
          <a:xfrm>
            <a:off x="11810198" y="6488668"/>
            <a:ext cx="301686" cy="369332"/>
          </a:xfrm>
          <a:prstGeom prst="rect">
            <a:avLst/>
          </a:prstGeom>
          <a:noFill/>
        </p:spPr>
        <p:txBody>
          <a:bodyPr wrap="none" rtlCol="0">
            <a:spAutoFit/>
          </a:bodyPr>
          <a:lstStyle/>
          <a:p>
            <a:r>
              <a:rPr lang="en-US" dirty="0" smtClean="0"/>
              <a:t>1</a:t>
            </a:r>
            <a:endParaRPr lang="en-US" dirty="0"/>
          </a:p>
        </p:txBody>
      </p:sp>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Leverage existing knowledge</a:t>
            </a:r>
            <a:endParaRPr lang="en-US" dirty="0"/>
          </a:p>
          <a:p>
            <a:r>
              <a:rPr lang="en-US" dirty="0" smtClean="0"/>
              <a:t>Learn nuances of tasks that have been performed</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5621" y="4110917"/>
            <a:ext cx="2625579" cy="2030360"/>
          </a:xfrm>
          <a:prstGeom prst="rect">
            <a:avLst/>
          </a:prstGeom>
        </p:spPr>
      </p:pic>
    </p:spTree>
    <p:extLst>
      <p:ext uri="{BB962C8B-B14F-4D97-AF65-F5344CB8AC3E}">
        <p14:creationId xmlns:p14="http://schemas.microsoft.com/office/powerpoint/2010/main" val="123943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a:xfrm>
            <a:off x="838200" y="1819928"/>
            <a:ext cx="10515600" cy="4351338"/>
          </a:xfrm>
        </p:spPr>
        <p:txBody>
          <a:bodyPr>
            <a:normAutofit fontScale="85000" lnSpcReduction="10000"/>
          </a:bodyPr>
          <a:lstStyle/>
          <a:p>
            <a:r>
              <a:rPr lang="en-US" dirty="0" smtClean="0"/>
              <a:t>Features and relations</a:t>
            </a:r>
          </a:p>
          <a:p>
            <a:pPr lvl="1"/>
            <a:r>
              <a:rPr lang="en-US" i="1" dirty="0" smtClean="0"/>
              <a:t>“Is block A bigger than block B?”, “Where is the red triangle?”</a:t>
            </a:r>
          </a:p>
          <a:p>
            <a:r>
              <a:rPr lang="en-US" dirty="0" smtClean="0"/>
              <a:t>Primitive actions</a:t>
            </a:r>
          </a:p>
          <a:p>
            <a:pPr lvl="1"/>
            <a:r>
              <a:rPr lang="en-US" i="1" dirty="0" smtClean="0"/>
              <a:t>“What is remember?”, “Can you pick up a location?”</a:t>
            </a:r>
          </a:p>
          <a:p>
            <a:r>
              <a:rPr lang="en-US" dirty="0" smtClean="0"/>
              <a:t>Tasks</a:t>
            </a:r>
          </a:p>
          <a:p>
            <a:pPr lvl="1"/>
            <a:r>
              <a:rPr lang="en-US" i="1" dirty="0" smtClean="0"/>
              <a:t>“If I ask you to deliver this stapler, what are the steps you would take?”</a:t>
            </a:r>
          </a:p>
          <a:p>
            <a:r>
              <a:rPr lang="en-US" dirty="0" smtClean="0"/>
              <a:t>Games</a:t>
            </a:r>
          </a:p>
          <a:p>
            <a:pPr lvl="1"/>
            <a:r>
              <a:rPr lang="en-US" dirty="0" smtClean="0"/>
              <a:t>“</a:t>
            </a:r>
            <a:r>
              <a:rPr lang="en-US" i="1" dirty="0" smtClean="0"/>
              <a:t>What </a:t>
            </a:r>
            <a:r>
              <a:rPr lang="en-US" i="1" dirty="0" smtClean="0"/>
              <a:t>actions are possible in Tower of Hanoi?</a:t>
            </a:r>
            <a:endParaRPr lang="en-US" dirty="0" smtClean="0"/>
          </a:p>
          <a:p>
            <a:r>
              <a:rPr lang="en-US" dirty="0" smtClean="0"/>
              <a:t>Concepts</a:t>
            </a:r>
          </a:p>
          <a:p>
            <a:pPr lvl="1"/>
            <a:r>
              <a:rPr lang="en-US" i="1" dirty="0" smtClean="0"/>
              <a:t>“What is three-in-a-row in Tic-Tac-Toe?”, “Can I place an X on this location that is not clear?”</a:t>
            </a:r>
            <a:r>
              <a:rPr lang="en-US" dirty="0" smtClean="0"/>
              <a:t> </a:t>
            </a:r>
          </a:p>
          <a:p>
            <a:r>
              <a:rPr lang="en-US" dirty="0" smtClean="0"/>
              <a:t>Experiences</a:t>
            </a:r>
          </a:p>
          <a:p>
            <a:pPr lvl="1"/>
            <a:r>
              <a:rPr lang="en-US" i="1" dirty="0" smtClean="0"/>
              <a:t>“What object did you last deliver?”, “When did you last lose at Tic-Tac-Toe?”</a:t>
            </a:r>
          </a:p>
        </p:txBody>
      </p:sp>
      <p:sp>
        <p:nvSpPr>
          <p:cNvPr id="4" name="TextBox 3"/>
          <p:cNvSpPr txBox="1"/>
          <p:nvPr/>
        </p:nvSpPr>
        <p:spPr>
          <a:xfrm>
            <a:off x="11810198" y="6488668"/>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92813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working example</a:t>
            </a:r>
            <a:endParaRPr lang="en-US" dirty="0"/>
          </a:p>
        </p:txBody>
      </p:sp>
      <p:sp>
        <p:nvSpPr>
          <p:cNvPr id="3" name="Content Placeholder 2"/>
          <p:cNvSpPr>
            <a:spLocks noGrp="1"/>
          </p:cNvSpPr>
          <p:nvPr>
            <p:ph idx="1"/>
          </p:nvPr>
        </p:nvSpPr>
        <p:spPr/>
        <p:txBody>
          <a:bodyPr/>
          <a:lstStyle/>
          <a:p>
            <a:pPr marL="0" indent="0">
              <a:buNone/>
            </a:pPr>
            <a:r>
              <a:rPr lang="en-US" dirty="0" smtClean="0"/>
              <a:t>Instructor - What is on the stove?</a:t>
            </a:r>
          </a:p>
          <a:p>
            <a:pPr marL="0" indent="0">
              <a:buNone/>
            </a:pPr>
            <a:r>
              <a:rPr lang="en-US" i="1" dirty="0" smtClean="0">
                <a:solidFill>
                  <a:srgbClr val="FF0000"/>
                </a:solidFill>
              </a:rPr>
              <a:t>Rosie – A medium green rectangle</a:t>
            </a:r>
          </a:p>
          <a:p>
            <a:pPr marL="0" indent="0">
              <a:buNone/>
            </a:pPr>
            <a:r>
              <a:rPr lang="en-US" dirty="0" smtClean="0"/>
              <a:t>Instructor – What is the color of the block on the stove?</a:t>
            </a:r>
          </a:p>
          <a:p>
            <a:pPr marL="0" indent="0">
              <a:buNone/>
            </a:pPr>
            <a:r>
              <a:rPr lang="en-US" i="1" dirty="0" smtClean="0">
                <a:solidFill>
                  <a:srgbClr val="FF0000"/>
                </a:solidFill>
              </a:rPr>
              <a:t>Rosie – The color is green.</a:t>
            </a:r>
          </a:p>
          <a:p>
            <a:pPr marL="0" indent="0">
              <a:buNone/>
            </a:pPr>
            <a:r>
              <a:rPr lang="en-US" dirty="0" smtClean="0"/>
              <a:t>Instructor – What shape is the object on the stove?</a:t>
            </a:r>
          </a:p>
          <a:p>
            <a:pPr marL="0" indent="0">
              <a:buNone/>
            </a:pPr>
            <a:r>
              <a:rPr lang="en-US" i="1" dirty="0" smtClean="0">
                <a:solidFill>
                  <a:srgbClr val="FF0000"/>
                </a:solidFill>
              </a:rPr>
              <a:t>Rosie – The shape is rectangle.</a:t>
            </a:r>
            <a:endParaRPr lang="en-US" i="1" dirty="0">
              <a:solidFill>
                <a:srgbClr val="FF0000"/>
              </a:solidFill>
            </a:endParaRPr>
          </a:p>
        </p:txBody>
      </p:sp>
      <p:sp>
        <p:nvSpPr>
          <p:cNvPr id="4" name="TextBox 3"/>
          <p:cNvSpPr txBox="1"/>
          <p:nvPr/>
        </p:nvSpPr>
        <p:spPr>
          <a:xfrm>
            <a:off x="11810198" y="6488668"/>
            <a:ext cx="301686" cy="369332"/>
          </a:xfrm>
          <a:prstGeom prst="rect">
            <a:avLst/>
          </a:prstGeom>
          <a:noFill/>
        </p:spPr>
        <p:txBody>
          <a:bodyPr wrap="none" rtlCol="0">
            <a:spAutoFit/>
          </a:bodyPr>
          <a:lstStyle/>
          <a:p>
            <a:r>
              <a:rPr lang="en-US" dirty="0"/>
              <a:t>3</a:t>
            </a:r>
          </a:p>
        </p:txBody>
      </p:sp>
      <p:sp>
        <p:nvSpPr>
          <p:cNvPr id="5" name="Cube 4"/>
          <p:cNvSpPr/>
          <p:nvPr/>
        </p:nvSpPr>
        <p:spPr>
          <a:xfrm>
            <a:off x="8821057" y="4374772"/>
            <a:ext cx="3135086" cy="881743"/>
          </a:xfrm>
          <a:prstGeom prst="cube">
            <a:avLst>
              <a:gd name="adj" fmla="val 6821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Cube 5"/>
          <p:cNvSpPr/>
          <p:nvPr/>
        </p:nvSpPr>
        <p:spPr>
          <a:xfrm>
            <a:off x="9321800" y="3955672"/>
            <a:ext cx="2133600" cy="838200"/>
          </a:xfrm>
          <a:prstGeom prst="cube">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p:cNvSpPr txBox="1"/>
          <p:nvPr/>
        </p:nvSpPr>
        <p:spPr>
          <a:xfrm>
            <a:off x="9410700" y="2247900"/>
            <a:ext cx="2323521" cy="1569660"/>
          </a:xfrm>
          <a:prstGeom prst="rect">
            <a:avLst/>
          </a:prstGeom>
          <a:noFill/>
          <a:ln w="19050">
            <a:solidFill>
              <a:schemeClr val="tx1"/>
            </a:solidFill>
          </a:ln>
        </p:spPr>
        <p:txBody>
          <a:bodyPr wrap="none" rtlCol="0">
            <a:spAutoFit/>
          </a:bodyPr>
          <a:lstStyle/>
          <a:p>
            <a:r>
              <a:rPr lang="en-US" sz="2400" dirty="0" smtClean="0"/>
              <a:t>Block</a:t>
            </a:r>
          </a:p>
          <a:p>
            <a:r>
              <a:rPr lang="en-US" sz="2400" dirty="0" smtClean="0"/>
              <a:t>Color: Green</a:t>
            </a:r>
          </a:p>
          <a:p>
            <a:r>
              <a:rPr lang="en-US" sz="2400" dirty="0" smtClean="0"/>
              <a:t>Shape: Rectangle</a:t>
            </a:r>
          </a:p>
          <a:p>
            <a:r>
              <a:rPr lang="en-US" sz="2400" dirty="0" smtClean="0"/>
              <a:t>Size: Medium</a:t>
            </a:r>
            <a:endParaRPr lang="en-US" sz="2400" dirty="0"/>
          </a:p>
        </p:txBody>
      </p:sp>
      <p:sp>
        <p:nvSpPr>
          <p:cNvPr id="7" name="TextBox 6"/>
          <p:cNvSpPr txBox="1"/>
          <p:nvPr/>
        </p:nvSpPr>
        <p:spPr>
          <a:xfrm>
            <a:off x="9729426" y="5415567"/>
            <a:ext cx="1306874" cy="46166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Stove</a:t>
            </a:r>
            <a:endParaRPr lang="en-US" sz="2400" dirty="0"/>
          </a:p>
        </p:txBody>
      </p:sp>
    </p:spTree>
    <p:extLst>
      <p:ext uri="{BB962C8B-B14F-4D97-AF65-F5344CB8AC3E}">
        <p14:creationId xmlns:p14="http://schemas.microsoft.com/office/powerpoint/2010/main" val="168586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ahead</a:t>
            </a:r>
            <a:endParaRPr lang="en-US" dirty="0"/>
          </a:p>
        </p:txBody>
      </p:sp>
      <p:sp>
        <p:nvSpPr>
          <p:cNvPr id="3" name="Content Placeholder 2"/>
          <p:cNvSpPr>
            <a:spLocks noGrp="1"/>
          </p:cNvSpPr>
          <p:nvPr>
            <p:ph idx="1"/>
          </p:nvPr>
        </p:nvSpPr>
        <p:spPr/>
        <p:txBody>
          <a:bodyPr/>
          <a:lstStyle/>
          <a:p>
            <a:r>
              <a:rPr lang="en-US" dirty="0" smtClean="0"/>
              <a:t>Explain how to play a game step-by-step</a:t>
            </a:r>
          </a:p>
          <a:p>
            <a:r>
              <a:rPr lang="en-US" dirty="0" smtClean="0"/>
              <a:t>Handle hypothetical scenarios</a:t>
            </a:r>
          </a:p>
          <a:p>
            <a:pPr lvl="1"/>
            <a:r>
              <a:rPr lang="en-US" dirty="0" smtClean="0"/>
              <a:t>“What would you do if you don’t find the location?”</a:t>
            </a:r>
          </a:p>
          <a:p>
            <a:r>
              <a:rPr lang="en-US" dirty="0" smtClean="0"/>
              <a:t>Complete description given a partial input</a:t>
            </a:r>
          </a:p>
        </p:txBody>
      </p:sp>
      <p:sp>
        <p:nvSpPr>
          <p:cNvPr id="4" name="TextBox 3"/>
          <p:cNvSpPr txBox="1"/>
          <p:nvPr/>
        </p:nvSpPr>
        <p:spPr>
          <a:xfrm>
            <a:off x="11810198" y="6488668"/>
            <a:ext cx="301686" cy="369332"/>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159125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11810198" y="6488668"/>
            <a:ext cx="30168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3811650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1581</TotalTime>
  <Words>1226</Words>
  <Application>Microsoft Office PowerPoint</Application>
  <PresentationFormat>Widescreen</PresentationFormat>
  <Paragraphs>75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Understanding Agent Knowledge through Conversation</vt:lpstr>
      <vt:lpstr>Motivation</vt:lpstr>
      <vt:lpstr>Categories</vt:lpstr>
      <vt:lpstr>Current working example</vt:lpstr>
      <vt:lpstr>Looking ahead</vt:lpstr>
      <vt:lpstr>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Preeti Ramaraj</dc:creator>
  <cp:lastModifiedBy>Preeti Ramaraj</cp:lastModifiedBy>
  <cp:revision>104</cp:revision>
  <dcterms:created xsi:type="dcterms:W3CDTF">2016-06-01T19:55:30Z</dcterms:created>
  <dcterms:modified xsi:type="dcterms:W3CDTF">2016-06-08T14:42:50Z</dcterms:modified>
</cp:coreProperties>
</file>