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61" r:id="rId3"/>
    <p:sldId id="284" r:id="rId4"/>
    <p:sldId id="263" r:id="rId5"/>
    <p:sldId id="285" r:id="rId6"/>
    <p:sldId id="288" r:id="rId7"/>
    <p:sldId id="264" r:id="rId8"/>
    <p:sldId id="267" r:id="rId9"/>
    <p:sldId id="289" r:id="rId10"/>
    <p:sldId id="268" r:id="rId11"/>
    <p:sldId id="269" r:id="rId12"/>
    <p:sldId id="293" r:id="rId13"/>
    <p:sldId id="294" r:id="rId14"/>
    <p:sldId id="295" r:id="rId15"/>
    <p:sldId id="270" r:id="rId16"/>
    <p:sldId id="283" r:id="rId17"/>
    <p:sldId id="271" r:id="rId18"/>
    <p:sldId id="277" r:id="rId19"/>
    <p:sldId id="276" r:id="rId20"/>
    <p:sldId id="286" r:id="rId21"/>
    <p:sldId id="287" r:id="rId22"/>
    <p:sldId id="273" r:id="rId23"/>
    <p:sldId id="280" r:id="rId24"/>
    <p:sldId id="274" r:id="rId25"/>
    <p:sldId id="290" r:id="rId26"/>
    <p:sldId id="272" r:id="rId27"/>
    <p:sldId id="278" r:id="rId28"/>
    <p:sldId id="281" r:id="rId29"/>
    <p:sldId id="279" r:id="rId30"/>
    <p:sldId id="275" r:id="rId31"/>
    <p:sldId id="291" r:id="rId32"/>
    <p:sldId id="282" r:id="rId33"/>
    <p:sldId id="259" r:id="rId34"/>
    <p:sldId id="260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D1"/>
    <a:srgbClr val="D66F08"/>
    <a:srgbClr val="D7D7D7"/>
    <a:srgbClr val="F4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6" autoAdjust="0"/>
    <p:restoredTop sz="90178" autoAdjust="0"/>
  </p:normalViewPr>
  <p:slideViewPr>
    <p:cSldViewPr>
      <p:cViewPr>
        <p:scale>
          <a:sx n="120" d="100"/>
          <a:sy n="120" d="100"/>
        </p:scale>
        <p:origin x="-1002" y="-2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C1B75-D8EA-41C4-B560-CEFB4616BE8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EF7A6-5182-4628-B0A2-B3A51D45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09728"/>
            <a:ext cx="8814816" cy="18790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285751"/>
            <a:ext cx="8229600" cy="165735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114550"/>
            <a:ext cx="6560234" cy="131445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4881753"/>
            <a:ext cx="3002280" cy="205740"/>
          </a:xfrm>
        </p:spPr>
        <p:txBody>
          <a:bodyPr vert="horz" rtlCol="0"/>
          <a:lstStyle>
            <a:extLst/>
          </a:lstStyle>
          <a:p>
            <a:fld id="{FE380ECB-5810-4918-B2AC-3365D7CFBB8C}" type="datetime1">
              <a:rPr lang="en-US" smtClean="0"/>
              <a:t>6/21/2021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48817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4881753"/>
            <a:ext cx="3907464" cy="20574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BE31AF-2D83-4F91-9B7E-42442ABAC0CD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E7A98F-F458-4A8A-B834-AC94B4581FF5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068441"/>
            <a:ext cx="800100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28984E-9F90-4B01-98FD-BCB6E72A3350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2450592"/>
            <a:ext cx="74066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73673"/>
            <a:ext cx="7772400" cy="2048256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65785"/>
            <a:ext cx="7772400" cy="1132284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4885253"/>
            <a:ext cx="3002280" cy="205740"/>
          </a:xfrm>
        </p:spPr>
        <p:txBody>
          <a:bodyPr vert="horz" rtlCol="0"/>
          <a:lstStyle>
            <a:extLst/>
          </a:lstStyle>
          <a:p>
            <a:fld id="{602366F5-ED77-4EB2-8D3C-D732F9FE40C9}" type="datetime1">
              <a:rPr lang="en-US" smtClean="0"/>
              <a:t>6/21/2021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48852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4885253"/>
            <a:ext cx="3907464" cy="20574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4440"/>
            <a:ext cx="4038600" cy="3394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4440"/>
            <a:ext cx="4038600" cy="3394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F5C616-050A-4D2A-A9F8-9E5060534F53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4885926"/>
            <a:ext cx="464288" cy="205740"/>
          </a:xfrm>
        </p:spPr>
        <p:txBody>
          <a:bodyPr/>
          <a:lstStyle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068441"/>
            <a:ext cx="800100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1623912"/>
            <a:ext cx="37490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1623912"/>
            <a:ext cx="37490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61"/>
            <a:ext cx="8229600" cy="85725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956322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95632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ECB627-CCD2-42A8-AF56-0B4C55626AAF}" type="datetime1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4885926"/>
            <a:ext cx="464288" cy="205740"/>
          </a:xfrm>
        </p:spPr>
        <p:txBody>
          <a:bodyPr/>
          <a:lstStyle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914"/>
            <a:ext cx="822960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238515-39A1-4B66-97A1-B929970843F1}" type="datetime1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068441"/>
            <a:ext cx="800100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5B52C4-D810-49A1-A385-90132866A376}" type="datetime1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793242"/>
            <a:ext cx="37490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228600"/>
            <a:ext cx="3931920" cy="5715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830670"/>
            <a:ext cx="3931920" cy="8001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657350"/>
            <a:ext cx="8666456" cy="298323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4885253"/>
            <a:ext cx="3002280" cy="205740"/>
          </a:xfrm>
        </p:spPr>
        <p:txBody>
          <a:bodyPr vert="horz" rtlCol="0"/>
          <a:lstStyle>
            <a:extLst/>
          </a:lstStyle>
          <a:p>
            <a:fld id="{FF5E925E-06F3-4CB2-BA60-4B055B595CEF}" type="datetime1">
              <a:rPr lang="en-US" smtClean="0"/>
              <a:t>6/21/2021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48852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4885253"/>
            <a:ext cx="3907464" cy="20574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3543300"/>
            <a:ext cx="5486400" cy="498402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4041703"/>
            <a:ext cx="5486400" cy="684191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187398"/>
            <a:ext cx="8534400" cy="325755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4881753"/>
            <a:ext cx="3002280" cy="205740"/>
          </a:xfrm>
        </p:spPr>
        <p:txBody>
          <a:bodyPr vert="horz" rtlCol="0"/>
          <a:lstStyle>
            <a:extLst/>
          </a:lstStyle>
          <a:p>
            <a:fld id="{61109494-8489-4F7D-AFE4-FD1E7D4654ED}" type="datetime1">
              <a:rPr lang="en-US" smtClean="0"/>
              <a:t>6/21/2021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48817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4881753"/>
            <a:ext cx="3907464" cy="20574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10314"/>
            <a:ext cx="8810846" cy="4924044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4800600"/>
            <a:ext cx="4212264" cy="20574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4800600"/>
            <a:ext cx="3002280" cy="20574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D0E14FA-0CC1-4F75-AC82-80F91EE93C89}" type="datetime1">
              <a:rPr lang="en-US" smtClean="0"/>
              <a:t>6/21/2021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4885926"/>
            <a:ext cx="464288" cy="20574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90152"/>
            <a:ext cx="8229600" cy="85725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34678"/>
            <a:ext cx="8229600" cy="339471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microsoft.com/office/2007/relationships/hdphoto" Target="../media/hdphoto6.wdp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microsoft.com/office/2007/relationships/hdphoto" Target="../media/hdphoto7.wdp"/><Relationship Id="rId4" Type="http://schemas.openxmlformats.org/officeDocument/2006/relationships/image" Target="../media/image15.png"/><Relationship Id="rId9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20 Questions Revisited: </a:t>
            </a:r>
            <a:r>
              <a:rPr lang="en-US" sz="3600" dirty="0"/>
              <a:t>Narrowing the Search Space for Models of Human Cognition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Bryan Stearns</a:t>
            </a:r>
          </a:p>
          <a:p>
            <a:endParaRPr lang="en-US" sz="600" dirty="0" smtClean="0"/>
          </a:p>
          <a:p>
            <a:r>
              <a:rPr lang="en-US" sz="2000" dirty="0" smtClean="0"/>
              <a:t>University of Michigan</a:t>
            </a:r>
          </a:p>
          <a:p>
            <a:r>
              <a:rPr lang="en-US" sz="2000" dirty="0" smtClean="0"/>
              <a:t>June 2021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Revisit Newell’s advice</a:t>
            </a:r>
          </a:p>
          <a:p>
            <a:pPr lvl="1"/>
            <a:r>
              <a:rPr lang="en-US" dirty="0" smtClean="0"/>
              <a:t>How I applied it for my work</a:t>
            </a:r>
          </a:p>
          <a:p>
            <a:pPr lvl="1"/>
            <a:r>
              <a:rPr lang="en-US" dirty="0" smtClean="0"/>
              <a:t>Can apply with today’s architectures in general</a:t>
            </a:r>
          </a:p>
          <a:p>
            <a:r>
              <a:rPr lang="en-US" dirty="0" smtClean="0"/>
              <a:t>Reduce search space for human model</a:t>
            </a:r>
          </a:p>
          <a:p>
            <a:pPr lvl="1"/>
            <a:r>
              <a:rPr lang="en-US" dirty="0" smtClean="0"/>
              <a:t>Constraining approaches of possible models</a:t>
            </a:r>
          </a:p>
          <a:p>
            <a:pPr lvl="1"/>
            <a:r>
              <a:rPr lang="en-US" dirty="0" smtClean="0"/>
              <a:t>Increasing model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Newell’s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“Construct </a:t>
            </a:r>
            <a:r>
              <a:rPr lang="en-US" b="1" dirty="0"/>
              <a:t>complete processing models </a:t>
            </a:r>
            <a:r>
              <a:rPr lang="en-US" dirty="0"/>
              <a:t>rather than the </a:t>
            </a:r>
            <a:r>
              <a:rPr lang="en-US" dirty="0" smtClean="0"/>
              <a:t>partial ones </a:t>
            </a:r>
            <a:r>
              <a:rPr lang="en-US" dirty="0"/>
              <a:t>we now do. </a:t>
            </a:r>
            <a:r>
              <a:rPr lang="en-US" dirty="0" smtClean="0"/>
              <a:t>[...] </a:t>
            </a:r>
            <a:r>
              <a:rPr lang="en-US" dirty="0"/>
              <a:t>Too much is left unspecified and </a:t>
            </a:r>
            <a:r>
              <a:rPr lang="en-US" dirty="0" smtClean="0"/>
              <a:t>unconstrained.”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“Accept </a:t>
            </a:r>
            <a:r>
              <a:rPr lang="en-US" dirty="0"/>
              <a:t>a single complex task and </a:t>
            </a:r>
            <a:r>
              <a:rPr lang="en-US" b="1" dirty="0"/>
              <a:t>do all of it</a:t>
            </a:r>
            <a:r>
              <a:rPr lang="en-US" dirty="0"/>
              <a:t>. The current experimental style is to design specific small experiments to attempt to settle specific small </a:t>
            </a:r>
            <a:r>
              <a:rPr lang="en-US" dirty="0" smtClean="0"/>
              <a:t>questions.”</a:t>
            </a:r>
            <a:endParaRPr lang="en-US" dirty="0"/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dirty="0"/>
              <a:t>S</a:t>
            </a:r>
            <a:r>
              <a:rPr lang="en-US" dirty="0" smtClean="0"/>
              <a:t>tay </a:t>
            </a:r>
            <a:r>
              <a:rPr lang="en-US" dirty="0"/>
              <a:t>with the diverse </a:t>
            </a:r>
            <a:r>
              <a:rPr lang="en-US" dirty="0" smtClean="0"/>
              <a:t>collection of </a:t>
            </a:r>
            <a:r>
              <a:rPr lang="en-US" dirty="0"/>
              <a:t>small experimental tasks, as now, but </a:t>
            </a:r>
            <a:r>
              <a:rPr lang="en-US" dirty="0" smtClean="0"/>
              <a:t>[…] </a:t>
            </a:r>
            <a:br>
              <a:rPr lang="en-US" dirty="0" smtClean="0"/>
            </a:br>
            <a:r>
              <a:rPr lang="en-US" b="1" dirty="0" smtClean="0"/>
              <a:t>construct </a:t>
            </a:r>
            <a:r>
              <a:rPr lang="en-US" b="1" dirty="0"/>
              <a:t>a single system to perform </a:t>
            </a:r>
            <a:r>
              <a:rPr lang="en-US" b="1" dirty="0" smtClean="0"/>
              <a:t>them all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1" y="4629150"/>
            <a:ext cx="807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Newell, A. (1973). You can’t play 20 questions with nature and win: Projective comments on </a:t>
            </a:r>
            <a:r>
              <a:rPr lang="en-US" sz="1000" dirty="0" smtClean="0"/>
              <a:t>the papers </a:t>
            </a:r>
            <a:r>
              <a:rPr lang="en-US" sz="1000" dirty="0"/>
              <a:t>of this symposium. </a:t>
            </a:r>
            <a:r>
              <a:rPr lang="en-US" sz="1000" i="1" dirty="0"/>
              <a:t>Visual information processing </a:t>
            </a:r>
            <a:r>
              <a:rPr lang="en-US" sz="1000" dirty="0"/>
              <a:t>(pp. 283–308). Elsevier Inc.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810554"/>
            <a:ext cx="1088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(Emphasis mine)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772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Newell’s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“Construct </a:t>
            </a:r>
            <a:r>
              <a:rPr lang="en-US" b="1" dirty="0"/>
              <a:t>complete processing models </a:t>
            </a:r>
            <a:r>
              <a:rPr lang="en-US" dirty="0"/>
              <a:t>rather than the </a:t>
            </a:r>
            <a:r>
              <a:rPr lang="en-US" dirty="0" smtClean="0"/>
              <a:t>partial ones </a:t>
            </a:r>
            <a:r>
              <a:rPr lang="en-US" dirty="0"/>
              <a:t>we now do. </a:t>
            </a:r>
            <a:r>
              <a:rPr lang="en-US" dirty="0" smtClean="0"/>
              <a:t>[...] </a:t>
            </a:r>
            <a:r>
              <a:rPr lang="en-US" dirty="0"/>
              <a:t>Too much is left unspecified and </a:t>
            </a:r>
            <a:r>
              <a:rPr lang="en-US" dirty="0" smtClean="0"/>
              <a:t>unconstrained.”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“Accept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single complex task and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 all of 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The current experimental style is to design specific small experiments to attempt to settle specific small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questions.”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tay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 the diverse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collection of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small experimental tasks, as now, but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[…] 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construct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 single system to perform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them all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.”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12</a:t>
            </a:fld>
            <a:endParaRPr lang="en-US"/>
          </a:p>
        </p:txBody>
      </p:sp>
      <p:sp>
        <p:nvSpPr>
          <p:cNvPr id="5" name="Bevel 4"/>
          <p:cNvSpPr/>
          <p:nvPr/>
        </p:nvSpPr>
        <p:spPr>
          <a:xfrm>
            <a:off x="838200" y="2433791"/>
            <a:ext cx="3124200" cy="486082"/>
          </a:xfrm>
          <a:prstGeom prst="bevel">
            <a:avLst>
              <a:gd name="adj" fmla="val 548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74320" tIns="0" bIns="0" rtlCol="0" anchor="ctr"/>
          <a:lstStyle/>
          <a:p>
            <a:pPr>
              <a:spcAft>
                <a:spcPts val="600"/>
              </a:spcAft>
            </a:pPr>
            <a:r>
              <a:rPr lang="en-US" sz="3200" dirty="0" smtClean="0"/>
              <a:t>Comprehensive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1" y="4629150"/>
            <a:ext cx="807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Newell, A. (1973). You can’t play 20 questions with nature and win: Projective comments on </a:t>
            </a:r>
            <a:r>
              <a:rPr lang="en-US" sz="1000" dirty="0" smtClean="0"/>
              <a:t>the papers </a:t>
            </a:r>
            <a:r>
              <a:rPr lang="en-US" sz="1000" dirty="0"/>
              <a:t>of this symposium. </a:t>
            </a:r>
            <a:r>
              <a:rPr lang="en-US" sz="1000" i="1" dirty="0"/>
              <a:t>Visual information processing </a:t>
            </a:r>
            <a:r>
              <a:rPr lang="en-US" sz="1000" dirty="0"/>
              <a:t>(pp. 283–308). Elsevier Inc.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810554"/>
            <a:ext cx="1088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(Emphasis mine)</a:t>
            </a:r>
            <a:endParaRPr lang="en-US" sz="1000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4114800" y="2433791"/>
            <a:ext cx="4419600" cy="823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/>
              <a:t>Model every part of the theory</a:t>
            </a:r>
          </a:p>
          <a:p>
            <a:pPr lvl="1"/>
            <a:r>
              <a:rPr lang="en-US" sz="1800" dirty="0" smtClean="0"/>
              <a:t>Include support processes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66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Newell’s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“Construct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complete processing models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rather than the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partial ones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we now do.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[...]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Too much is left unspecified and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unconstrained.”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“Accept </a:t>
            </a:r>
            <a:r>
              <a:rPr lang="en-US" dirty="0"/>
              <a:t>a single complex task and </a:t>
            </a:r>
            <a:r>
              <a:rPr lang="en-US" b="1" dirty="0"/>
              <a:t>do all of it</a:t>
            </a:r>
            <a:r>
              <a:rPr lang="en-US" dirty="0"/>
              <a:t>. The current experimental style is to design specific small experiments to attempt to settle specific small </a:t>
            </a:r>
            <a:r>
              <a:rPr lang="en-US" dirty="0" smtClean="0"/>
              <a:t>questions.”</a:t>
            </a:r>
            <a:endParaRPr lang="en-US" dirty="0"/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tay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 the diverse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collection of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small experimental tasks, as now, but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[…] 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construct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 single system to perform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them all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.”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13</a:t>
            </a:fld>
            <a:endParaRPr lang="en-US"/>
          </a:p>
        </p:txBody>
      </p:sp>
      <p:sp>
        <p:nvSpPr>
          <p:cNvPr id="5" name="Bevel 4"/>
          <p:cNvSpPr/>
          <p:nvPr/>
        </p:nvSpPr>
        <p:spPr>
          <a:xfrm>
            <a:off x="1143000" y="3638550"/>
            <a:ext cx="2209800" cy="486082"/>
          </a:xfrm>
          <a:prstGeom prst="bevel">
            <a:avLst>
              <a:gd name="adj" fmla="val 548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74320" tIns="0" bIns="0" rtlCol="0" anchor="ctr"/>
          <a:lstStyle/>
          <a:p>
            <a:pPr>
              <a:spcAft>
                <a:spcPts val="600"/>
              </a:spcAft>
            </a:pPr>
            <a:r>
              <a:rPr lang="en-US" sz="3200" dirty="0" smtClean="0"/>
              <a:t>Consistent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1" y="4629150"/>
            <a:ext cx="807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Newell, A. (1973). You can’t play 20 questions with nature and win: Projective comments on </a:t>
            </a:r>
            <a:r>
              <a:rPr lang="en-US" sz="1000" dirty="0" smtClean="0"/>
              <a:t>the papers </a:t>
            </a:r>
            <a:r>
              <a:rPr lang="en-US" sz="1000" dirty="0"/>
              <a:t>of this symposium. </a:t>
            </a:r>
            <a:r>
              <a:rPr lang="en-US" sz="1000" i="1" dirty="0"/>
              <a:t>Visual information processing </a:t>
            </a:r>
            <a:r>
              <a:rPr lang="en-US" sz="1000" dirty="0"/>
              <a:t>(pp. 283–308). Elsevier Inc.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810554"/>
            <a:ext cx="1088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(Emphasis mine)</a:t>
            </a:r>
            <a:endParaRPr lang="en-US" sz="1000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733800" y="3264770"/>
            <a:ext cx="4114800" cy="1440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/>
              <a:t>Do all of the task</a:t>
            </a:r>
            <a:endParaRPr lang="en-US" sz="1800" dirty="0" smtClean="0"/>
          </a:p>
          <a:p>
            <a:pPr lvl="1"/>
            <a:r>
              <a:rPr lang="en-US" sz="1800" dirty="0" smtClean="0"/>
              <a:t>Do each kind of processing</a:t>
            </a:r>
          </a:p>
          <a:p>
            <a:r>
              <a:rPr lang="en-US" sz="2400" dirty="0" smtClean="0"/>
              <a:t>Use each part of architecture</a:t>
            </a:r>
          </a:p>
          <a:p>
            <a:pPr lvl="1"/>
            <a:r>
              <a:rPr lang="en-US" sz="1800" dirty="0" smtClean="0"/>
              <a:t>Consistently with each other</a:t>
            </a:r>
          </a:p>
          <a:p>
            <a:pPr lvl="1"/>
            <a:r>
              <a:rPr lang="en-US" sz="1800" dirty="0" smtClean="0"/>
              <a:t>Consistent with architecture design</a:t>
            </a:r>
          </a:p>
        </p:txBody>
      </p:sp>
    </p:spTree>
    <p:extLst>
      <p:ext uri="{BB962C8B-B14F-4D97-AF65-F5344CB8AC3E}">
        <p14:creationId xmlns:p14="http://schemas.microsoft.com/office/powerpoint/2010/main" val="9094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Newell’s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“Construct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complete processing models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rather than the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partial ones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we now do.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[...]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Too much is left unspecified and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unconstrained.”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“Accept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single complex task and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 all of 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The current experimental style is to design specific small experiments to attempt to settle specific small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questions.”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dirty="0"/>
              <a:t>S</a:t>
            </a:r>
            <a:r>
              <a:rPr lang="en-US" dirty="0" smtClean="0"/>
              <a:t>tay </a:t>
            </a:r>
            <a:r>
              <a:rPr lang="en-US" dirty="0"/>
              <a:t>with the diverse </a:t>
            </a:r>
            <a:r>
              <a:rPr lang="en-US" dirty="0" smtClean="0"/>
              <a:t>collection of </a:t>
            </a:r>
            <a:r>
              <a:rPr lang="en-US" dirty="0"/>
              <a:t>small experimental tasks, as now, but </a:t>
            </a:r>
            <a:r>
              <a:rPr lang="en-US" dirty="0" smtClean="0"/>
              <a:t>[…] </a:t>
            </a:r>
            <a:br>
              <a:rPr lang="en-US" dirty="0" smtClean="0"/>
            </a:br>
            <a:r>
              <a:rPr lang="en-US" b="1" dirty="0" smtClean="0"/>
              <a:t>construct </a:t>
            </a:r>
            <a:r>
              <a:rPr lang="en-US" b="1" dirty="0"/>
              <a:t>a single system to perform </a:t>
            </a:r>
            <a:r>
              <a:rPr lang="en-US" b="1" dirty="0" smtClean="0"/>
              <a:t>them all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14</a:t>
            </a:fld>
            <a:endParaRPr lang="en-US"/>
          </a:p>
        </p:txBody>
      </p:sp>
      <p:sp>
        <p:nvSpPr>
          <p:cNvPr id="5" name="Bevel 4"/>
          <p:cNvSpPr/>
          <p:nvPr/>
        </p:nvSpPr>
        <p:spPr>
          <a:xfrm>
            <a:off x="304800" y="2276597"/>
            <a:ext cx="3429000" cy="486082"/>
          </a:xfrm>
          <a:prstGeom prst="bevel">
            <a:avLst>
              <a:gd name="adj" fmla="val 548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74320" tIns="0" bIns="0" rtlCol="0" anchor="ctr"/>
          <a:lstStyle/>
          <a:p>
            <a:pPr>
              <a:spcAft>
                <a:spcPts val="600"/>
              </a:spcAft>
            </a:pPr>
            <a:r>
              <a:rPr lang="en-US" sz="3200" dirty="0" smtClean="0"/>
              <a:t>Task-independent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1" y="4629150"/>
            <a:ext cx="807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Newell, A. (1973). You can’t play 20 questions with nature and win: Projective comments on </a:t>
            </a:r>
            <a:r>
              <a:rPr lang="en-US" sz="1000" dirty="0" smtClean="0"/>
              <a:t>the papers </a:t>
            </a:r>
            <a:r>
              <a:rPr lang="en-US" sz="1000" dirty="0"/>
              <a:t>of this symposium. </a:t>
            </a:r>
            <a:r>
              <a:rPr lang="en-US" sz="1000" i="1" dirty="0"/>
              <a:t>Visual information processing </a:t>
            </a:r>
            <a:r>
              <a:rPr lang="en-US" sz="1000" dirty="0"/>
              <a:t>(pp. 283–308). Elsevier Inc.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810554"/>
            <a:ext cx="1088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(Emphasis mine)</a:t>
            </a:r>
            <a:endParaRPr lang="en-US" sz="1000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86200" y="2191179"/>
            <a:ext cx="4800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/>
              <a:t>Single system for many tasks</a:t>
            </a:r>
            <a:endParaRPr lang="en-US" sz="1800" dirty="0"/>
          </a:p>
          <a:p>
            <a:pPr lvl="1"/>
            <a:r>
              <a:rPr lang="en-US" sz="1800" dirty="0" smtClean="0"/>
              <a:t>No over-fitting one task</a:t>
            </a:r>
          </a:p>
          <a:p>
            <a:pPr lvl="1"/>
            <a:r>
              <a:rPr lang="en-US" sz="1800" dirty="0" smtClean="0"/>
              <a:t>No tailoring model for just external results</a:t>
            </a:r>
          </a:p>
        </p:txBody>
      </p:sp>
    </p:spTree>
    <p:extLst>
      <p:ext uri="{BB962C8B-B14F-4D97-AF65-F5344CB8AC3E}">
        <p14:creationId xmlns:p14="http://schemas.microsoft.com/office/powerpoint/2010/main" val="19188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152"/>
            <a:ext cx="8229600" cy="857598"/>
          </a:xfrm>
        </p:spPr>
        <p:txBody>
          <a:bodyPr>
            <a:normAutofit/>
          </a:bodyPr>
          <a:lstStyle/>
          <a:p>
            <a:r>
              <a:rPr lang="en-US" dirty="0" smtClean="0"/>
              <a:t>Desiderata for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34678"/>
            <a:ext cx="8229600" cy="651272"/>
          </a:xfrm>
        </p:spPr>
        <p:txBody>
          <a:bodyPr/>
          <a:lstStyle/>
          <a:p>
            <a:r>
              <a:rPr lang="en-US" dirty="0"/>
              <a:t>Apply these to my PROPs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489438" y="1962150"/>
            <a:ext cx="4038600" cy="2057400"/>
          </a:xfrm>
          <a:prstGeom prst="bevel">
            <a:avLst>
              <a:gd name="adj" fmla="val 548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74320" tIns="0" bIns="0" rtlCol="0" anchor="ctr"/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/>
              <a:t>Comprehensive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Consistent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Task-independent</a:t>
            </a:r>
          </a:p>
        </p:txBody>
      </p:sp>
    </p:spTree>
    <p:extLst>
      <p:ext uri="{BB962C8B-B14F-4D97-AF65-F5344CB8AC3E}">
        <p14:creationId xmlns:p14="http://schemas.microsoft.com/office/powerpoint/2010/main" val="217715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152"/>
            <a:ext cx="8229600" cy="857598"/>
          </a:xfrm>
        </p:spPr>
        <p:txBody>
          <a:bodyPr>
            <a:normAutofit/>
          </a:bodyPr>
          <a:lstStyle/>
          <a:p>
            <a:r>
              <a:rPr lang="en-US" dirty="0" smtClean="0"/>
              <a:t>Desiderata for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489438" y="1962150"/>
            <a:ext cx="4038600" cy="2057400"/>
          </a:xfrm>
          <a:prstGeom prst="bevel">
            <a:avLst>
              <a:gd name="adj" fmla="val 548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74320" tIns="0" bIns="0" rtlCol="0" anchor="ctr"/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/>
              <a:t>Comprehensive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Consistent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Task-independent</a:t>
            </a:r>
          </a:p>
        </p:txBody>
      </p:sp>
    </p:spTree>
    <p:extLst>
      <p:ext uri="{BB962C8B-B14F-4D97-AF65-F5344CB8AC3E}">
        <p14:creationId xmlns:p14="http://schemas.microsoft.com/office/powerpoint/2010/main" val="32427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152"/>
            <a:ext cx="5867400" cy="857250"/>
          </a:xfrm>
        </p:spPr>
        <p:txBody>
          <a:bodyPr/>
          <a:lstStyle/>
          <a:p>
            <a:r>
              <a:rPr lang="en-US" b="1" u="sng" dirty="0" smtClean="0"/>
              <a:t>1. Comprehensive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Theory can need multiple support processes</a:t>
            </a:r>
          </a:p>
          <a:p>
            <a:pPr lvl="1"/>
            <a:r>
              <a:rPr lang="en-US" dirty="0" smtClean="0"/>
              <a:t>Decision making</a:t>
            </a:r>
          </a:p>
          <a:p>
            <a:pPr lvl="1"/>
            <a:r>
              <a:rPr lang="en-US" dirty="0" smtClean="0"/>
              <a:t>Declarative retrieval</a:t>
            </a:r>
          </a:p>
          <a:p>
            <a:pPr lvl="1"/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Not needed to test standalone idea</a:t>
            </a:r>
          </a:p>
          <a:p>
            <a:pPr lvl="1"/>
            <a:r>
              <a:rPr lang="en-US" dirty="0" smtClean="0"/>
              <a:t>Could just assume they work</a:t>
            </a:r>
          </a:p>
          <a:p>
            <a:r>
              <a:rPr lang="en-US" dirty="0" smtClean="0"/>
              <a:t>But support processes can add constraint</a:t>
            </a:r>
          </a:p>
          <a:p>
            <a:pPr lvl="1"/>
            <a:r>
              <a:rPr lang="en-US" dirty="0" smtClean="0"/>
              <a:t>Can shape the rest of the theory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17</a:t>
            </a:fld>
            <a:endParaRPr lang="en-US"/>
          </a:p>
        </p:txBody>
      </p:sp>
      <p:sp>
        <p:nvSpPr>
          <p:cNvPr id="5" name="Bevel 4"/>
          <p:cNvSpPr/>
          <p:nvPr/>
        </p:nvSpPr>
        <p:spPr>
          <a:xfrm>
            <a:off x="6477000" y="209550"/>
            <a:ext cx="2362200" cy="914400"/>
          </a:xfrm>
          <a:prstGeom prst="bevel">
            <a:avLst>
              <a:gd name="adj" fmla="val 548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Comprehensive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Consistent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Task-independent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648200" y="1809750"/>
            <a:ext cx="3505200" cy="457200"/>
            <a:chOff x="4648200" y="1809750"/>
            <a:chExt cx="3505200" cy="457200"/>
          </a:xfrm>
        </p:grpSpPr>
        <p:sp>
          <p:nvSpPr>
            <p:cNvPr id="6" name="Rounded Rectangle 5"/>
            <p:cNvSpPr/>
            <p:nvPr/>
          </p:nvSpPr>
          <p:spPr>
            <a:xfrm>
              <a:off x="4648200" y="1809750"/>
              <a:ext cx="609600" cy="457200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5410200" y="188595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96000" y="1809750"/>
              <a:ext cx="609600" cy="4572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??</a:t>
              </a:r>
              <a:endParaRPr lang="en-US" b="1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6858000" y="188595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543800" y="1809750"/>
              <a:ext cx="609600" cy="457200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48200" y="2419350"/>
            <a:ext cx="3505200" cy="457200"/>
            <a:chOff x="4648200" y="2419350"/>
            <a:chExt cx="3505200" cy="457200"/>
          </a:xfrm>
        </p:grpSpPr>
        <p:sp>
          <p:nvSpPr>
            <p:cNvPr id="12" name="Rounded Rectangle 11"/>
            <p:cNvSpPr/>
            <p:nvPr/>
          </p:nvSpPr>
          <p:spPr>
            <a:xfrm>
              <a:off x="4648200" y="2419350"/>
              <a:ext cx="609600" cy="457200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410200" y="2495550"/>
              <a:ext cx="5334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096000" y="2419350"/>
              <a:ext cx="609600" cy="457200"/>
            </a:xfrm>
            <a:prstGeom prst="roundRect">
              <a:avLst>
                <a:gd name="adj" fmla="val 37635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6858000" y="2495550"/>
              <a:ext cx="5334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543800" y="2419350"/>
              <a:ext cx="609600" cy="4572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31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152"/>
            <a:ext cx="5867400" cy="857250"/>
          </a:xfrm>
        </p:spPr>
        <p:txBody>
          <a:bodyPr/>
          <a:lstStyle/>
          <a:p>
            <a:r>
              <a:rPr lang="en-US" dirty="0" smtClean="0"/>
              <a:t>Constrains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support processes can constrain</a:t>
            </a:r>
          </a:p>
          <a:p>
            <a:pPr lvl="1"/>
            <a:r>
              <a:rPr lang="en-US" dirty="0" smtClean="0"/>
              <a:t>Knowledge representation</a:t>
            </a:r>
          </a:p>
          <a:p>
            <a:pPr lvl="1"/>
            <a:r>
              <a:rPr lang="en-US" dirty="0" smtClean="0"/>
              <a:t>System communication</a:t>
            </a:r>
          </a:p>
          <a:p>
            <a:pPr lvl="1"/>
            <a:r>
              <a:rPr lang="en-US" dirty="0" smtClean="0"/>
              <a:t>Processing time</a:t>
            </a:r>
          </a:p>
          <a:p>
            <a:r>
              <a:rPr lang="en-US" dirty="0" smtClean="0"/>
              <a:t>Makes concrete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18</a:t>
            </a:fld>
            <a:endParaRPr lang="en-US"/>
          </a:p>
        </p:txBody>
      </p:sp>
      <p:sp>
        <p:nvSpPr>
          <p:cNvPr id="5" name="Bevel 4"/>
          <p:cNvSpPr/>
          <p:nvPr/>
        </p:nvSpPr>
        <p:spPr>
          <a:xfrm>
            <a:off x="6477000" y="209550"/>
            <a:ext cx="2362200" cy="914400"/>
          </a:xfrm>
          <a:prstGeom prst="bevel">
            <a:avLst>
              <a:gd name="adj" fmla="val 548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Comprehensive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Consistent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Task-independent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648200" y="3257550"/>
            <a:ext cx="3505200" cy="457200"/>
            <a:chOff x="4648200" y="2419350"/>
            <a:chExt cx="3505200" cy="457200"/>
          </a:xfrm>
        </p:grpSpPr>
        <p:sp>
          <p:nvSpPr>
            <p:cNvPr id="7" name="Rounded Rectangle 6"/>
            <p:cNvSpPr/>
            <p:nvPr/>
          </p:nvSpPr>
          <p:spPr>
            <a:xfrm>
              <a:off x="4648200" y="2419350"/>
              <a:ext cx="609600" cy="457200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5410200" y="2495550"/>
              <a:ext cx="5334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96000" y="2419350"/>
              <a:ext cx="609600" cy="457200"/>
            </a:xfrm>
            <a:prstGeom prst="roundRect">
              <a:avLst>
                <a:gd name="adj" fmla="val 37635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6858000" y="2495550"/>
              <a:ext cx="5334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543800" y="2419350"/>
              <a:ext cx="609600" cy="4572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575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152"/>
            <a:ext cx="5867400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8229600" cy="14132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Actransfer</a:t>
            </a:r>
          </a:p>
          <a:p>
            <a:pPr lvl="1"/>
            <a:r>
              <a:rPr lang="en-US" dirty="0" smtClean="0"/>
              <a:t>Learns rules after executing retrieved instruction</a:t>
            </a:r>
          </a:p>
          <a:p>
            <a:pPr lvl="1"/>
            <a:r>
              <a:rPr lang="en-US" dirty="0" smtClean="0"/>
              <a:t>Assumes agent retrieves correct instruction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19</a:t>
            </a:fld>
            <a:endParaRPr lang="en-US"/>
          </a:p>
        </p:txBody>
      </p:sp>
      <p:sp>
        <p:nvSpPr>
          <p:cNvPr id="5" name="Bevel 4"/>
          <p:cNvSpPr/>
          <p:nvPr/>
        </p:nvSpPr>
        <p:spPr>
          <a:xfrm>
            <a:off x="6477000" y="209550"/>
            <a:ext cx="2362200" cy="914400"/>
          </a:xfrm>
          <a:prstGeom prst="bevel">
            <a:avLst>
              <a:gd name="adj" fmla="val 548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Comprehensive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Consistent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Task-independent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144" y="3638550"/>
            <a:ext cx="7498656" cy="609600"/>
            <a:chOff x="4605627" y="1809750"/>
            <a:chExt cx="4189533" cy="457200"/>
          </a:xfrm>
        </p:grpSpPr>
        <p:sp>
          <p:nvSpPr>
            <p:cNvPr id="7" name="Rounded Rectangle 6"/>
            <p:cNvSpPr/>
            <p:nvPr/>
          </p:nvSpPr>
          <p:spPr>
            <a:xfrm>
              <a:off x="4605627" y="1809750"/>
              <a:ext cx="609600" cy="4572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Init</a:t>
              </a:r>
              <a:endParaRPr lang="en-US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5322277" y="1885950"/>
              <a:ext cx="380383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787806" y="1809750"/>
              <a:ext cx="609600" cy="4572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Retrieve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6514329" y="1885950"/>
              <a:ext cx="380074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82635" y="1809750"/>
              <a:ext cx="609600" cy="4572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Execute</a:t>
              </a:r>
              <a:endParaRPr lang="en-US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7717254" y="1885950"/>
              <a:ext cx="380074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185560" y="1809750"/>
              <a:ext cx="609600" cy="4572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Learn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989013" y="3049671"/>
            <a:ext cx="97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4462981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Assumed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44300" y="4519956"/>
            <a:ext cx="0" cy="27031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86200" y="4324350"/>
            <a:ext cx="558100" cy="314244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934200" y="3101775"/>
            <a:ext cx="0" cy="27031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6934200" y="3220413"/>
            <a:ext cx="431046" cy="37627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Picture 2" descr="C:\Users\Bryan\Dropbox (Personal)\UM_misc\Soar\Research\thesis\fig_thesis_editors_hmn_actransfer_ed-edt-emac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60" y="2571750"/>
            <a:ext cx="3079056" cy="2309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/>
          <p:cNvGrpSpPr/>
          <p:nvPr/>
        </p:nvGrpSpPr>
        <p:grpSpPr>
          <a:xfrm>
            <a:off x="5061643" y="1200150"/>
            <a:ext cx="3560902" cy="476250"/>
            <a:chOff x="5061643" y="1257300"/>
            <a:chExt cx="3560902" cy="476250"/>
          </a:xfrm>
        </p:grpSpPr>
        <p:sp>
          <p:nvSpPr>
            <p:cNvPr id="29" name="Rounded Rectangle 28"/>
            <p:cNvSpPr/>
            <p:nvPr/>
          </p:nvSpPr>
          <p:spPr>
            <a:xfrm>
              <a:off x="7543800" y="1276350"/>
              <a:ext cx="1078745" cy="30003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Actransfer</a:t>
              </a:r>
              <a:endParaRPr lang="en-US" sz="1400" b="1" dirty="0"/>
            </a:p>
          </p:txBody>
        </p:sp>
        <p:cxnSp>
          <p:nvCxnSpPr>
            <p:cNvPr id="30" name="Curved Connector 29"/>
            <p:cNvCxnSpPr>
              <a:endCxn id="29" idx="1"/>
            </p:cNvCxnSpPr>
            <p:nvPr/>
          </p:nvCxnSpPr>
          <p:spPr>
            <a:xfrm flipV="1">
              <a:off x="5753100" y="1426369"/>
              <a:ext cx="1790700" cy="1500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6324600" y="1379536"/>
              <a:ext cx="687918" cy="277813"/>
            </a:xfrm>
            <a:prstGeom prst="roundRect">
              <a:avLst>
                <a:gd name="adj" fmla="val 32745"/>
              </a:avLst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ACT-R</a:t>
              </a:r>
              <a:endParaRPr lang="en-US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5-Point Star 27"/>
            <p:cNvSpPr/>
            <p:nvPr/>
          </p:nvSpPr>
          <p:spPr>
            <a:xfrm>
              <a:off x="5061643" y="1257300"/>
              <a:ext cx="952500" cy="476250"/>
            </a:xfrm>
            <a:prstGeom prst="star5">
              <a:avLst>
                <a:gd name="adj" fmla="val 27056"/>
                <a:gd name="hf" fmla="val 105146"/>
                <a:gd name="vf" fmla="val 11055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PRIMs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172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3886200" cy="3394710"/>
          </a:xfrm>
        </p:spPr>
        <p:txBody>
          <a:bodyPr/>
          <a:lstStyle/>
          <a:p>
            <a:r>
              <a:rPr lang="en-US" dirty="0" smtClean="0"/>
              <a:t>Cognitive Modeling research</a:t>
            </a:r>
          </a:p>
          <a:p>
            <a:r>
              <a:rPr lang="en-US" dirty="0" smtClean="0"/>
              <a:t>Just defended my dissertation</a:t>
            </a:r>
          </a:p>
          <a:p>
            <a:r>
              <a:rPr lang="en-US" dirty="0" smtClean="0"/>
              <a:t>Lessons learned from PhD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</a:t>
            </a:fld>
            <a:endParaRPr lang="en-US"/>
          </a:p>
        </p:txBody>
      </p:sp>
      <p:pic>
        <p:nvPicPr>
          <p:cNvPr id="4098" name="Picture 2" descr="Doctor of Engineering Doctoral Gown - Academic Regalia – Graduation Cap and  Gow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26234" y="1201099"/>
            <a:ext cx="1978846" cy="294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esson Learned Program | Office of Environmental Health &amp;amp; Safety |  Georgetown Universit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106" b="96831" l="4267" r="96043">
                        <a14:foregroundMark x1="10551" y1="39789" x2="24903" y2="84683"/>
                        <a14:foregroundMark x1="51202" y1="94366" x2="57254" y2="46127"/>
                        <a14:foregroundMark x1="75795" y1="86092" x2="88518" y2="41021"/>
                        <a14:foregroundMark x1="36230" y1="59155" x2="31342" y2="58627"/>
                        <a14:foregroundMark x1="65322" y1="59859" x2="68503" y2="59331"/>
                        <a14:foregroundMark x1="83476" y1="75176" x2="82234" y2="72887"/>
                        <a14:foregroundMark x1="17455" y1="73239" x2="17455" y2="744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737037"/>
            <a:ext cx="4639748" cy="204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9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152"/>
            <a:ext cx="5867400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8229600" cy="14132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PROPs</a:t>
            </a:r>
            <a:endParaRPr lang="en-US" dirty="0"/>
          </a:p>
          <a:p>
            <a:pPr lvl="1"/>
            <a:r>
              <a:rPr lang="en-US" dirty="0" smtClean="0"/>
              <a:t>Learn links to SMEM for spreading activation </a:t>
            </a:r>
          </a:p>
          <a:p>
            <a:pPr lvl="1"/>
            <a:r>
              <a:rPr lang="en-US" dirty="0" smtClean="0"/>
              <a:t>Activation leads agent to retrieve correct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20</a:t>
            </a:fld>
            <a:endParaRPr lang="en-US"/>
          </a:p>
        </p:txBody>
      </p:sp>
      <p:sp>
        <p:nvSpPr>
          <p:cNvPr id="5" name="Bevel 4"/>
          <p:cNvSpPr/>
          <p:nvPr/>
        </p:nvSpPr>
        <p:spPr>
          <a:xfrm>
            <a:off x="6477000" y="209550"/>
            <a:ext cx="2362200" cy="914400"/>
          </a:xfrm>
          <a:prstGeom prst="bevel">
            <a:avLst>
              <a:gd name="adj" fmla="val 548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Comprehensive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Consistent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Task-independent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144" y="3638550"/>
            <a:ext cx="7498656" cy="609600"/>
            <a:chOff x="4605627" y="1809750"/>
            <a:chExt cx="4189533" cy="457200"/>
          </a:xfrm>
        </p:grpSpPr>
        <p:sp>
          <p:nvSpPr>
            <p:cNvPr id="7" name="Rounded Rectangle 6"/>
            <p:cNvSpPr/>
            <p:nvPr/>
          </p:nvSpPr>
          <p:spPr>
            <a:xfrm>
              <a:off x="4605627" y="1809750"/>
              <a:ext cx="609600" cy="4572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Init</a:t>
              </a:r>
              <a:endParaRPr lang="en-US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5322277" y="1885950"/>
              <a:ext cx="380383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787806" y="1809750"/>
              <a:ext cx="609600" cy="4572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Retrieve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6514329" y="1885950"/>
              <a:ext cx="380074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82635" y="1809750"/>
              <a:ext cx="609600" cy="4572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Execute</a:t>
              </a:r>
              <a:endParaRPr lang="en-US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7717254" y="1885950"/>
              <a:ext cx="380074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185560" y="1809750"/>
              <a:ext cx="609600" cy="4572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Learn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419600" y="4462981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Defined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44300" y="4519956"/>
            <a:ext cx="0" cy="27031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6200" y="4324350"/>
            <a:ext cx="558100" cy="31424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34200" y="3101775"/>
            <a:ext cx="0" cy="27031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934200" y="3220413"/>
            <a:ext cx="431046" cy="37627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89013" y="3049671"/>
            <a:ext cx="97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Evaluate</a:t>
            </a:r>
            <a:endParaRPr lang="en-US" dirty="0"/>
          </a:p>
        </p:txBody>
      </p:sp>
      <p:sp>
        <p:nvSpPr>
          <p:cNvPr id="21" name="5-Point Star 20"/>
          <p:cNvSpPr/>
          <p:nvPr/>
        </p:nvSpPr>
        <p:spPr>
          <a:xfrm>
            <a:off x="5066085" y="1200150"/>
            <a:ext cx="953715" cy="476858"/>
          </a:xfrm>
          <a:prstGeom prst="star5">
            <a:avLst>
              <a:gd name="adj" fmla="val 27056"/>
              <a:gd name="hf" fmla="val 105146"/>
              <a:gd name="vf" fmla="val 1105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PRIMs</a:t>
            </a:r>
            <a:endParaRPr lang="en-US" sz="1200" dirty="0"/>
          </a:p>
        </p:txBody>
      </p:sp>
      <p:sp>
        <p:nvSpPr>
          <p:cNvPr id="22" name="Cross 21"/>
          <p:cNvSpPr/>
          <p:nvPr/>
        </p:nvSpPr>
        <p:spPr>
          <a:xfrm>
            <a:off x="7557469" y="1352550"/>
            <a:ext cx="900731" cy="488078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PROPs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Curved Connector 22"/>
          <p:cNvCxnSpPr>
            <a:stCxn id="21" idx="4"/>
            <a:endCxn id="22" idx="1"/>
          </p:cNvCxnSpPr>
          <p:nvPr/>
        </p:nvCxnSpPr>
        <p:spPr>
          <a:xfrm>
            <a:off x="6019799" y="1382293"/>
            <a:ext cx="1537670" cy="21429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7" b="96667" l="667" r="98667">
                        <a14:foregroundMark x1="18667" y1="48667" x2="98667" y2="52000"/>
                        <a14:foregroundMark x1="29333" y1="56667" x2="94000" y2="44667"/>
                        <a14:foregroundMark x1="43333" y1="38667" x2="32000" y2="41333"/>
                        <a14:foregroundMark x1="16000" y1="52000" x2="1333" y2="48667"/>
                        <a14:foregroundMark x1="90667" y1="18667" x2="96667" y2="2667"/>
                        <a14:foregroundMark x1="86667" y1="81333" x2="96667" y2="96667"/>
                        <a14:backgroundMark x1="2667" y1="47333" x2="0" y2="4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63" y="1186964"/>
            <a:ext cx="566437" cy="56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2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152"/>
            <a:ext cx="5867400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7696200" cy="1374843"/>
          </a:xfrm>
        </p:spPr>
        <p:txBody>
          <a:bodyPr>
            <a:normAutofit/>
          </a:bodyPr>
          <a:lstStyle/>
          <a:p>
            <a:r>
              <a:rPr lang="en-US" dirty="0" smtClean="0"/>
              <a:t>Changes learning curve!</a:t>
            </a:r>
          </a:p>
          <a:p>
            <a:pPr lvl="1"/>
            <a:r>
              <a:rPr lang="en-US" dirty="0" smtClean="0"/>
              <a:t>Agent learns retrieval while practicing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21</a:t>
            </a:fld>
            <a:endParaRPr lang="en-US"/>
          </a:p>
        </p:txBody>
      </p:sp>
      <p:sp>
        <p:nvSpPr>
          <p:cNvPr id="5" name="Bevel 4"/>
          <p:cNvSpPr/>
          <p:nvPr/>
        </p:nvSpPr>
        <p:spPr>
          <a:xfrm>
            <a:off x="6477000" y="209550"/>
            <a:ext cx="2362200" cy="914400"/>
          </a:xfrm>
          <a:prstGeom prst="bevel">
            <a:avLst>
              <a:gd name="adj" fmla="val 548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Comprehensive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Consistent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Task-independent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07144" y="3638550"/>
            <a:ext cx="1091096" cy="609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089843" y="3740150"/>
            <a:ext cx="68083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923073" y="3638550"/>
            <a:ext cx="1091096" cy="609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Retrieve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061643" y="3638550"/>
            <a:ext cx="1091096" cy="609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376505" y="3740150"/>
            <a:ext cx="680277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214704" y="3638550"/>
            <a:ext cx="1091096" cy="609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36373" y="3049671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4462981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Defined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44300" y="4519956"/>
            <a:ext cx="0" cy="27031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6200" y="4324350"/>
            <a:ext cx="558100" cy="31424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34200" y="3101775"/>
            <a:ext cx="0" cy="27031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934200" y="3220413"/>
            <a:ext cx="431046" cy="37627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Users\Bryan\Dropbox (Personal)\UM_misc\Soar\Research\thesis\fig_thesis_editors_hmn_actransfer_ed-edt-emac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60" y="2396058"/>
            <a:ext cx="3079056" cy="2309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ryan\Dropbox (Personal)\UM_misc\Soar\Research\thesis\fig_thesis_editors_hmn_prop2_l12l12c_ed-edt-emac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144" y="2396058"/>
            <a:ext cx="3079056" cy="2309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4223444" y="3740150"/>
            <a:ext cx="680277" cy="4064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152"/>
            <a:ext cx="5867400" cy="857250"/>
          </a:xfrm>
        </p:spPr>
        <p:txBody>
          <a:bodyPr/>
          <a:lstStyle/>
          <a:p>
            <a:r>
              <a:rPr lang="en-US" b="1" u="sng" dirty="0" smtClean="0"/>
              <a:t>2. Consistent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Internal</a:t>
            </a:r>
            <a:r>
              <a:rPr lang="en-US" dirty="0" smtClean="0"/>
              <a:t> consistency</a:t>
            </a:r>
          </a:p>
          <a:p>
            <a:pPr lvl="1"/>
            <a:r>
              <a:rPr lang="en-US" dirty="0"/>
              <a:t>“Do all of </a:t>
            </a:r>
            <a:r>
              <a:rPr lang="en-US" dirty="0" smtClean="0"/>
              <a:t>the task”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all </a:t>
            </a:r>
            <a:r>
              <a:rPr lang="en-US" dirty="0" smtClean="0"/>
              <a:t>relevant architecture </a:t>
            </a:r>
            <a:r>
              <a:rPr lang="en-US" dirty="0"/>
              <a:t>parts </a:t>
            </a:r>
            <a:r>
              <a:rPr lang="en-US" dirty="0" smtClean="0"/>
              <a:t>coherently</a:t>
            </a:r>
            <a:endParaRPr lang="en-US" dirty="0"/>
          </a:p>
          <a:p>
            <a:pPr lvl="1"/>
            <a:r>
              <a:rPr lang="en-US" dirty="0" smtClean="0"/>
              <a:t>“Listen to the architecture”</a:t>
            </a:r>
          </a:p>
          <a:p>
            <a:pPr lvl="2"/>
            <a:r>
              <a:rPr lang="en-US" dirty="0" smtClean="0"/>
              <a:t>Use parts in manner supported by prior research</a:t>
            </a:r>
          </a:p>
          <a:p>
            <a:r>
              <a:rPr lang="en-US" i="1" dirty="0" smtClean="0"/>
              <a:t>External</a:t>
            </a:r>
            <a:r>
              <a:rPr lang="en-US" dirty="0" smtClean="0"/>
              <a:t> consistency</a:t>
            </a:r>
          </a:p>
          <a:p>
            <a:pPr lvl="1"/>
            <a:r>
              <a:rPr lang="en-US" dirty="0" smtClean="0"/>
              <a:t>What is known about human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22</a:t>
            </a:fld>
            <a:endParaRPr lang="en-US"/>
          </a:p>
        </p:txBody>
      </p:sp>
      <p:sp>
        <p:nvSpPr>
          <p:cNvPr id="5" name="Bevel 4"/>
          <p:cNvSpPr/>
          <p:nvPr/>
        </p:nvSpPr>
        <p:spPr>
          <a:xfrm>
            <a:off x="6477000" y="209550"/>
            <a:ext cx="2362200" cy="914400"/>
          </a:xfrm>
          <a:prstGeom prst="bevel">
            <a:avLst>
              <a:gd name="adj" fmla="val 548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Comprehensive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Consistent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Task-independent</a:t>
            </a:r>
          </a:p>
        </p:txBody>
      </p:sp>
    </p:spTree>
    <p:extLst>
      <p:ext uri="{BB962C8B-B14F-4D97-AF65-F5344CB8AC3E}">
        <p14:creationId xmlns:p14="http://schemas.microsoft.com/office/powerpoint/2010/main" val="11223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603913" y="3509189"/>
            <a:ext cx="701474" cy="408358"/>
            <a:chOff x="5205801" y="3300558"/>
            <a:chExt cx="701474" cy="408358"/>
          </a:xfrm>
        </p:grpSpPr>
        <p:sp>
          <p:nvSpPr>
            <p:cNvPr id="10" name="Bent Arrow 9"/>
            <p:cNvSpPr/>
            <p:nvPr/>
          </p:nvSpPr>
          <p:spPr>
            <a:xfrm rot="5400000">
              <a:off x="5371382" y="3188453"/>
              <a:ext cx="354882" cy="686044"/>
            </a:xfrm>
            <a:prstGeom prst="bentArrow">
              <a:avLst>
                <a:gd name="adj1" fmla="val 44876"/>
                <a:gd name="adj2" fmla="val 32231"/>
                <a:gd name="adj3" fmla="val 25000"/>
                <a:gd name="adj4" fmla="val 43750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05801" y="3300558"/>
              <a:ext cx="7014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Retrieve</a:t>
              </a:r>
              <a:endParaRPr lang="en-US" sz="1200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5699481" y="3917547"/>
            <a:ext cx="1419170" cy="7116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Working Memory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152"/>
            <a:ext cx="5867400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Actransfer</a:t>
            </a:r>
          </a:p>
          <a:p>
            <a:pPr lvl="1"/>
            <a:r>
              <a:rPr lang="en-US" dirty="0" smtClean="0"/>
              <a:t>Retrieve single most-activated instruction</a:t>
            </a:r>
          </a:p>
          <a:p>
            <a:pPr lvl="1"/>
            <a:r>
              <a:rPr lang="en-US" dirty="0" smtClean="0"/>
              <a:t>Then do instruction</a:t>
            </a:r>
          </a:p>
          <a:p>
            <a:r>
              <a:rPr lang="en-US" dirty="0" smtClean="0"/>
              <a:t>Retrieval effectively replaces decision making</a:t>
            </a:r>
          </a:p>
          <a:p>
            <a:pPr lvl="1"/>
            <a:r>
              <a:rPr lang="en-US" dirty="0" smtClean="0"/>
              <a:t>Inconsistent!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23</a:t>
            </a:fld>
            <a:endParaRPr lang="en-US"/>
          </a:p>
        </p:txBody>
      </p:sp>
      <p:sp>
        <p:nvSpPr>
          <p:cNvPr id="5" name="Bevel 4"/>
          <p:cNvSpPr/>
          <p:nvPr/>
        </p:nvSpPr>
        <p:spPr>
          <a:xfrm>
            <a:off x="6477000" y="209550"/>
            <a:ext cx="2362200" cy="914400"/>
          </a:xfrm>
          <a:prstGeom prst="bevel">
            <a:avLst>
              <a:gd name="adj" fmla="val 548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Comprehensive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Consistent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Task-independent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3472621"/>
            <a:ext cx="1612140" cy="115652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Declarative Memory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56568" y="4070722"/>
            <a:ext cx="820846" cy="1774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Do-B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456568" y="3842122"/>
            <a:ext cx="820846" cy="1774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Do-A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56568" y="4300978"/>
            <a:ext cx="820846" cy="1774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Do-C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98643" y="4226213"/>
            <a:ext cx="820846" cy="1774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Do-B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Bevel 15"/>
          <p:cNvSpPr/>
          <p:nvPr/>
        </p:nvSpPr>
        <p:spPr>
          <a:xfrm>
            <a:off x="7239000" y="3562350"/>
            <a:ext cx="838200" cy="706706"/>
          </a:xfrm>
          <a:prstGeom prst="bevel">
            <a:avLst>
              <a:gd name="adj" fmla="val 4294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Decision Making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543800" y="1219200"/>
            <a:ext cx="1078745" cy="3000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Actransfer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1905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629400" y="3496133"/>
            <a:ext cx="706957" cy="408358"/>
            <a:chOff x="5129601" y="3300558"/>
            <a:chExt cx="706957" cy="408358"/>
          </a:xfrm>
        </p:grpSpPr>
        <p:sp>
          <p:nvSpPr>
            <p:cNvPr id="20" name="Bent Arrow 19"/>
            <p:cNvSpPr/>
            <p:nvPr/>
          </p:nvSpPr>
          <p:spPr>
            <a:xfrm rot="5400000" flipV="1">
              <a:off x="5312167" y="3184524"/>
              <a:ext cx="341826" cy="706957"/>
            </a:xfrm>
            <a:prstGeom prst="bentArrow">
              <a:avLst>
                <a:gd name="adj1" fmla="val 44876"/>
                <a:gd name="adj2" fmla="val 32231"/>
                <a:gd name="adj3" fmla="val 25000"/>
                <a:gd name="adj4" fmla="val 43750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05801" y="3300558"/>
              <a:ext cx="5613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Select</a:t>
              </a:r>
              <a:endParaRPr lang="en-US" sz="1200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PROPs</a:t>
            </a:r>
          </a:p>
          <a:p>
            <a:pPr lvl="1"/>
            <a:r>
              <a:rPr lang="en-US" dirty="0" smtClean="0"/>
              <a:t>Retrieve multiple choices</a:t>
            </a:r>
          </a:p>
          <a:p>
            <a:pPr lvl="1"/>
            <a:r>
              <a:rPr lang="en-US" dirty="0" smtClean="0"/>
              <a:t>Let decision making select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90152"/>
            <a:ext cx="5867400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Bevel 6"/>
          <p:cNvSpPr/>
          <p:nvPr/>
        </p:nvSpPr>
        <p:spPr>
          <a:xfrm>
            <a:off x="6477000" y="209550"/>
            <a:ext cx="2362200" cy="914400"/>
          </a:xfrm>
          <a:prstGeom prst="bevel">
            <a:avLst>
              <a:gd name="adj" fmla="val 548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Comprehensive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Consistent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Task-independent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03913" y="3509189"/>
            <a:ext cx="701474" cy="408358"/>
            <a:chOff x="5205801" y="3300558"/>
            <a:chExt cx="701474" cy="408358"/>
          </a:xfrm>
        </p:grpSpPr>
        <p:sp>
          <p:nvSpPr>
            <p:cNvPr id="9" name="Bent Arrow 8"/>
            <p:cNvSpPr/>
            <p:nvPr/>
          </p:nvSpPr>
          <p:spPr>
            <a:xfrm rot="5400000">
              <a:off x="5371382" y="3188453"/>
              <a:ext cx="354882" cy="686044"/>
            </a:xfrm>
            <a:prstGeom prst="bentArrow">
              <a:avLst>
                <a:gd name="adj1" fmla="val 44876"/>
                <a:gd name="adj2" fmla="val 32231"/>
                <a:gd name="adj3" fmla="val 25000"/>
                <a:gd name="adj4" fmla="val 43750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05801" y="3300558"/>
              <a:ext cx="7014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Retrieve</a:t>
              </a:r>
              <a:endParaRPr lang="en-US" sz="1200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5699481" y="3917547"/>
            <a:ext cx="1419170" cy="7116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Working Memory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38600" y="3472621"/>
            <a:ext cx="1612140" cy="115652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Declarative Memory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456568" y="4070722"/>
            <a:ext cx="820846" cy="1774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Do-B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56568" y="3842122"/>
            <a:ext cx="820846" cy="1774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Do-A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56568" y="4300978"/>
            <a:ext cx="820846" cy="1774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Do-C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998643" y="4194072"/>
            <a:ext cx="820846" cy="1774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Do-B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Bevel 16"/>
          <p:cNvSpPr/>
          <p:nvPr/>
        </p:nvSpPr>
        <p:spPr>
          <a:xfrm>
            <a:off x="7239000" y="3562350"/>
            <a:ext cx="838200" cy="706706"/>
          </a:xfrm>
          <a:prstGeom prst="bevel">
            <a:avLst>
              <a:gd name="adj" fmla="val 4294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Decision Making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5998643" y="4398706"/>
            <a:ext cx="820846" cy="1774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Do-C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Cross 21"/>
          <p:cNvSpPr/>
          <p:nvPr/>
        </p:nvSpPr>
        <p:spPr>
          <a:xfrm>
            <a:off x="7557469" y="1352550"/>
            <a:ext cx="900731" cy="488078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PROPs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986" b="91497" l="9940" r="897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326"/>
          <a:stretch/>
        </p:blipFill>
        <p:spPr bwMode="auto">
          <a:xfrm>
            <a:off x="990600" y="3105150"/>
            <a:ext cx="2628901" cy="194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6629400" y="3496133"/>
            <a:ext cx="706957" cy="408358"/>
            <a:chOff x="5129601" y="3300558"/>
            <a:chExt cx="706957" cy="408358"/>
          </a:xfrm>
        </p:grpSpPr>
        <p:sp>
          <p:nvSpPr>
            <p:cNvPr id="20" name="Bent Arrow 19"/>
            <p:cNvSpPr/>
            <p:nvPr/>
          </p:nvSpPr>
          <p:spPr>
            <a:xfrm rot="5400000" flipV="1">
              <a:off x="5312167" y="3184524"/>
              <a:ext cx="341826" cy="706957"/>
            </a:xfrm>
            <a:prstGeom prst="bentArrow">
              <a:avLst>
                <a:gd name="adj1" fmla="val 44876"/>
                <a:gd name="adj2" fmla="val 32231"/>
                <a:gd name="adj3" fmla="val 25000"/>
                <a:gd name="adj4" fmla="val 43750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05801" y="3300558"/>
              <a:ext cx="5613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Select</a:t>
              </a:r>
              <a:endParaRPr lang="en-US" sz="1200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8229600" cy="17180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Led to new data structure</a:t>
            </a:r>
          </a:p>
          <a:p>
            <a:pPr lvl="1"/>
            <a:r>
              <a:rPr lang="en-US" dirty="0"/>
              <a:t>Soar problem spaces as declarative </a:t>
            </a:r>
            <a:r>
              <a:rPr lang="en-US" dirty="0" smtClean="0"/>
              <a:t>instruction format</a:t>
            </a:r>
          </a:p>
          <a:p>
            <a:r>
              <a:rPr lang="en-US" dirty="0" smtClean="0"/>
              <a:t>Connection with Task Set theory</a:t>
            </a:r>
          </a:p>
          <a:p>
            <a:pPr lvl="1"/>
            <a:r>
              <a:rPr lang="en-US" dirty="0" smtClean="0"/>
              <a:t>(Sakai, 2008)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90152"/>
            <a:ext cx="5867400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Bevel 6"/>
          <p:cNvSpPr/>
          <p:nvPr/>
        </p:nvSpPr>
        <p:spPr>
          <a:xfrm>
            <a:off x="6477000" y="209550"/>
            <a:ext cx="2362200" cy="914400"/>
          </a:xfrm>
          <a:prstGeom prst="bevel">
            <a:avLst>
              <a:gd name="adj" fmla="val 548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Comprehensive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Consistent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Task-independent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03913" y="3509189"/>
            <a:ext cx="701474" cy="408358"/>
            <a:chOff x="5205801" y="3300558"/>
            <a:chExt cx="701474" cy="408358"/>
          </a:xfrm>
        </p:grpSpPr>
        <p:sp>
          <p:nvSpPr>
            <p:cNvPr id="9" name="Bent Arrow 8"/>
            <p:cNvSpPr/>
            <p:nvPr/>
          </p:nvSpPr>
          <p:spPr>
            <a:xfrm rot="5400000">
              <a:off x="5371382" y="3188453"/>
              <a:ext cx="354882" cy="686044"/>
            </a:xfrm>
            <a:prstGeom prst="bentArrow">
              <a:avLst>
                <a:gd name="adj1" fmla="val 44876"/>
                <a:gd name="adj2" fmla="val 32231"/>
                <a:gd name="adj3" fmla="val 25000"/>
                <a:gd name="adj4" fmla="val 43750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05801" y="3300558"/>
              <a:ext cx="7014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Retrieve</a:t>
              </a:r>
              <a:endParaRPr lang="en-US" sz="1200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5699481" y="3917547"/>
            <a:ext cx="1419170" cy="7116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Working Memory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38600" y="3472621"/>
            <a:ext cx="1612140" cy="115652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Declarative Memory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Bevel 16"/>
          <p:cNvSpPr/>
          <p:nvPr/>
        </p:nvSpPr>
        <p:spPr>
          <a:xfrm>
            <a:off x="7239000" y="3562350"/>
            <a:ext cx="838200" cy="706706"/>
          </a:xfrm>
          <a:prstGeom prst="bevel">
            <a:avLst>
              <a:gd name="adj" fmla="val 4294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Decision Making</a:t>
            </a:r>
            <a:endParaRPr lang="en-US" sz="1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5898173" y="4171950"/>
            <a:ext cx="1000060" cy="412155"/>
            <a:chOff x="4191565" y="5815405"/>
            <a:chExt cx="1106310" cy="585395"/>
          </a:xfrm>
        </p:grpSpPr>
        <p:sp>
          <p:nvSpPr>
            <p:cNvPr id="23" name="Isosceles Triangle 22"/>
            <p:cNvSpPr/>
            <p:nvPr/>
          </p:nvSpPr>
          <p:spPr>
            <a:xfrm rot="16200000">
              <a:off x="4232107" y="5943334"/>
              <a:ext cx="285657" cy="366742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0" tIns="0" rIns="0" bIns="137160" rtlCol="0" anchor="ctr"/>
            <a:lstStyle/>
            <a:p>
              <a:pPr algn="ctr"/>
              <a:r>
                <a:rPr lang="en-US" sz="1400" b="1" dirty="0" smtClean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24" name="Isosceles Triangle 23"/>
            <p:cNvSpPr/>
            <p:nvPr/>
          </p:nvSpPr>
          <p:spPr>
            <a:xfrm rot="16200000">
              <a:off x="4940422" y="5743610"/>
              <a:ext cx="285657" cy="429248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0" tIns="0" rIns="0" bIns="137160"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25" name="Isosceles Triangle 24"/>
            <p:cNvSpPr/>
            <p:nvPr/>
          </p:nvSpPr>
          <p:spPr>
            <a:xfrm rot="16200000">
              <a:off x="4940422" y="6043348"/>
              <a:ext cx="285657" cy="429247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0" tIns="0" rIns="0" bIns="137160"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cxnSp>
          <p:nvCxnSpPr>
            <p:cNvPr id="26" name="Straight Arrow Connector 25"/>
            <p:cNvCxnSpPr>
              <a:stCxn id="23" idx="3"/>
              <a:endCxn id="24" idx="0"/>
            </p:cNvCxnSpPr>
            <p:nvPr/>
          </p:nvCxnSpPr>
          <p:spPr>
            <a:xfrm flipV="1">
              <a:off x="4558307" y="5958234"/>
              <a:ext cx="310320" cy="16847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3"/>
              <a:endCxn id="25" idx="0"/>
            </p:cNvCxnSpPr>
            <p:nvPr/>
          </p:nvCxnSpPr>
          <p:spPr>
            <a:xfrm>
              <a:off x="4558307" y="6126705"/>
              <a:ext cx="310320" cy="131266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225902" y="3786188"/>
            <a:ext cx="1260498" cy="776046"/>
            <a:chOff x="6910391" y="4342623"/>
            <a:chExt cx="1698739" cy="1185622"/>
          </a:xfrm>
        </p:grpSpPr>
        <p:sp>
          <p:nvSpPr>
            <p:cNvPr id="29" name="Isosceles Triangle 28"/>
            <p:cNvSpPr/>
            <p:nvPr/>
          </p:nvSpPr>
          <p:spPr>
            <a:xfrm rot="16200000">
              <a:off x="6929126" y="4766455"/>
              <a:ext cx="329271" cy="366742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0" tIns="0" rIns="0" bIns="137160"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A</a:t>
              </a:r>
              <a:endParaRPr lang="en-US" sz="14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Isosceles Triangle 29"/>
            <p:cNvSpPr/>
            <p:nvPr/>
          </p:nvSpPr>
          <p:spPr>
            <a:xfrm rot="16200000">
              <a:off x="7537280" y="4470552"/>
              <a:ext cx="285657" cy="366742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0" tIns="0" rIns="0" bIns="137160"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B</a:t>
              </a:r>
              <a:endParaRPr lang="en-US" sz="14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>
              <a:off x="7537280" y="5059218"/>
              <a:ext cx="285657" cy="366742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0" tIns="0" rIns="0" bIns="137160"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C</a:t>
              </a:r>
              <a:endParaRPr lang="en-US" sz="14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Isosceles Triangle 31"/>
            <p:cNvSpPr/>
            <p:nvPr/>
          </p:nvSpPr>
          <p:spPr>
            <a:xfrm rot="16200000">
              <a:off x="8245595" y="4270828"/>
              <a:ext cx="285657" cy="429248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0" tIns="0" rIns="0" bIns="137160"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D</a:t>
              </a:r>
              <a:endParaRPr lang="en-US" sz="14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Isosceles Triangle 32"/>
            <p:cNvSpPr/>
            <p:nvPr/>
          </p:nvSpPr>
          <p:spPr>
            <a:xfrm rot="16200000">
              <a:off x="8245595" y="4570566"/>
              <a:ext cx="285657" cy="429247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0" tIns="0" rIns="0" bIns="137160"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E</a:t>
              </a:r>
              <a:endParaRPr lang="en-US" sz="14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16200000">
              <a:off x="8247459" y="4879355"/>
              <a:ext cx="285657" cy="429248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0" tIns="0" rIns="0" bIns="137160"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F</a:t>
              </a:r>
              <a:endParaRPr lang="en-US" sz="14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Isosceles Triangle 34"/>
            <p:cNvSpPr/>
            <p:nvPr/>
          </p:nvSpPr>
          <p:spPr>
            <a:xfrm rot="16200000">
              <a:off x="8251677" y="5170793"/>
              <a:ext cx="285657" cy="429248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0" tIns="0" rIns="0" bIns="137160"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G</a:t>
              </a:r>
              <a:endParaRPr lang="en-US" sz="14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29" idx="3"/>
              <a:endCxn id="30" idx="0"/>
            </p:cNvCxnSpPr>
            <p:nvPr/>
          </p:nvCxnSpPr>
          <p:spPr>
            <a:xfrm flipV="1">
              <a:off x="7277133" y="4653923"/>
              <a:ext cx="219605" cy="295904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3"/>
              <a:endCxn id="31" idx="0"/>
            </p:cNvCxnSpPr>
            <p:nvPr/>
          </p:nvCxnSpPr>
          <p:spPr>
            <a:xfrm>
              <a:off x="7277133" y="4949826"/>
              <a:ext cx="219605" cy="292762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0" idx="3"/>
              <a:endCxn id="32" idx="0"/>
            </p:cNvCxnSpPr>
            <p:nvPr/>
          </p:nvCxnSpPr>
          <p:spPr>
            <a:xfrm flipV="1">
              <a:off x="7863480" y="4485452"/>
              <a:ext cx="310319" cy="16847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0" idx="3"/>
              <a:endCxn id="33" idx="0"/>
            </p:cNvCxnSpPr>
            <p:nvPr/>
          </p:nvCxnSpPr>
          <p:spPr>
            <a:xfrm>
              <a:off x="7863480" y="4653923"/>
              <a:ext cx="310320" cy="131268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1" idx="3"/>
              <a:endCxn id="34" idx="0"/>
            </p:cNvCxnSpPr>
            <p:nvPr/>
          </p:nvCxnSpPr>
          <p:spPr>
            <a:xfrm flipV="1">
              <a:off x="7863480" y="5093979"/>
              <a:ext cx="312184" cy="14861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1" idx="3"/>
              <a:endCxn id="35" idx="0"/>
            </p:cNvCxnSpPr>
            <p:nvPr/>
          </p:nvCxnSpPr>
          <p:spPr>
            <a:xfrm>
              <a:off x="7863480" y="5242589"/>
              <a:ext cx="316403" cy="142829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152405" y="4863532"/>
            <a:ext cx="834505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Sakai, K. (2008). Task set and prefrontal cortex. </a:t>
            </a:r>
            <a:r>
              <a:rPr lang="en-US" sz="800" i="1" dirty="0"/>
              <a:t>Annual Review of Neuroscience</a:t>
            </a:r>
            <a:r>
              <a:rPr lang="en-US" sz="800" dirty="0"/>
              <a:t>, 31(1), 219-245.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23767" y="3028950"/>
            <a:ext cx="1852544" cy="1265810"/>
            <a:chOff x="3581400" y="2995492"/>
            <a:chExt cx="4210317" cy="3538628"/>
          </a:xfrm>
          <a:solidFill>
            <a:schemeClr val="bg2"/>
          </a:solidFill>
        </p:grpSpPr>
        <p:sp>
          <p:nvSpPr>
            <p:cNvPr id="44" name="Isosceles Triangle 43"/>
            <p:cNvSpPr/>
            <p:nvPr/>
          </p:nvSpPr>
          <p:spPr>
            <a:xfrm rot="16200000">
              <a:off x="3585326" y="4312459"/>
              <a:ext cx="982748" cy="9906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0" tIns="0" rIns="0" bIns="274320"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Isosceles Triangle 44"/>
            <p:cNvSpPr/>
            <p:nvPr/>
          </p:nvSpPr>
          <p:spPr>
            <a:xfrm rot="16200000">
              <a:off x="5157284" y="3506203"/>
              <a:ext cx="818069" cy="80228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0" tIns="0" rIns="0" bIns="274320" rtlCol="0" anchor="ctr"/>
            <a:lstStyle/>
            <a:p>
              <a:pPr algn="ctr"/>
              <a:endParaRPr lang="en-US" sz="12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16200000">
              <a:off x="5140028" y="5280395"/>
              <a:ext cx="852577" cy="80229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0" tIns="0" rIns="0" bIns="274320" rtlCol="0" anchor="ctr"/>
            <a:lstStyle/>
            <a:p>
              <a:pPr algn="ctr"/>
              <a:endParaRPr lang="en-US" sz="12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Isosceles Triangle 46"/>
            <p:cNvSpPr/>
            <p:nvPr/>
          </p:nvSpPr>
          <p:spPr>
            <a:xfrm rot="16200000">
              <a:off x="6966553" y="3022909"/>
              <a:ext cx="852578" cy="797743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0" tIns="0" rIns="0" bIns="274320" rtlCol="0" anchor="ctr"/>
            <a:lstStyle/>
            <a:p>
              <a:pPr algn="ctr"/>
              <a:endParaRPr lang="en-US" sz="12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Isosceles Triangle 47"/>
            <p:cNvSpPr/>
            <p:nvPr/>
          </p:nvSpPr>
          <p:spPr>
            <a:xfrm rot="16200000">
              <a:off x="6966557" y="3917513"/>
              <a:ext cx="852578" cy="797743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0" tIns="0" rIns="0" bIns="274320" rtlCol="0" anchor="ctr"/>
            <a:lstStyle/>
            <a:p>
              <a:pPr algn="ctr"/>
              <a:endParaRPr lang="en-US" sz="12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Isosceles Triangle 48"/>
            <p:cNvSpPr/>
            <p:nvPr/>
          </p:nvSpPr>
          <p:spPr>
            <a:xfrm rot="16200000">
              <a:off x="6966553" y="4839129"/>
              <a:ext cx="852578" cy="797743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0" tIns="0" rIns="0" bIns="274320" rtlCol="0" anchor="ctr"/>
            <a:lstStyle/>
            <a:p>
              <a:pPr algn="ctr"/>
              <a:endParaRPr lang="en-US" sz="12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 rot="16200000">
              <a:off x="6966553" y="5708959"/>
              <a:ext cx="852578" cy="797743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lIns="0" tIns="0" rIns="0" bIns="274320" rtlCol="0" anchor="ctr"/>
            <a:lstStyle/>
            <a:p>
              <a:pPr algn="ctr"/>
              <a:endParaRPr lang="en-US" sz="12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44" idx="3"/>
              <a:endCxn id="45" idx="0"/>
            </p:cNvCxnSpPr>
            <p:nvPr/>
          </p:nvCxnSpPr>
          <p:spPr>
            <a:xfrm flipV="1">
              <a:off x="4571999" y="3907348"/>
              <a:ext cx="593175" cy="90041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4" idx="3"/>
              <a:endCxn id="46" idx="0"/>
            </p:cNvCxnSpPr>
            <p:nvPr/>
          </p:nvCxnSpPr>
          <p:spPr>
            <a:xfrm>
              <a:off x="4571999" y="4807759"/>
              <a:ext cx="593171" cy="87378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3"/>
              <a:endCxn id="47" idx="0"/>
            </p:cNvCxnSpPr>
            <p:nvPr/>
          </p:nvCxnSpPr>
          <p:spPr>
            <a:xfrm flipV="1">
              <a:off x="5967462" y="3421781"/>
              <a:ext cx="1026508" cy="48556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5" idx="3"/>
              <a:endCxn id="48" idx="0"/>
            </p:cNvCxnSpPr>
            <p:nvPr/>
          </p:nvCxnSpPr>
          <p:spPr>
            <a:xfrm>
              <a:off x="5967462" y="3907348"/>
              <a:ext cx="1026511" cy="40903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6" idx="3"/>
              <a:endCxn id="49" idx="0"/>
            </p:cNvCxnSpPr>
            <p:nvPr/>
          </p:nvCxnSpPr>
          <p:spPr>
            <a:xfrm flipV="1">
              <a:off x="5967462" y="5238001"/>
              <a:ext cx="1026508" cy="44353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6" idx="3"/>
              <a:endCxn id="50" idx="0"/>
            </p:cNvCxnSpPr>
            <p:nvPr/>
          </p:nvCxnSpPr>
          <p:spPr>
            <a:xfrm>
              <a:off x="5967462" y="5681541"/>
              <a:ext cx="1026508" cy="42629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723900" y="4378958"/>
            <a:ext cx="2270027" cy="312978"/>
            <a:chOff x="3457733" y="5705088"/>
            <a:chExt cx="2270027" cy="417304"/>
          </a:xfrm>
          <a:solidFill>
            <a:schemeClr val="bg2"/>
          </a:solidFill>
        </p:grpSpPr>
        <p:cxnSp>
          <p:nvCxnSpPr>
            <p:cNvPr id="58" name="Straight Arrow Connector 57"/>
            <p:cNvCxnSpPr/>
            <p:nvPr/>
          </p:nvCxnSpPr>
          <p:spPr>
            <a:xfrm>
              <a:off x="3517208" y="5715000"/>
              <a:ext cx="2157615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966718" y="5712023"/>
              <a:ext cx="761042" cy="4103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Sensory</a:t>
              </a:r>
              <a:endParaRPr 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57733" y="5705088"/>
              <a:ext cx="869020" cy="4103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Cognitive</a:t>
              </a:r>
              <a:endParaRPr lang="en-US" sz="14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59638" y="4087100"/>
            <a:ext cx="15167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Image from (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Purves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et al., 2001)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" y="4747796"/>
            <a:ext cx="8077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/>
              <a:t>Purves</a:t>
            </a:r>
            <a:r>
              <a:rPr lang="en-US" sz="800" dirty="0"/>
              <a:t> D, Augustine GJ, Fitzpatrick D, et al., editors. Neuroscience. 2nd edition. Sunderland (MA): </a:t>
            </a:r>
            <a:r>
              <a:rPr lang="en-US" sz="800" dirty="0" err="1"/>
              <a:t>Sinauer</a:t>
            </a:r>
            <a:r>
              <a:rPr lang="en-US" sz="800" dirty="0"/>
              <a:t> Associates; 2001.  </a:t>
            </a:r>
            <a:r>
              <a:rPr lang="en-US" sz="800" dirty="0" smtClean="0"/>
              <a:t>Some </a:t>
            </a:r>
            <a:r>
              <a:rPr lang="en-US" sz="800" dirty="0"/>
              <a:t>Anatomical Terminology. </a:t>
            </a:r>
          </a:p>
        </p:txBody>
      </p:sp>
    </p:spTree>
    <p:extLst>
      <p:ext uri="{BB962C8B-B14F-4D97-AF65-F5344CB8AC3E}">
        <p14:creationId xmlns:p14="http://schemas.microsoft.com/office/powerpoint/2010/main" val="257396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152"/>
            <a:ext cx="5867400" cy="85725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3. Task-Independent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8229600" cy="19466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BIG constraint!</a:t>
            </a:r>
          </a:p>
          <a:p>
            <a:r>
              <a:rPr lang="en-US" dirty="0" smtClean="0"/>
              <a:t>Not just architecture, but main agent rules too</a:t>
            </a:r>
          </a:p>
          <a:p>
            <a:pPr lvl="1"/>
            <a:r>
              <a:rPr lang="en-US" dirty="0" smtClean="0"/>
              <a:t>Whole system</a:t>
            </a:r>
          </a:p>
          <a:p>
            <a:pPr lvl="1"/>
            <a:r>
              <a:rPr lang="en-US" dirty="0" smtClean="0"/>
              <a:t>Same model of cognition for all tasks</a:t>
            </a:r>
          </a:p>
          <a:p>
            <a:r>
              <a:rPr lang="en-US" dirty="0" smtClean="0"/>
              <a:t>Vary task instructions/strategy only</a:t>
            </a:r>
          </a:p>
          <a:p>
            <a:pPr lvl="1"/>
            <a:r>
              <a:rPr lang="en-US" dirty="0" smtClean="0"/>
              <a:t>Anything learned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26</a:t>
            </a:fld>
            <a:endParaRPr lang="en-US"/>
          </a:p>
        </p:txBody>
      </p:sp>
      <p:sp>
        <p:nvSpPr>
          <p:cNvPr id="5" name="Bevel 4"/>
          <p:cNvSpPr/>
          <p:nvPr/>
        </p:nvSpPr>
        <p:spPr>
          <a:xfrm>
            <a:off x="6477000" y="209550"/>
            <a:ext cx="2362200" cy="914400"/>
          </a:xfrm>
          <a:prstGeom prst="bevel">
            <a:avLst>
              <a:gd name="adj" fmla="val 548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Comprehensive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Consistent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Task-independent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757" l="0" r="100000">
                        <a14:foregroundMark x1="37467" y1="51335" x2="37467" y2="51335"/>
                        <a14:foregroundMark x1="34267" y1="48908" x2="34267" y2="48908"/>
                        <a14:foregroundMark x1="30267" y1="52063" x2="30267" y2="52063"/>
                        <a14:foregroundMark x1="31200" y1="55218" x2="31200" y2="55218"/>
                        <a14:foregroundMark x1="32933" y1="56189" x2="32933" y2="56189"/>
                        <a14:foregroundMark x1="39200" y1="54369" x2="39200" y2="54369"/>
                        <a14:foregroundMark x1="28933" y1="40291" x2="71200" y2="57646"/>
                        <a14:foregroundMark x1="48933" y1="69417" x2="53067" y2="26578"/>
                        <a14:foregroundMark x1="58000" y1="60801" x2="57600" y2="60801"/>
                        <a14:foregroundMark x1="42400" y1="41019" x2="42400" y2="41019"/>
                        <a14:foregroundMark x1="46688" y1="65043" x2="36278" y2="59026"/>
                        <a14:backgroundMark x1="12667" y1="82160" x2="12667" y2="82160"/>
                        <a14:backgroundMark x1="24533" y1="85437" x2="24533" y2="85437"/>
                        <a14:backgroundMark x1="37467" y1="91019" x2="37467" y2="91019"/>
                        <a14:backgroundMark x1="55333" y1="96117" x2="55333" y2="96117"/>
                        <a14:backgroundMark x1="61733" y1="92476" x2="61733" y2="92476"/>
                        <a14:backgroundMark x1="74933" y1="86165" x2="74933" y2="86165"/>
                        <a14:backgroundMark x1="87467" y1="82767" x2="87467" y2="82767"/>
                        <a14:backgroundMark x1="94267" y1="65534" x2="94267" y2="65534"/>
                        <a14:backgroundMark x1="97467" y1="41383" x2="97467" y2="41383"/>
                        <a14:backgroundMark x1="93200" y1="30218" x2="93200" y2="30218"/>
                        <a14:backgroundMark x1="6400" y1="33252" x2="6400" y2="33252"/>
                        <a14:backgroundMark x1="4000" y1="58374" x2="4000" y2="58374"/>
                        <a14:backgroundMark x1="7600" y1="70146" x2="7600" y2="70146"/>
                        <a14:backgroundMark x1="13733" y1="16383" x2="13733" y2="16383"/>
                        <a14:backgroundMark x1="25733" y1="13592" x2="25733" y2="13592"/>
                        <a14:backgroundMark x1="38533" y1="8495" x2="38533" y2="8495"/>
                        <a14:backgroundMark x1="56533" y1="2913" x2="56533" y2="2913"/>
                        <a14:backgroundMark x1="63067" y1="8374" x2="63067" y2="8374"/>
                        <a14:backgroundMark x1="76400" y1="13956" x2="76400" y2="13956"/>
                        <a14:backgroundMark x1="88800" y1="16869" x2="88800" y2="168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347553"/>
            <a:ext cx="131775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5" descr="Math clip art for middle school free clipart images 4 - Cliparting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" descr="Math clip art for middle school free clipart images 4 - Cliparting.co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9" descr="Math clip art for middle school free clipart images 4 - Cliparting.co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137" y1="12891" x2="71066" y2="4297"/>
                        <a14:foregroundMark x1="70051" y1="2344" x2="2030" y2="10938"/>
                        <a14:foregroundMark x1="9645" y1="16406" x2="8122" y2="92188"/>
                        <a14:foregroundMark x1="18782" y1="32813" x2="18782" y2="32813"/>
                        <a14:foregroundMark x1="18274" y1="31250" x2="18274" y2="31250"/>
                        <a14:foregroundMark x1="22335" y1="29297" x2="14721" y2="25000"/>
                        <a14:foregroundMark x1="10660" y1="90234" x2="24873" y2="82813"/>
                        <a14:foregroundMark x1="80203" y1="75781" x2="37563" y2="50781"/>
                        <a14:foregroundMark x1="93401" y1="11328" x2="71574" y2="1172"/>
                        <a14:foregroundMark x1="25888" y1="12891" x2="81726" y2="12109"/>
                        <a14:foregroundMark x1="58376" y1="7422" x2="70051" y2="11328"/>
                        <a14:foregroundMark x1="50761" y1="8203" x2="62437" y2="16016"/>
                        <a14:foregroundMark x1="61929" y1="50781" x2="64975" y2="64063"/>
                        <a14:foregroundMark x1="34518" y1="15625" x2="34518" y2="191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97" y="3167131"/>
            <a:ext cx="695903" cy="904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6" name="Picture 12" descr="Towers Of Hano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790185"/>
            <a:ext cx="1600200" cy="102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All super Mario characters favorite food!!! | Fando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945" b="9705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52922"/>
            <a:ext cx="980497" cy="90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lh6.googleusercontent.com/AKl2251KMaokUJ9aTSFh3rFz-sm06xRIo3Lx5NTwBj2WXyPRb7bD8cfPSn6tTPS5Yoixt8K8mzF7vl8KwI5r_d5RNpwVJamLPrID-dZ-GytN6XL0ADKraAlsQpYft0rHbgfP3zflC84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3" r="32174" b="51924"/>
          <a:stretch/>
        </p:blipFill>
        <p:spPr bwMode="auto">
          <a:xfrm>
            <a:off x="6324600" y="3116655"/>
            <a:ext cx="1586285" cy="75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urved Connector 9"/>
          <p:cNvCxnSpPr/>
          <p:nvPr/>
        </p:nvCxnSpPr>
        <p:spPr>
          <a:xfrm rot="10800000">
            <a:off x="2590800" y="3347554"/>
            <a:ext cx="1360998" cy="473599"/>
          </a:xfrm>
          <a:prstGeom prst="curvedConnector3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 flipV="1">
            <a:off x="3429000" y="4185754"/>
            <a:ext cx="457202" cy="380998"/>
          </a:xfrm>
          <a:prstGeom prst="curvedConnector3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flipV="1">
            <a:off x="5072932" y="3483424"/>
            <a:ext cx="1251668" cy="130994"/>
          </a:xfrm>
          <a:prstGeom prst="curvedConnector3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>
            <a:off x="5153106" y="4312946"/>
            <a:ext cx="436659" cy="414157"/>
          </a:xfrm>
          <a:prstGeom prst="curvedConnector3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8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152"/>
            <a:ext cx="58674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Fewer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ways to model mental arithmetic</a:t>
            </a:r>
          </a:p>
          <a:p>
            <a:r>
              <a:rPr lang="en-US" dirty="0" smtClean="0"/>
              <a:t>Many ways to model </a:t>
            </a:r>
            <a:r>
              <a:rPr lang="en-US" dirty="0" err="1" smtClean="0"/>
              <a:t>Stroop</a:t>
            </a:r>
            <a:r>
              <a:rPr lang="en-US" dirty="0" smtClean="0"/>
              <a:t> task</a:t>
            </a:r>
          </a:p>
          <a:p>
            <a:r>
              <a:rPr lang="en-US" dirty="0" smtClean="0"/>
              <a:t>Fewer that can do both</a:t>
            </a:r>
          </a:p>
          <a:p>
            <a:r>
              <a:rPr lang="en-US" dirty="0" smtClean="0"/>
              <a:t>Even fewer can also do Towers of Hanoi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additional task constrains solutions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27</a:t>
            </a:fld>
            <a:endParaRPr lang="en-US"/>
          </a:p>
        </p:txBody>
      </p:sp>
      <p:sp>
        <p:nvSpPr>
          <p:cNvPr id="5" name="Bevel 4"/>
          <p:cNvSpPr/>
          <p:nvPr/>
        </p:nvSpPr>
        <p:spPr>
          <a:xfrm>
            <a:off x="6477000" y="209550"/>
            <a:ext cx="2362200" cy="914400"/>
          </a:xfrm>
          <a:prstGeom prst="bevel">
            <a:avLst>
              <a:gd name="adj" fmla="val 548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Comprehensive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Consistent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Task-independent</a:t>
            </a: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137" y1="12891" x2="71066" y2="4297"/>
                        <a14:foregroundMark x1="70051" y1="2344" x2="2030" y2="10938"/>
                        <a14:foregroundMark x1="9645" y1="16406" x2="8122" y2="92188"/>
                        <a14:foregroundMark x1="18782" y1="32813" x2="18782" y2="32813"/>
                        <a14:foregroundMark x1="18274" y1="31250" x2="18274" y2="31250"/>
                        <a14:foregroundMark x1="22335" y1="29297" x2="14721" y2="25000"/>
                        <a14:foregroundMark x1="10660" y1="90234" x2="24873" y2="82813"/>
                        <a14:foregroundMark x1="80203" y1="75781" x2="37563" y2="50781"/>
                        <a14:foregroundMark x1="93401" y1="11328" x2="71574" y2="1172"/>
                        <a14:foregroundMark x1="25888" y1="12891" x2="81726" y2="12109"/>
                        <a14:foregroundMark x1="58376" y1="7422" x2="70051" y2="11328"/>
                        <a14:foregroundMark x1="50761" y1="8203" x2="62437" y2="16016"/>
                        <a14:foregroundMark x1="61929" y1="50781" x2="64975" y2="64063"/>
                        <a14:foregroundMark x1="34518" y1="15625" x2="34518" y2="191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097" y="1149295"/>
            <a:ext cx="695903" cy="904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s://lh6.googleusercontent.com/AKl2251KMaokUJ9aTSFh3rFz-sm06xRIo3Lx5NTwBj2WXyPRb7bD8cfPSn6tTPS5Yoixt8K8mzF7vl8KwI5r_d5RNpwVJamLPrID-dZ-GytN6XL0ADKraAlsQpYft0rHbgfP3zflC8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3" r="32174" b="51924"/>
          <a:stretch/>
        </p:blipFill>
        <p:spPr bwMode="auto">
          <a:xfrm>
            <a:off x="6390697" y="1885950"/>
            <a:ext cx="1586285" cy="75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11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152"/>
            <a:ext cx="58674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Constrains Timing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34678"/>
                <a:ext cx="8229600" cy="301347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Use same function / parameters for all tasks</a:t>
                </a:r>
              </a:p>
              <a:p>
                <a:pPr lvl="1"/>
                <a:r>
                  <a:rPr lang="en-US" dirty="0" smtClean="0"/>
                  <a:t>Or else have solid reason why not</a:t>
                </a:r>
              </a:p>
              <a:p>
                <a:r>
                  <a:rPr lang="en-US" dirty="0" smtClean="0"/>
                  <a:t>E.g.:</a:t>
                </a:r>
              </a:p>
              <a:p>
                <a:pPr lvl="1"/>
                <a:r>
                  <a:rPr lang="en-US" dirty="0" smtClean="0"/>
                  <a:t>ACT-R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𝑟𝑒𝑡𝑟𝑖𝑒𝑣𝑒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𝐴</m:t>
                        </m:r>
                      </m:sup>
                    </m:sSup>
                  </m:oMath>
                </a14:m>
                <a:endParaRPr lang="en-US" i="1" baseline="-25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dirty="0"/>
                  <a:t> –&gt; activation of retrieved memory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–&gt; task-specific latency scaling factor</a:t>
                </a:r>
              </a:p>
              <a:p>
                <a:pPr lvl="1"/>
                <a:r>
                  <a:rPr lang="en-US" i="1" dirty="0" smtClean="0"/>
                  <a:t>Use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i="1" dirty="0" smtClean="0"/>
                  <a:t> if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𝑟𝑒𝑡𝑟𝑖𝑒𝑣𝑒</m:t>
                        </m:r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34678"/>
                <a:ext cx="8229600" cy="3013472"/>
              </a:xfrm>
              <a:blipFill rotWithShape="1">
                <a:blip r:embed="rId2"/>
                <a:stretch>
                  <a:fillRect l="-741" t="-425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28</a:t>
            </a:fld>
            <a:endParaRPr lang="en-US"/>
          </a:p>
        </p:txBody>
      </p:sp>
      <p:sp>
        <p:nvSpPr>
          <p:cNvPr id="5" name="Bevel 4"/>
          <p:cNvSpPr/>
          <p:nvPr/>
        </p:nvSpPr>
        <p:spPr>
          <a:xfrm>
            <a:off x="6477000" y="209550"/>
            <a:ext cx="2362200" cy="914400"/>
          </a:xfrm>
          <a:prstGeom prst="bevel">
            <a:avLst>
              <a:gd name="adj" fmla="val 548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Comprehensive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Consistent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Task-independent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324600" y="1733550"/>
            <a:ext cx="2562837" cy="3147491"/>
            <a:chOff x="6324600" y="1733550"/>
            <a:chExt cx="2562837" cy="3147491"/>
          </a:xfrm>
        </p:grpSpPr>
        <p:pic>
          <p:nvPicPr>
            <p:cNvPr id="6" name="Picture 2" descr="C:\Users\Bryan\Dropbox (Personal)\UM_misc\Soar\Research\thesis\fig_thesisppt_elio_hmn_actransfer_simple_l12l123_STComponen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1733550"/>
              <a:ext cx="1097810" cy="20412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Users\Bryan\Dropbox (Personal)\UM_misc\Soar\Research\thesis\fig_thesis_editors_hmn_actransfer_ed-edt-emac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268020"/>
              <a:ext cx="2150694" cy="161302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843305" y="1809750"/>
                  <a:ext cx="1044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=.15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3305" y="1809750"/>
                  <a:ext cx="104413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843305" y="2569516"/>
                  <a:ext cx="1044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=1.5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3305" y="2569516"/>
                  <a:ext cx="10441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>
              <a:off x="7010401" y="2114550"/>
              <a:ext cx="914399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2"/>
            </p:cNvCxnSpPr>
            <p:nvPr/>
          </p:nvCxnSpPr>
          <p:spPr>
            <a:xfrm flipH="1">
              <a:off x="7924800" y="2938848"/>
              <a:ext cx="440571" cy="9283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162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152"/>
            <a:ext cx="5867400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29</a:t>
            </a:fld>
            <a:endParaRPr lang="en-US"/>
          </a:p>
        </p:txBody>
      </p:sp>
      <p:sp>
        <p:nvSpPr>
          <p:cNvPr id="5" name="Bevel 4"/>
          <p:cNvSpPr/>
          <p:nvPr/>
        </p:nvSpPr>
        <p:spPr>
          <a:xfrm>
            <a:off x="6477000" y="209550"/>
            <a:ext cx="2362200" cy="914400"/>
          </a:xfrm>
          <a:prstGeom prst="bevel">
            <a:avLst>
              <a:gd name="adj" fmla="val 548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Comprehensive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Consistent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Task-independent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34440"/>
            <a:ext cx="4114800" cy="339471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Model of learning arithmetic task</a:t>
            </a:r>
          </a:p>
          <a:p>
            <a:r>
              <a:rPr lang="en-US" dirty="0" smtClean="0"/>
              <a:t>Use same system for task-switching task</a:t>
            </a:r>
          </a:p>
          <a:p>
            <a:pPr lvl="1"/>
            <a:r>
              <a:rPr lang="en-US" dirty="0" smtClean="0"/>
              <a:t>Add constraint of same timing function</a:t>
            </a:r>
          </a:p>
          <a:p>
            <a:endParaRPr lang="en-US" dirty="0" smtClean="0"/>
          </a:p>
          <a:p>
            <a:r>
              <a:rPr lang="en-US" dirty="0" smtClean="0"/>
              <a:t>New timing model</a:t>
            </a:r>
          </a:p>
          <a:p>
            <a:r>
              <a:rPr lang="en-US" dirty="0" smtClean="0"/>
              <a:t>Fewer variables</a:t>
            </a:r>
          </a:p>
          <a:p>
            <a:pPr lvl="1"/>
            <a:r>
              <a:rPr lang="en-US" dirty="0" smtClean="0"/>
              <a:t>More explanatory power</a:t>
            </a:r>
            <a:endParaRPr lang="en-US" dirty="0"/>
          </a:p>
        </p:txBody>
      </p:sp>
      <p:pic>
        <p:nvPicPr>
          <p:cNvPr id="3074" name="Picture 2" descr="C:\Users\Bryan\Dropbox (Personal)\UM_misc\Soar\Research\thesis\fig_thesisppt_elio_hmn_actransfer_simple_l12l123_STCompon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763" y="1234440"/>
            <a:ext cx="1229431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Bryan\Dropbox (Personal)\UM_misc\Soar\Research\thesis\fig_thesis_elio_hmn_prop3_simple_l12l123_STCompon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234440"/>
            <a:ext cx="1229431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Bryan\Dropbox (Personal)\UM_misc\Soar\Research\thesis\fig_thesis_kk_switch_hmn_actransf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821795"/>
            <a:ext cx="1267292" cy="2112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Bryan\Dropbox (Personal)\UM_misc\Soar\Research\thesis\fig_thesis_kk_switch_hmn_prop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821797"/>
            <a:ext cx="1267292" cy="2112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705600" y="2800350"/>
            <a:ext cx="457200" cy="360045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8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Dissertation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34678"/>
            <a:ext cx="8311869" cy="3394710"/>
          </a:xfrm>
        </p:spPr>
        <p:txBody>
          <a:bodyPr>
            <a:normAutofit/>
          </a:bodyPr>
          <a:lstStyle/>
          <a:p>
            <a:r>
              <a:rPr lang="en-US" dirty="0" smtClean="0"/>
              <a:t>My project: </a:t>
            </a:r>
          </a:p>
          <a:p>
            <a:pPr lvl="1"/>
            <a:r>
              <a:rPr lang="en-US" dirty="0" smtClean="0"/>
              <a:t>Cognitive model of human procedural learning</a:t>
            </a:r>
          </a:p>
          <a:p>
            <a:pPr lvl="1"/>
            <a:r>
              <a:rPr lang="en-US" dirty="0" smtClean="0"/>
              <a:t>Apply PRIMs theory (</a:t>
            </a:r>
            <a:r>
              <a:rPr lang="en-US" dirty="0" err="1" smtClean="0"/>
              <a:t>Taatgen</a:t>
            </a:r>
            <a:r>
              <a:rPr lang="en-US" dirty="0" smtClean="0"/>
              <a:t>, 2013) in Soar</a:t>
            </a:r>
          </a:p>
          <a:p>
            <a:endParaRPr lang="en-US" dirty="0" smtClean="0"/>
          </a:p>
          <a:p>
            <a:r>
              <a:rPr lang="en-US" dirty="0" smtClean="0"/>
              <a:t>Meta problem:</a:t>
            </a:r>
          </a:p>
          <a:p>
            <a:pPr lvl="1"/>
            <a:r>
              <a:rPr lang="en-US" i="1" dirty="0" smtClean="0"/>
              <a:t>How to know a cognitive model </a:t>
            </a:r>
          </a:p>
          <a:p>
            <a:pPr lvl="1"/>
            <a:r>
              <a:rPr lang="en-US" i="1" dirty="0" smtClean="0"/>
              <a:t>is an </a:t>
            </a:r>
            <a:r>
              <a:rPr lang="en-US" b="1" i="1" dirty="0" smtClean="0"/>
              <a:t>accurate</a:t>
            </a:r>
            <a:r>
              <a:rPr lang="en-US" i="1" dirty="0" smtClean="0"/>
              <a:t> model?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4771880"/>
            <a:ext cx="8305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Taatgen</a:t>
            </a:r>
            <a:r>
              <a:rPr lang="en-US" sz="1000" dirty="0"/>
              <a:t>, N. A. (2013). The nature and transfer of cognitive skills. Psychological Review, 120(3</a:t>
            </a:r>
            <a:r>
              <a:rPr lang="en-US" sz="1000" dirty="0" smtClean="0"/>
              <a:t>), 439–471</a:t>
            </a:r>
            <a:r>
              <a:rPr lang="en-US" sz="1000" dirty="0"/>
              <a:t>.</a:t>
            </a:r>
          </a:p>
        </p:txBody>
      </p:sp>
      <p:pic>
        <p:nvPicPr>
          <p:cNvPr id="10242" name="Picture 2" descr="Accuracy vs. Precision: What&amp;#39;s the Differenc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43828"/>
            <a:ext cx="1895619" cy="171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18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Smaller space of models that are: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Comprehensive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Consistent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Task-independent</a:t>
            </a:r>
          </a:p>
          <a:p>
            <a:r>
              <a:rPr lang="en-US" dirty="0" smtClean="0"/>
              <a:t>Increased constraint focuses model design</a:t>
            </a:r>
          </a:p>
          <a:p>
            <a:pPr lvl="1"/>
            <a:r>
              <a:rPr lang="en-US" dirty="0" smtClean="0"/>
              <a:t>Can lead to improved model!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Reducing Identifiability Problems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310877"/>
            <a:ext cx="5257800" cy="213833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Increased complexity reduces </a:t>
            </a:r>
            <a:r>
              <a:rPr lang="en-US" dirty="0" smtClean="0"/>
              <a:t>behavior similarity</a:t>
            </a:r>
            <a:endParaRPr lang="en-US" dirty="0"/>
          </a:p>
          <a:p>
            <a:pPr lvl="1"/>
            <a:r>
              <a:rPr lang="en-US" dirty="0"/>
              <a:t>Reduced </a:t>
            </a:r>
            <a:r>
              <a:rPr lang="en-US" u="sng" dirty="0"/>
              <a:t>Uniqueness </a:t>
            </a:r>
            <a:r>
              <a:rPr lang="en-US" u="sng" dirty="0" smtClean="0"/>
              <a:t>Problem</a:t>
            </a:r>
          </a:p>
          <a:p>
            <a:r>
              <a:rPr lang="en-US" dirty="0" smtClean="0"/>
              <a:t>+ More rigorous constraints reduce number of possible models</a:t>
            </a:r>
            <a:endParaRPr lang="en-US" dirty="0"/>
          </a:p>
          <a:p>
            <a:pPr lvl="1"/>
            <a:r>
              <a:rPr lang="en-US" dirty="0" smtClean="0">
                <a:sym typeface="Wingdings" pitchFamily="2" charset="2"/>
              </a:rPr>
              <a:t>Reduced </a:t>
            </a:r>
            <a:r>
              <a:rPr lang="en-US" u="sng" dirty="0" smtClean="0">
                <a:sym typeface="Wingdings" pitchFamily="2" charset="2"/>
              </a:rPr>
              <a:t>Discovery Problem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2" descr="Australia (solution) - Word Search 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57350"/>
            <a:ext cx="3048000" cy="288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ustralia (solution) - Word Search Puzz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9" t="79979" r="13189"/>
          <a:stretch/>
        </p:blipFill>
        <p:spPr bwMode="auto">
          <a:xfrm>
            <a:off x="5181466" y="3774012"/>
            <a:ext cx="1981334" cy="55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886200" y="3869283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7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N</a:t>
            </a:r>
            <a:r>
              <a:rPr lang="en-US" dirty="0" smtClean="0"/>
              <a:t>eed to Step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rigorous modeling</a:t>
            </a:r>
          </a:p>
          <a:p>
            <a:pPr lvl="1"/>
            <a:r>
              <a:rPr lang="en-US" dirty="0" smtClean="0"/>
              <a:t>Requires more planning</a:t>
            </a:r>
          </a:p>
          <a:p>
            <a:pPr lvl="1"/>
            <a:r>
              <a:rPr lang="en-US" dirty="0" smtClean="0"/>
              <a:t>Requires more development work</a:t>
            </a:r>
          </a:p>
          <a:p>
            <a:r>
              <a:rPr lang="en-US" dirty="0" smtClean="0"/>
              <a:t>But result is powerful</a:t>
            </a:r>
          </a:p>
          <a:p>
            <a:pPr lvl="1"/>
            <a:r>
              <a:rPr lang="en-US" dirty="0" smtClean="0"/>
              <a:t>Single system can do many tasks</a:t>
            </a:r>
          </a:p>
          <a:p>
            <a:pPr lvl="1"/>
            <a:r>
              <a:rPr lang="en-US" dirty="0" smtClean="0"/>
              <a:t>Apply to AI?</a:t>
            </a:r>
          </a:p>
          <a:p>
            <a:r>
              <a:rPr lang="en-US" dirty="0" smtClean="0"/>
              <a:t>I believe the field is ripe for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95800" y="1123950"/>
            <a:ext cx="4470400" cy="3886200"/>
          </a:xfrm>
          <a:prstGeom prst="rect">
            <a:avLst/>
          </a:prstGeom>
          <a:gradFill>
            <a:gsLst>
              <a:gs pos="100000">
                <a:schemeClr val="tx1">
                  <a:alpha val="20000"/>
                </a:schemeClr>
              </a:gs>
              <a:gs pos="43000">
                <a:schemeClr val="tx2">
                  <a:alpha val="10000"/>
                </a:schemeClr>
              </a:gs>
              <a:gs pos="0">
                <a:schemeClr val="tx2">
                  <a:alpha val="2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Nuggets</a:t>
            </a:r>
          </a:p>
          <a:p>
            <a:pPr lvl="1"/>
            <a:r>
              <a:rPr lang="en-US" b="1" dirty="0" smtClean="0"/>
              <a:t>S</a:t>
            </a:r>
            <a:r>
              <a:rPr lang="en-US" dirty="0" smtClean="0"/>
              <a:t>pecified computation </a:t>
            </a:r>
            <a:r>
              <a:rPr lang="en-US" b="1" dirty="0" smtClean="0"/>
              <a:t>O</a:t>
            </a:r>
            <a:r>
              <a:rPr lang="en-US" dirty="0" smtClean="0"/>
              <a:t>ffers more precise theory comparison</a:t>
            </a:r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bility to model more tasks</a:t>
            </a:r>
          </a:p>
          <a:p>
            <a:pPr lvl="1"/>
            <a:r>
              <a:rPr lang="en-US" b="1" dirty="0" smtClean="0"/>
              <a:t>R</a:t>
            </a:r>
            <a:r>
              <a:rPr lang="en-US" dirty="0" smtClean="0"/>
              <a:t>esults in more constrained search for human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Coal</a:t>
            </a:r>
          </a:p>
          <a:p>
            <a:pPr lvl="1"/>
            <a:r>
              <a:rPr lang="en-US" dirty="0" smtClean="0"/>
              <a:t>Bigger systems, more effort</a:t>
            </a:r>
          </a:p>
          <a:p>
            <a:pPr lvl="1"/>
            <a:r>
              <a:rPr lang="en-US" dirty="0" smtClean="0"/>
              <a:t>Identifiability problem still out there, even if reduced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2" descr="http://www.minosource.net/images/items/gold_nugg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29" y="1132203"/>
            <a:ext cx="746171" cy="61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iconbug.com/download/size/256/icon/8249/minecraft-coal/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05941">
            <a:off x="8065691" y="1112441"/>
            <a:ext cx="776284" cy="77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28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 Questions Revisited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Bryan Stearns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08" indent="0" algn="ctr">
              <a:buNone/>
            </a:pPr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Identifiability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4678"/>
            <a:ext cx="8229600" cy="3394710"/>
          </a:xfrm>
        </p:spPr>
        <p:txBody>
          <a:bodyPr/>
          <a:lstStyle/>
          <a:p>
            <a:r>
              <a:rPr lang="en-US" u="sng" dirty="0"/>
              <a:t>Discovery Problem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Space of possible solutions is vast</a:t>
            </a:r>
          </a:p>
          <a:p>
            <a:pPr lvl="1"/>
            <a:r>
              <a:rPr lang="en-US" dirty="0"/>
              <a:t>Little guidance for finding correct one</a:t>
            </a:r>
          </a:p>
          <a:p>
            <a:endParaRPr lang="en-US" u="sng" dirty="0" smtClean="0"/>
          </a:p>
          <a:p>
            <a:r>
              <a:rPr lang="en-US" u="sng" dirty="0" smtClean="0"/>
              <a:t>Uniqueness Problem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Many computational approaches produce equivalent external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1" y="4763929"/>
            <a:ext cx="8077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Anderson, J. R. (1993). Rules of the mind. L. Erlbaum </a:t>
            </a:r>
            <a:r>
              <a:rPr lang="en-US" sz="1000" dirty="0" smtClean="0"/>
              <a:t>Associates.</a:t>
            </a:r>
            <a:endParaRPr lang="en-US" sz="1000" dirty="0"/>
          </a:p>
        </p:txBody>
      </p:sp>
      <p:pic>
        <p:nvPicPr>
          <p:cNvPr id="8194" name="Picture 2" descr="Australia (solution) - Word Search 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266825"/>
            <a:ext cx="25050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02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8229600" cy="15656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Compare ACT-R model of PRIMs theory</a:t>
            </a:r>
          </a:p>
          <a:p>
            <a:pPr lvl="1"/>
            <a:r>
              <a:rPr lang="en-US" dirty="0" smtClean="0"/>
              <a:t>Actransfer (</a:t>
            </a:r>
            <a:r>
              <a:rPr lang="en-US" dirty="0" err="1" smtClean="0"/>
              <a:t>Taatgen</a:t>
            </a:r>
            <a:r>
              <a:rPr lang="en-US" dirty="0" smtClean="0"/>
              <a:t>, 2013)</a:t>
            </a:r>
          </a:p>
          <a:p>
            <a:r>
              <a:rPr lang="en-US" dirty="0" smtClean="0"/>
              <a:t>With my Soar model of PRIMs theory</a:t>
            </a:r>
          </a:p>
          <a:p>
            <a:pPr lvl="1"/>
            <a:r>
              <a:rPr lang="en-US" dirty="0" smtClean="0"/>
              <a:t>PROPs (Stearns &amp; Laird, 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4476750"/>
            <a:ext cx="8305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Taatgen</a:t>
            </a:r>
            <a:r>
              <a:rPr lang="en-US" sz="1000" dirty="0"/>
              <a:t>, N. A. (2013). The nature and transfer of cognitive skills. Psychological Review, 120(3</a:t>
            </a:r>
            <a:r>
              <a:rPr lang="en-US" sz="1000" dirty="0" smtClean="0"/>
              <a:t>), 439–471</a:t>
            </a:r>
            <a:r>
              <a:rPr lang="en-US" sz="10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4651272"/>
            <a:ext cx="8305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Stearns, B., &amp; Laird, J. E. (2020). Toward unifying cognitive architecture and neural task set theories.</a:t>
            </a:r>
          </a:p>
          <a:p>
            <a:r>
              <a:rPr lang="en-US" sz="1000" dirty="0"/>
              <a:t>Proceedings of the Forty-second Annual Conference of the Cognitive Science Society.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1066800" y="3287706"/>
            <a:ext cx="1371600" cy="685800"/>
          </a:xfrm>
          <a:prstGeom prst="star5">
            <a:avLst>
              <a:gd name="adj" fmla="val 27056"/>
              <a:gd name="hf" fmla="val 105146"/>
              <a:gd name="vf" fmla="val 1105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PRIMs</a:t>
            </a:r>
            <a:endParaRPr lang="en-US" dirty="0"/>
          </a:p>
        </p:txBody>
      </p:sp>
      <p:sp>
        <p:nvSpPr>
          <p:cNvPr id="10" name="Cross 9"/>
          <p:cNvSpPr/>
          <p:nvPr/>
        </p:nvSpPr>
        <p:spPr>
          <a:xfrm>
            <a:off x="5143500" y="3728770"/>
            <a:ext cx="1295400" cy="701936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PROPs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05400" y="2830506"/>
            <a:ext cx="1371600" cy="5143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Actransfer</a:t>
            </a:r>
            <a:endParaRPr lang="en-US" sz="2000" b="1" dirty="0"/>
          </a:p>
        </p:txBody>
      </p:sp>
      <p:cxnSp>
        <p:nvCxnSpPr>
          <p:cNvPr id="14" name="Curved Connector 13"/>
          <p:cNvCxnSpPr>
            <a:stCxn id="8" idx="4"/>
            <a:endCxn id="11" idx="1"/>
          </p:cNvCxnSpPr>
          <p:nvPr/>
        </p:nvCxnSpPr>
        <p:spPr>
          <a:xfrm flipV="1">
            <a:off x="2438399" y="3087681"/>
            <a:ext cx="2667001" cy="461977"/>
          </a:xfrm>
          <a:prstGeom prst="curvedConnector3">
            <a:avLst>
              <a:gd name="adj1" fmla="val 1184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4"/>
            <a:endCxn id="10" idx="1"/>
          </p:cNvCxnSpPr>
          <p:nvPr/>
        </p:nvCxnSpPr>
        <p:spPr>
          <a:xfrm>
            <a:off x="2438399" y="3549658"/>
            <a:ext cx="2705101" cy="530080"/>
          </a:xfrm>
          <a:prstGeom prst="curvedConnector3">
            <a:avLst>
              <a:gd name="adj1" fmla="val 1047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7" b="96667" l="667" r="98667">
                        <a14:foregroundMark x1="18667" y1="48667" x2="98667" y2="52000"/>
                        <a14:foregroundMark x1="29333" y1="56667" x2="94000" y2="44667"/>
                        <a14:foregroundMark x1="43333" y1="38667" x2="32000" y2="41333"/>
                        <a14:foregroundMark x1="16000" y1="52000" x2="1333" y2="48667"/>
                        <a14:foregroundMark x1="90667" y1="18667" x2="96667" y2="2667"/>
                        <a14:foregroundMark x1="86667" y1="81333" x2="96667" y2="96667"/>
                        <a14:backgroundMark x1="2667" y1="47333" x2="0" y2="4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08" y="3501496"/>
            <a:ext cx="929210" cy="92921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389609" y="2887656"/>
            <a:ext cx="990600" cy="400050"/>
          </a:xfrm>
          <a:prstGeom prst="roundRect">
            <a:avLst>
              <a:gd name="adj" fmla="val 32745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ACT-R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6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8229600" cy="17180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Soar allows general computation</a:t>
            </a:r>
          </a:p>
          <a:p>
            <a:pPr lvl="1"/>
            <a:r>
              <a:rPr lang="en-US" dirty="0" smtClean="0"/>
              <a:t>Multiple ways to implement? (</a:t>
            </a:r>
            <a:r>
              <a:rPr lang="en-US" u="sng" dirty="0" smtClean="0"/>
              <a:t>Discovery Problem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Actransfer/PROPs both implement same high-level theory</a:t>
            </a:r>
          </a:p>
          <a:p>
            <a:pPr lvl="1"/>
            <a:r>
              <a:rPr lang="en-US" dirty="0" smtClean="0"/>
              <a:t>Expect same overall behavior (</a:t>
            </a:r>
            <a:r>
              <a:rPr lang="en-US" u="sng" dirty="0" smtClean="0"/>
              <a:t>Uniqueness Problem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Different internal computation</a:t>
            </a:r>
          </a:p>
          <a:p>
            <a:r>
              <a:rPr lang="en-US" dirty="0" smtClean="0"/>
              <a:t>How to evaluate?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6</a:t>
            </a:fld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1066800" y="3287706"/>
            <a:ext cx="1371600" cy="685800"/>
          </a:xfrm>
          <a:prstGeom prst="star5">
            <a:avLst>
              <a:gd name="adj" fmla="val 27056"/>
              <a:gd name="hf" fmla="val 105146"/>
              <a:gd name="vf" fmla="val 1105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PRIMs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143500" y="3728770"/>
            <a:ext cx="1295400" cy="701936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PROPs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05400" y="2830506"/>
            <a:ext cx="1371600" cy="5143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Actransfer</a:t>
            </a:r>
            <a:endParaRPr lang="en-US" sz="2000" b="1" dirty="0"/>
          </a:p>
        </p:txBody>
      </p:sp>
      <p:cxnSp>
        <p:nvCxnSpPr>
          <p:cNvPr id="18" name="Curved Connector 17"/>
          <p:cNvCxnSpPr>
            <a:stCxn id="15" idx="4"/>
            <a:endCxn id="17" idx="1"/>
          </p:cNvCxnSpPr>
          <p:nvPr/>
        </p:nvCxnSpPr>
        <p:spPr>
          <a:xfrm flipV="1">
            <a:off x="2438399" y="3087681"/>
            <a:ext cx="2667001" cy="461977"/>
          </a:xfrm>
          <a:prstGeom prst="curvedConnector3">
            <a:avLst>
              <a:gd name="adj1" fmla="val 1184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5" idx="4"/>
            <a:endCxn id="16" idx="1"/>
          </p:cNvCxnSpPr>
          <p:nvPr/>
        </p:nvCxnSpPr>
        <p:spPr>
          <a:xfrm>
            <a:off x="2438399" y="3549658"/>
            <a:ext cx="2705101" cy="530080"/>
          </a:xfrm>
          <a:prstGeom prst="curvedConnector3">
            <a:avLst>
              <a:gd name="adj1" fmla="val 1047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7" b="96667" l="667" r="98667">
                        <a14:foregroundMark x1="18667" y1="48667" x2="98667" y2="52000"/>
                        <a14:foregroundMark x1="29333" y1="56667" x2="94000" y2="44667"/>
                        <a14:foregroundMark x1="43333" y1="38667" x2="32000" y2="41333"/>
                        <a14:foregroundMark x1="16000" y1="52000" x2="1333" y2="48667"/>
                        <a14:foregroundMark x1="90667" y1="18667" x2="96667" y2="2667"/>
                        <a14:foregroundMark x1="86667" y1="81333" x2="96667" y2="96667"/>
                        <a14:backgroundMark x1="2667" y1="47333" x2="0" y2="4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08" y="3501496"/>
            <a:ext cx="929210" cy="92921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3389609" y="2887656"/>
            <a:ext cx="990600" cy="400050"/>
          </a:xfrm>
          <a:prstGeom prst="roundRect">
            <a:avLst>
              <a:gd name="adj" fmla="val 32745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ACT-R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1714" y="2785602"/>
            <a:ext cx="13692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&gt;?</a:t>
            </a:r>
            <a:endParaRPr lang="en-US" sz="9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14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5029199" cy="339471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Stroop</a:t>
            </a:r>
            <a:r>
              <a:rPr lang="en-US" dirty="0" smtClean="0"/>
              <a:t> task</a:t>
            </a:r>
          </a:p>
          <a:p>
            <a:pPr lvl="1"/>
            <a:r>
              <a:rPr lang="en-US" dirty="0" smtClean="0"/>
              <a:t>Answer the color of the text</a:t>
            </a:r>
          </a:p>
          <a:p>
            <a:r>
              <a:rPr lang="en-US" dirty="0" smtClean="0"/>
              <a:t>Actransfer model</a:t>
            </a:r>
          </a:p>
          <a:p>
            <a:pPr lvl="1"/>
            <a:r>
              <a:rPr lang="en-US" dirty="0" smtClean="0"/>
              <a:t>Lower activation with incongruent perception</a:t>
            </a:r>
          </a:p>
          <a:p>
            <a:pPr lvl="1"/>
            <a:r>
              <a:rPr lang="en-US" dirty="0" smtClean="0"/>
              <a:t>Slower retrieval time</a:t>
            </a:r>
          </a:p>
          <a:p>
            <a:r>
              <a:rPr lang="en-US" dirty="0" smtClean="0"/>
              <a:t>PROPs model</a:t>
            </a:r>
          </a:p>
          <a:p>
            <a:pPr lvl="1"/>
            <a:r>
              <a:rPr lang="en-US" dirty="0" smtClean="0"/>
              <a:t>Extra retrievals required for incongruent response</a:t>
            </a:r>
          </a:p>
          <a:p>
            <a:pPr lvl="1"/>
            <a:r>
              <a:rPr lang="en-US" dirty="0" smtClean="0"/>
              <a:t>More cycles</a:t>
            </a:r>
          </a:p>
          <a:p>
            <a:r>
              <a:rPr lang="en-US" dirty="0" smtClean="0"/>
              <a:t>Which model is accurate? Either?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https://lh6.googleusercontent.com/AKl2251KMaokUJ9aTSFh3rFz-sm06xRIo3Lx5NTwBj2WXyPRb7bD8cfPSn6tTPS5Yoixt8K8mzF7vl8KwI5r_d5RNpwVJamLPrID-dZ-GytN6XL0ADKraAlsQpYft0rHbgfP3zflC8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24"/>
          <a:stretch/>
        </p:blipFill>
        <p:spPr bwMode="auto">
          <a:xfrm>
            <a:off x="5486399" y="1123950"/>
            <a:ext cx="3452565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ryan\Dropbox (Personal)\UM_misc\Soar\Research\thesis\fig_thesis_chein_stroop-int_hmn_actransf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24150"/>
            <a:ext cx="121920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ryan\Dropbox (Personal)\UM_misc\Soar\Research\thesis\fig_thesis_chein_stroop-int_hmn_prop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867" y="2724150"/>
            <a:ext cx="121920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82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“Can’t Play 20 Questions”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Allen Newell’s (1973) “20 Questions” paper</a:t>
            </a:r>
          </a:p>
          <a:p>
            <a:pPr lvl="1"/>
            <a:r>
              <a:rPr lang="en-US" dirty="0" smtClean="0"/>
              <a:t>“You can’t play 20 questions with nature and win.”</a:t>
            </a:r>
          </a:p>
          <a:p>
            <a:pPr lvl="1"/>
            <a:r>
              <a:rPr lang="en-US" dirty="0" smtClean="0"/>
              <a:t>Too complex to look at small pieces alone</a:t>
            </a:r>
          </a:p>
          <a:p>
            <a:pPr lvl="1"/>
            <a:r>
              <a:rPr lang="en-US" dirty="0" smtClean="0"/>
              <a:t>Need better approaches for cognitive modeling</a:t>
            </a:r>
          </a:p>
          <a:p>
            <a:r>
              <a:rPr lang="en-US" dirty="0" smtClean="0"/>
              <a:t>Proposed three paradigms to address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1" y="4629150"/>
            <a:ext cx="807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Newell, A. (1973). You can’t play 20 questions with nature and win: Projective comments on </a:t>
            </a:r>
            <a:r>
              <a:rPr lang="en-US" sz="1000" dirty="0" smtClean="0"/>
              <a:t>the papers </a:t>
            </a:r>
            <a:r>
              <a:rPr lang="en-US" sz="1000" dirty="0"/>
              <a:t>of this symposium. </a:t>
            </a:r>
            <a:r>
              <a:rPr lang="en-US" sz="1000" i="1" dirty="0"/>
              <a:t>Visual information processing </a:t>
            </a:r>
            <a:r>
              <a:rPr lang="en-US" sz="1000" dirty="0"/>
              <a:t>(pp. 283–308). Elsevier Inc.</a:t>
            </a:r>
          </a:p>
        </p:txBody>
      </p:sp>
    </p:spTree>
    <p:extLst>
      <p:ext uri="{BB962C8B-B14F-4D97-AF65-F5344CB8AC3E}">
        <p14:creationId xmlns:p14="http://schemas.microsoft.com/office/powerpoint/2010/main" val="42044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Newell’s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“Construct </a:t>
            </a:r>
            <a:r>
              <a:rPr lang="en-US" dirty="0"/>
              <a:t>complete processing models rather than the </a:t>
            </a:r>
            <a:r>
              <a:rPr lang="en-US" dirty="0" smtClean="0"/>
              <a:t>partial ones </a:t>
            </a:r>
            <a:r>
              <a:rPr lang="en-US" dirty="0"/>
              <a:t>we now do. </a:t>
            </a:r>
            <a:r>
              <a:rPr lang="en-US" dirty="0" smtClean="0"/>
              <a:t>[...] </a:t>
            </a:r>
            <a:r>
              <a:rPr lang="en-US" dirty="0"/>
              <a:t>Too much is left unspecified and </a:t>
            </a:r>
            <a:r>
              <a:rPr lang="en-US" dirty="0" smtClean="0"/>
              <a:t>unconstrained.”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“Accept </a:t>
            </a:r>
            <a:r>
              <a:rPr lang="en-US" dirty="0"/>
              <a:t>a single complex task and do all of it. The current experimental style is to design specific small experiments to attempt to settle specific small </a:t>
            </a:r>
            <a:r>
              <a:rPr lang="en-US" dirty="0" smtClean="0"/>
              <a:t>questions.”</a:t>
            </a:r>
            <a:endParaRPr lang="en-US" dirty="0"/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dirty="0"/>
              <a:t>S</a:t>
            </a:r>
            <a:r>
              <a:rPr lang="en-US" dirty="0" smtClean="0"/>
              <a:t>tay </a:t>
            </a:r>
            <a:r>
              <a:rPr lang="en-US" dirty="0"/>
              <a:t>with the diverse </a:t>
            </a:r>
            <a:r>
              <a:rPr lang="en-US" dirty="0" smtClean="0"/>
              <a:t>collection of </a:t>
            </a:r>
            <a:r>
              <a:rPr lang="en-US" dirty="0"/>
              <a:t>small experimental tasks, as now, but </a:t>
            </a:r>
            <a:r>
              <a:rPr lang="en-US" dirty="0" smtClean="0"/>
              <a:t>[…] </a:t>
            </a:r>
            <a:br>
              <a:rPr lang="en-US" dirty="0" smtClean="0"/>
            </a:br>
            <a:r>
              <a:rPr lang="en-US" dirty="0" smtClean="0"/>
              <a:t>construct </a:t>
            </a:r>
            <a:r>
              <a:rPr lang="en-US" dirty="0"/>
              <a:t>a single system to perform </a:t>
            </a:r>
            <a:r>
              <a:rPr lang="en-US" dirty="0" smtClean="0"/>
              <a:t>them all.”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1" y="4629150"/>
            <a:ext cx="807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Newell, A. (1973). You can’t play 20 questions with nature and win: Projective comments on </a:t>
            </a:r>
            <a:r>
              <a:rPr lang="en-US" sz="1000" dirty="0" smtClean="0"/>
              <a:t>the papers </a:t>
            </a:r>
            <a:r>
              <a:rPr lang="en-US" sz="1000" dirty="0"/>
              <a:t>of this symposium. </a:t>
            </a:r>
            <a:r>
              <a:rPr lang="en-US" sz="1000" i="1" dirty="0"/>
              <a:t>Visual information processing </a:t>
            </a:r>
            <a:r>
              <a:rPr lang="en-US" sz="1000" dirty="0"/>
              <a:t>(pp. 283–308). Elsevier Inc.</a:t>
            </a:r>
          </a:p>
        </p:txBody>
      </p:sp>
    </p:spTree>
    <p:extLst>
      <p:ext uri="{BB962C8B-B14F-4D97-AF65-F5344CB8AC3E}">
        <p14:creationId xmlns:p14="http://schemas.microsoft.com/office/powerpoint/2010/main" val="198442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Custom 1">
      <a:dk1>
        <a:srgbClr val="FFFFFF"/>
      </a:dk1>
      <a:lt1>
        <a:srgbClr val="000000"/>
      </a:lt1>
      <a:dk2>
        <a:srgbClr val="F2F2F2"/>
      </a:dk2>
      <a:lt2>
        <a:srgbClr val="323232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Consolas"/>
        <a:ea typeface=""/>
        <a:cs typeface=""/>
      </a:majorFont>
      <a:minorFont>
        <a:latin typeface="Calibri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15699</TotalTime>
  <Words>1739</Words>
  <Application>Microsoft Office PowerPoint</Application>
  <PresentationFormat>On-screen Show (16:9)</PresentationFormat>
  <Paragraphs>384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Foundry</vt:lpstr>
      <vt:lpstr>20 Questions Revisited: Narrowing the Search Space for Models of Human Cognition</vt:lpstr>
      <vt:lpstr>Context</vt:lpstr>
      <vt:lpstr>Dissertation Problem</vt:lpstr>
      <vt:lpstr>Identifiability Problems</vt:lpstr>
      <vt:lpstr>My Task</vt:lpstr>
      <vt:lpstr>My Problem</vt:lpstr>
      <vt:lpstr>Example</vt:lpstr>
      <vt:lpstr>“Can’t Play 20 Questions”</vt:lpstr>
      <vt:lpstr>Newell’s Paradigms</vt:lpstr>
      <vt:lpstr>This Talk</vt:lpstr>
      <vt:lpstr>Newell’s Paradigms</vt:lpstr>
      <vt:lpstr>Newell’s Paradigms</vt:lpstr>
      <vt:lpstr>Newell’s Paradigms</vt:lpstr>
      <vt:lpstr>Newell’s Paradigms</vt:lpstr>
      <vt:lpstr>Desiderata for Models</vt:lpstr>
      <vt:lpstr>Desiderata for Models</vt:lpstr>
      <vt:lpstr>1. Comprehensive</vt:lpstr>
      <vt:lpstr>Constrains Theory</vt:lpstr>
      <vt:lpstr>Example</vt:lpstr>
      <vt:lpstr>Example</vt:lpstr>
      <vt:lpstr>Example</vt:lpstr>
      <vt:lpstr>2. Consistent</vt:lpstr>
      <vt:lpstr>Example</vt:lpstr>
      <vt:lpstr>Example</vt:lpstr>
      <vt:lpstr>Example</vt:lpstr>
      <vt:lpstr>3. Task-Independent</vt:lpstr>
      <vt:lpstr>Fewer Solutions</vt:lpstr>
      <vt:lpstr>Constrains Timing</vt:lpstr>
      <vt:lpstr>Example</vt:lpstr>
      <vt:lpstr>Summary</vt:lpstr>
      <vt:lpstr>Reducing Identifiability Problems</vt:lpstr>
      <vt:lpstr>We Need to Step Up!</vt:lpstr>
      <vt:lpstr>Conclusion</vt:lpstr>
      <vt:lpstr>20 Questions Revisited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Primitive Skill Elements in Soar</dc:title>
  <dc:creator>Bryan Stearns</dc:creator>
  <cp:lastModifiedBy>Windows User</cp:lastModifiedBy>
  <cp:revision>352</cp:revision>
  <dcterms:created xsi:type="dcterms:W3CDTF">2016-06-01T14:39:34Z</dcterms:created>
  <dcterms:modified xsi:type="dcterms:W3CDTF">2021-06-21T19:36:10Z</dcterms:modified>
</cp:coreProperties>
</file>