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14"/>
  </p:notesMasterIdLst>
  <p:sldIdLst>
    <p:sldId id="281" r:id="rId3"/>
    <p:sldId id="1411" r:id="rId4"/>
    <p:sldId id="1430" r:id="rId5"/>
    <p:sldId id="1431" r:id="rId6"/>
    <p:sldId id="1432" r:id="rId7"/>
    <p:sldId id="1451" r:id="rId8"/>
    <p:sldId id="1440" r:id="rId9"/>
    <p:sldId id="1414" r:id="rId10"/>
    <p:sldId id="1415" r:id="rId11"/>
    <p:sldId id="1416" r:id="rId12"/>
    <p:sldId id="14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ie Kola" initials="CK" lastIdx="1" clrIdx="0">
    <p:extLst>
      <p:ext uri="{19B8F6BF-5375-455C-9EA6-DF929625EA0E}">
        <p15:presenceInfo xmlns:p15="http://schemas.microsoft.com/office/powerpoint/2012/main" userId="S::charlie.kola@soartech.com::30cbf028-3bb0-4e2b-b88e-6d4fdc9258c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96D"/>
    <a:srgbClr val="DAEEF3"/>
    <a:srgbClr val="0091B5"/>
    <a:srgbClr val="FFC819"/>
    <a:srgbClr val="D7B328"/>
    <a:srgbClr val="7B8189"/>
    <a:srgbClr val="93989E"/>
    <a:srgbClr val="828B92"/>
    <a:srgbClr val="9AA1A7"/>
    <a:srgbClr val="3A48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60" autoAdjust="0"/>
    <p:restoredTop sz="89320" autoAdjust="0"/>
  </p:normalViewPr>
  <p:slideViewPr>
    <p:cSldViewPr snapToGrid="0">
      <p:cViewPr varScale="1">
        <p:scale>
          <a:sx n="114" d="100"/>
          <a:sy n="114" d="100"/>
        </p:scale>
        <p:origin x="11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328450-E17C-4B1B-B889-892788DCA34B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752AF-DE20-409F-A266-C74F19DCE3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11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612E-5101-426F-A577-B50EC7D43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38100" dist="38100" dir="2700000" algn="tl" rotWithShape="0">
                    <a:prstClr val="black">
                      <a:alpha val="2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9002D-D782-4485-BC4A-2B8CE3B67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4697413"/>
            <a:ext cx="5737225" cy="1155700"/>
          </a:xfrm>
        </p:spPr>
        <p:txBody>
          <a:bodyPr/>
          <a:lstStyle>
            <a:lvl1pPr>
              <a:defRPr>
                <a:latin typeface="Bahnschrift Light" panose="020B050204020402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Line 2</a:t>
            </a:r>
          </a:p>
          <a:p>
            <a:pPr lvl="0"/>
            <a:r>
              <a:rPr lang="en-US" dirty="0"/>
              <a:t>Line 3</a:t>
            </a:r>
          </a:p>
        </p:txBody>
      </p:sp>
    </p:spTree>
    <p:extLst>
      <p:ext uri="{BB962C8B-B14F-4D97-AF65-F5344CB8AC3E}">
        <p14:creationId xmlns:p14="http://schemas.microsoft.com/office/powerpoint/2010/main" val="201153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_and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877A791-FE8A-4F36-BA41-88C86BB18A82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0DB1B3-DD1D-4C1E-8617-0FFF7785EE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FCAFCB-1751-47E6-A525-3F0F61721024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13" name="Title 9">
            <a:extLst>
              <a:ext uri="{FF2B5EF4-FFF2-40B4-BE49-F238E27FC236}">
                <a16:creationId xmlns:a16="http://schemas.microsoft.com/office/drawing/2014/main" id="{16745350-4642-43D9-9FF5-0DB3AC262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609600"/>
          </a:xfrm>
        </p:spPr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519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5E53AC-D40A-4EAB-8261-CF6ACFE27AC1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09600" y="3581400"/>
            <a:ext cx="110744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1E18769-D14E-4BFA-98DD-C371A43E8D9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Statement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7B8AE7-EBBF-44C3-AFE8-2CCFE059742A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CD2C14CA-1F02-4546-9DFC-5DC2BFC44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609600"/>
          </a:xfrm>
        </p:spPr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9620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ADFE94-6453-43BA-AEE1-D60D302D759D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7600" y="1066800"/>
            <a:ext cx="53848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0" name="Straight Connector 9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378C06-7717-41C7-88AE-BB380A565B6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Statement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66A23-298E-4F60-92F4-9C3EA3CDC2C7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14" name="Title 9">
            <a:extLst>
              <a:ext uri="{FF2B5EF4-FFF2-40B4-BE49-F238E27FC236}">
                <a16:creationId xmlns:a16="http://schemas.microsoft.com/office/drawing/2014/main" id="{2EBE9533-4AA6-4E5D-BF49-5DF07395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609600"/>
          </a:xfrm>
        </p:spPr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2900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67FD83-9624-4389-8D90-59D5E97EB6E3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8128000" y="1066800"/>
            <a:ext cx="3556000" cy="4953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F59AEEC-6BC2-458F-AB9F-EB6FBE36C47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Statement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C42D1B-5B4E-4C59-B07F-772CA1D4B659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15" name="Title 9">
            <a:extLst>
              <a:ext uri="{FF2B5EF4-FFF2-40B4-BE49-F238E27FC236}">
                <a16:creationId xmlns:a16="http://schemas.microsoft.com/office/drawing/2014/main" id="{58D30BAE-6A68-4356-B3D6-68F5FEB4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609600"/>
          </a:xfrm>
        </p:spPr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352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Four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4B364B7-ABD6-417F-80A3-2C6E37639DF9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3"/>
          </p:nvPr>
        </p:nvSpPr>
        <p:spPr>
          <a:xfrm>
            <a:off x="609604" y="1066800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4"/>
          </p:nvPr>
        </p:nvSpPr>
        <p:spPr>
          <a:xfrm>
            <a:off x="6193975" y="1066800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5"/>
          </p:nvPr>
        </p:nvSpPr>
        <p:spPr>
          <a:xfrm>
            <a:off x="6193970" y="3521528"/>
            <a:ext cx="5490031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6"/>
          </p:nvPr>
        </p:nvSpPr>
        <p:spPr>
          <a:xfrm>
            <a:off x="605976" y="3529693"/>
            <a:ext cx="5377545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FCE19EF-E9BB-4390-95C3-46B83BF788F8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16" name="Title 9">
            <a:extLst>
              <a:ext uri="{FF2B5EF4-FFF2-40B4-BE49-F238E27FC236}">
                <a16:creationId xmlns:a16="http://schemas.microsoft.com/office/drawing/2014/main" id="{D39BB4BB-C389-43B4-B709-2EDE08AB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609600"/>
          </a:xfrm>
        </p:spPr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776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Six_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F07C7CF-30CC-4694-B14E-9FC9427205DD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3"/>
          </p:nvPr>
        </p:nvSpPr>
        <p:spPr>
          <a:xfrm>
            <a:off x="6096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4"/>
          </p:nvPr>
        </p:nvSpPr>
        <p:spPr>
          <a:xfrm>
            <a:off x="4368800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quarter" idx="15"/>
          </p:nvPr>
        </p:nvSpPr>
        <p:spPr>
          <a:xfrm>
            <a:off x="616857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6"/>
          </p:nvPr>
        </p:nvSpPr>
        <p:spPr>
          <a:xfrm>
            <a:off x="8120743" y="1066800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7"/>
          </p:nvPr>
        </p:nvSpPr>
        <p:spPr>
          <a:xfrm>
            <a:off x="8128000" y="3535137"/>
            <a:ext cx="3556000" cy="2359479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4376059" y="3537858"/>
            <a:ext cx="3556000" cy="23622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5" name="Straight Connector 14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0FD75C-F825-4BC4-920B-6E78C2DADC5B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18" name="Title 9">
            <a:extLst>
              <a:ext uri="{FF2B5EF4-FFF2-40B4-BE49-F238E27FC236}">
                <a16:creationId xmlns:a16="http://schemas.microsoft.com/office/drawing/2014/main" id="{76E119BC-2D99-46A4-9FA2-E50834D7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609600"/>
          </a:xfrm>
        </p:spPr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4318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2DDF94-457D-4E48-8102-0C12B09F91AF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4"/>
          </p:nvPr>
        </p:nvSpPr>
        <p:spPr>
          <a:xfrm>
            <a:off x="4713516" y="1066801"/>
            <a:ext cx="6970485" cy="4811486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1143000" indent="-228600">
              <a:buFont typeface="Arial" pitchFamily="34" charset="0"/>
              <a:buChar char="•"/>
              <a:defRPr sz="14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6002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 marL="2057400" indent="-228600">
              <a:buFont typeface="Arial" pitchFamily="34" charset="0"/>
              <a:buChar char="•"/>
              <a:defRPr sz="13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751422" y="1763489"/>
            <a:ext cx="3831468" cy="4115027"/>
          </a:xfrm>
        </p:spPr>
        <p:txBody>
          <a:bodyPr/>
          <a:lstStyle>
            <a:lvl1pPr>
              <a:defRPr sz="1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762002" y="1066800"/>
            <a:ext cx="3828143" cy="696687"/>
          </a:xfrm>
        </p:spPr>
        <p:txBody>
          <a:bodyPr anchor="b"/>
          <a:lstStyle>
            <a:lvl1pPr algn="l">
              <a:defRPr sz="2000" b="1" baseline="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FB66DE-26E5-4418-A9A9-1402061A5C99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16" name="Title 9">
            <a:extLst>
              <a:ext uri="{FF2B5EF4-FFF2-40B4-BE49-F238E27FC236}">
                <a16:creationId xmlns:a16="http://schemas.microsoft.com/office/drawing/2014/main" id="{A51C71BD-B344-49D3-929F-C08056BA3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609600"/>
          </a:xfrm>
        </p:spPr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3090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580846" y="4594046"/>
            <a:ext cx="303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z="2800" kern="1200" dirty="0">
                <a:solidFill>
                  <a:schemeClr val="tx1"/>
                </a:solidFill>
                <a:latin typeface="Tahoma" pitchFamily="34" charset="0"/>
                <a:ea typeface="+mn-ea"/>
                <a:cs typeface="Tahoma" pitchFamily="34" charset="0"/>
              </a:rPr>
              <a:t>www.darpa.mil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4139" y="2564012"/>
            <a:ext cx="3363722" cy="203003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4024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DD4A371-CA85-4CB9-8CA9-207E476FFA6A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prstClr val="black"/>
                </a:solidFill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PE: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1392061" y="110094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PROJECT:</a:t>
            </a:r>
          </a:p>
        </p:txBody>
      </p:sp>
      <p:sp>
        <p:nvSpPr>
          <p:cNvPr id="54" name="TextBox 53"/>
          <p:cNvSpPr txBox="1"/>
          <p:nvPr userDrawn="1"/>
        </p:nvSpPr>
        <p:spPr>
          <a:xfrm>
            <a:off x="3009902" y="110094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RDDS PG #:</a:t>
            </a:r>
          </a:p>
        </p:txBody>
      </p: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3" y="1100945"/>
            <a:ext cx="992009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2238766" y="1100946"/>
            <a:ext cx="66953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4030131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19973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096341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79800" y="1100945"/>
            <a:ext cx="975360" cy="246888"/>
          </a:xfrm>
          <a:noFill/>
        </p:spPr>
        <p:txBody>
          <a:bodyPr wrap="square" rtlCol="0">
            <a:spAutoFit/>
          </a:bodyPr>
          <a:lstStyle>
            <a:lvl1pPr algn="ctr"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1" name="TextBox 60"/>
          <p:cNvSpPr txBox="1"/>
          <p:nvPr userDrawn="1"/>
        </p:nvSpPr>
        <p:spPr>
          <a:xfrm>
            <a:off x="11079800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FY20</a:t>
            </a:r>
          </a:p>
        </p:txBody>
      </p:sp>
      <p:sp>
        <p:nvSpPr>
          <p:cNvPr id="62" name="TextBox 61"/>
          <p:cNvSpPr txBox="1"/>
          <p:nvPr userDrawn="1"/>
        </p:nvSpPr>
        <p:spPr>
          <a:xfrm>
            <a:off x="10101659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FY19</a:t>
            </a:r>
          </a:p>
        </p:txBody>
      </p:sp>
      <p:sp>
        <p:nvSpPr>
          <p:cNvPr id="63" name="TextBox 62"/>
          <p:cNvSpPr txBox="1"/>
          <p:nvPr userDrawn="1"/>
        </p:nvSpPr>
        <p:spPr>
          <a:xfrm>
            <a:off x="9123517" y="880703"/>
            <a:ext cx="9753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algn="ctr"/>
            <a:r>
              <a:rPr lang="en-US" sz="1000" dirty="0">
                <a:solidFill>
                  <a:prstClr val="black"/>
                </a:solidFill>
              </a:rPr>
              <a:t>FY18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2455863" algn="l"/>
              </a:tabLst>
            </a:pPr>
            <a:r>
              <a:rPr lang="en-US" sz="10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2455863" algn="l"/>
              </a:tabLst>
              <a:defRPr/>
            </a:pPr>
            <a:r>
              <a:rPr lang="en-US" sz="1000" dirty="0">
                <a:solidFill>
                  <a:prstClr val="white"/>
                </a:solidFill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39"/>
          </p:nvPr>
        </p:nvSpPr>
        <p:spPr>
          <a:xfrm>
            <a:off x="10803240" y="6553200"/>
            <a:ext cx="1016000" cy="292102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EF585A-CD92-48A4-9978-CD79C438C2F7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Statement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DFE890D-5857-4A08-8CEE-A8777A68233F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36" name="Title 9">
            <a:extLst>
              <a:ext uri="{FF2B5EF4-FFF2-40B4-BE49-F238E27FC236}">
                <a16:creationId xmlns:a16="http://schemas.microsoft.com/office/drawing/2014/main" id="{A7C7EF10-EC19-4166-908D-A8E2BCA41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609600"/>
          </a:xfrm>
        </p:spPr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47381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E5D3E796-1DC5-4D56-9F37-72D4BA8EF056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Text Placeholder 73"/>
          <p:cNvSpPr>
            <a:spLocks noGrp="1"/>
          </p:cNvSpPr>
          <p:nvPr>
            <p:ph type="body" sz="quarter" idx="36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71" name="Text Placeholder 70"/>
          <p:cNvSpPr>
            <a:spLocks noGrp="1"/>
          </p:cNvSpPr>
          <p:nvPr>
            <p:ph type="body" sz="quarter" idx="35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73941" y="1100945"/>
            <a:ext cx="1987296" cy="246888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6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203771" y="1100946"/>
            <a:ext cx="16581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5851173" y="1100946"/>
            <a:ext cx="1387124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8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22068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9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11545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60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95004" y="1120609"/>
            <a:ext cx="975360" cy="230832"/>
          </a:xfrm>
          <a:noFill/>
        </p:spPr>
        <p:txBody>
          <a:bodyPr wrap="square" rtlCol="0">
            <a:spAutoFit/>
          </a:bodyPr>
          <a:lstStyle>
            <a:lvl1pPr algn="ctr">
              <a:defRPr lang="en-US" sz="9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2376359" y="1109506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PROJECT: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4819654" y="1109506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RDDS</a:t>
            </a:r>
            <a:r>
              <a:rPr lang="en-US" sz="1000" baseline="0" dirty="0">
                <a:latin typeface="+mn-lt"/>
              </a:rPr>
              <a:t> PG #</a:t>
            </a:r>
            <a:r>
              <a:rPr lang="en-US" sz="1000" dirty="0">
                <a:latin typeface="+mn-lt"/>
              </a:rPr>
              <a:t>: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1085197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FY20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0106128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FY19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913060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FY18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8155245" y="663878"/>
            <a:ext cx="975360" cy="2308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900" dirty="0"/>
              <a:t>PROJECT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PE: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7" hasCustomPrompt="1"/>
          </p:nvPr>
        </p:nvSpPr>
        <p:spPr>
          <a:xfrm>
            <a:off x="9115229" y="874914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8" hasCustomPrompt="1"/>
          </p:nvPr>
        </p:nvSpPr>
        <p:spPr>
          <a:xfrm>
            <a:off x="10111545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11095004" y="87468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0.000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40" hasCustomPrompt="1"/>
          </p:nvPr>
        </p:nvSpPr>
        <p:spPr>
          <a:xfrm>
            <a:off x="8124905" y="1121948"/>
            <a:ext cx="975360" cy="228600"/>
          </a:xfrm>
        </p:spPr>
        <p:txBody>
          <a:bodyPr/>
          <a:lstStyle>
            <a:lvl1pPr algn="ctr">
              <a:defRPr sz="900"/>
            </a:lvl1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1" hasCustomPrompt="1"/>
          </p:nvPr>
        </p:nvSpPr>
        <p:spPr>
          <a:xfrm>
            <a:off x="8124905" y="874688"/>
            <a:ext cx="975360" cy="228600"/>
          </a:xfrm>
        </p:spPr>
        <p:txBody>
          <a:bodyPr/>
          <a:lstStyle>
            <a:lvl1pPr algn="ctr"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/>
              <a:t>-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204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878F7A9-A58D-4C61-A583-AD952E7D5621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Statement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52BEF5-2121-4D1A-BCF2-E311D32BD475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44" name="Title 9">
            <a:extLst>
              <a:ext uri="{FF2B5EF4-FFF2-40B4-BE49-F238E27FC236}">
                <a16:creationId xmlns:a16="http://schemas.microsoft.com/office/drawing/2014/main" id="{7A2C9F0B-C462-4EB4-AE57-E5959508B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609600"/>
          </a:xfrm>
        </p:spPr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541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9A05-9E2B-4756-94ED-AAA2E824B5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83657" y="-72571"/>
            <a:ext cx="9144000" cy="822551"/>
          </a:xfrm>
        </p:spPr>
        <p:txBody>
          <a:bodyPr anchor="b">
            <a:normAutofit/>
          </a:bodyPr>
          <a:lstStyle>
            <a:lvl1pPr algn="ctr">
              <a:defRPr sz="3500">
                <a:solidFill>
                  <a:srgbClr val="FFC819"/>
                </a:solidFill>
                <a:effectLst>
                  <a:outerShdw blurRad="25400" dist="38100" dir="2700000" algn="tl" rotWithShape="0">
                    <a:prstClr val="black">
                      <a:alpha val="7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703D8-F012-447E-BE34-E6916CE506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1178151"/>
            <a:ext cx="5987143" cy="544761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l">
              <a:buNone/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content List Title</a:t>
            </a:r>
          </a:p>
          <a:p>
            <a:pPr lvl="1"/>
            <a:r>
              <a:rPr lang="en-US" dirty="0"/>
              <a:t>Click to edit content</a:t>
            </a:r>
          </a:p>
          <a:p>
            <a:pPr lvl="1"/>
            <a:r>
              <a:rPr lang="en-US" dirty="0"/>
              <a:t>Line 2</a:t>
            </a:r>
          </a:p>
          <a:p>
            <a:pPr lvl="1"/>
            <a:endParaRPr lang="en-US" dirty="0"/>
          </a:p>
          <a:p>
            <a:r>
              <a:rPr lang="en-US" dirty="0"/>
              <a:t>Click to edit content List Title</a:t>
            </a:r>
          </a:p>
          <a:p>
            <a:pPr lvl="1"/>
            <a:r>
              <a:rPr lang="en-US" dirty="0"/>
              <a:t>Click to edit content</a:t>
            </a:r>
          </a:p>
          <a:p>
            <a:pPr lvl="1"/>
            <a:r>
              <a:rPr lang="en-US" dirty="0"/>
              <a:t>Line 2</a:t>
            </a:r>
          </a:p>
          <a:p>
            <a:pPr lvl="1"/>
            <a:endParaRPr lang="en-US" dirty="0"/>
          </a:p>
          <a:p>
            <a:r>
              <a:rPr lang="en-US" dirty="0"/>
              <a:t>Click to edit content List Title</a:t>
            </a:r>
          </a:p>
          <a:p>
            <a:pPr lvl="1"/>
            <a:r>
              <a:rPr lang="en-US" dirty="0"/>
              <a:t>Click to edit content</a:t>
            </a:r>
          </a:p>
          <a:p>
            <a:pPr lvl="1"/>
            <a:r>
              <a:rPr lang="en-US" dirty="0"/>
              <a:t>Line 2</a:t>
            </a:r>
          </a:p>
          <a:p>
            <a:pPr lvl="1"/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5915395-8519-420C-91F4-A2B78D3B048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29425" y="1177925"/>
            <a:ext cx="5151438" cy="5448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307368B-4733-4A59-8838-D617BE82EB64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827657" y="49201"/>
            <a:ext cx="1335994" cy="36514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7B8189"/>
                </a:solidFill>
              </a:defRPr>
            </a:lvl1pPr>
          </a:lstStyle>
          <a:p>
            <a:fld id="{4B2E96E3-8F1C-41FD-B1E5-AF64294A76DA}" type="datetimeFigureOut">
              <a:rPr lang="en-US" smtClean="0"/>
              <a:pPr/>
              <a:t>6/14/21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B6395E-E4DB-433A-A4D0-1BFF5C555E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2992310" y="704260"/>
            <a:ext cx="7026032" cy="4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8891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Y17_Staffer_Quad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71676575-B656-4AD7-9F10-ECE0F3E8FFAA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Text Placeholder 70"/>
          <p:cNvSpPr>
            <a:spLocks noGrp="1"/>
          </p:cNvSpPr>
          <p:nvPr>
            <p:ph type="body" sz="quarter" idx="49" hasCustomPrompt="1"/>
          </p:nvPr>
        </p:nvSpPr>
        <p:spPr>
          <a:xfrm>
            <a:off x="262875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(Give a broad overview of the program here)</a:t>
            </a:r>
          </a:p>
        </p:txBody>
      </p:sp>
      <p:sp>
        <p:nvSpPr>
          <p:cNvPr id="63" name="Text Placeholder 6"/>
          <p:cNvSpPr>
            <a:spLocks noGrp="1"/>
          </p:cNvSpPr>
          <p:nvPr>
            <p:ph type="body" sz="quarter" idx="47" hasCustomPrompt="1"/>
          </p:nvPr>
        </p:nvSpPr>
        <p:spPr>
          <a:xfrm>
            <a:off x="9514448" y="4329585"/>
            <a:ext cx="2621280" cy="2221992"/>
          </a:xfrm>
        </p:spPr>
        <p:txBody>
          <a:bodyPr/>
          <a:lstStyle>
            <a:lvl1pPr marL="0" indent="0">
              <a:defRPr sz="1000" baseline="0"/>
            </a:lvl1pPr>
          </a:lstStyle>
          <a:p>
            <a:pPr lvl="0"/>
            <a:r>
              <a:rPr lang="en-US" dirty="0"/>
              <a:t>(City, State)</a:t>
            </a:r>
          </a:p>
        </p:txBody>
      </p:sp>
      <p:sp>
        <p:nvSpPr>
          <p:cNvPr id="62" name="Text Placeholder 6"/>
          <p:cNvSpPr>
            <a:spLocks noGrp="1"/>
          </p:cNvSpPr>
          <p:nvPr>
            <p:ph type="body" sz="quarter" idx="46" hasCustomPrompt="1"/>
          </p:nvPr>
        </p:nvSpPr>
        <p:spPr>
          <a:xfrm>
            <a:off x="6253087" y="4329799"/>
            <a:ext cx="3252157" cy="2221992"/>
          </a:xfrm>
        </p:spPr>
        <p:txBody>
          <a:bodyPr/>
          <a:lstStyle>
            <a:lvl1pPr marL="0" indent="0">
              <a:defRPr sz="1000"/>
            </a:lvl1pPr>
          </a:lstStyle>
          <a:p>
            <a:pPr lvl="0"/>
            <a:r>
              <a:rPr lang="en-US" dirty="0"/>
              <a:t>(Just include primes)</a:t>
            </a:r>
          </a:p>
        </p:txBody>
      </p:sp>
      <p:cxnSp>
        <p:nvCxnSpPr>
          <p:cNvPr id="41" name="Straight Connector 40"/>
          <p:cNvCxnSpPr/>
          <p:nvPr userDrawn="1"/>
        </p:nvCxnSpPr>
        <p:spPr bwMode="auto">
          <a:xfrm>
            <a:off x="0" y="1355726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/>
          <p:cNvSpPr txBox="1"/>
          <p:nvPr userDrawn="1"/>
        </p:nvSpPr>
        <p:spPr>
          <a:xfrm>
            <a:off x="2953687" y="1124895"/>
            <a:ext cx="1056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PROJECT:</a:t>
            </a:r>
          </a:p>
        </p:txBody>
      </p:sp>
      <p:sp>
        <p:nvSpPr>
          <p:cNvPr id="53" name="TextBox 52"/>
          <p:cNvSpPr txBox="1"/>
          <p:nvPr userDrawn="1"/>
        </p:nvSpPr>
        <p:spPr>
          <a:xfrm>
            <a:off x="38105" y="1100946"/>
            <a:ext cx="8318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PE: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901886" y="1115063"/>
            <a:ext cx="1606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n-lt"/>
              </a:rPr>
              <a:t>RDDS</a:t>
            </a:r>
            <a:r>
              <a:rPr lang="en-US" sz="1000" baseline="0" dirty="0">
                <a:latin typeface="+mn-lt"/>
              </a:rPr>
              <a:t> PG #</a:t>
            </a:r>
            <a:r>
              <a:rPr lang="en-US" sz="1000" dirty="0">
                <a:latin typeface="+mn-lt"/>
              </a:rPr>
              <a:t>: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364472" y="1095399"/>
            <a:ext cx="2764371" cy="246221"/>
          </a:xfrm>
          <a:noFill/>
        </p:spPr>
        <p:txBody>
          <a:bodyPr wrap="square" lIns="45720" rtlCol="0">
            <a:spAutoFit/>
          </a:bodyPr>
          <a:lstStyle>
            <a:lvl1pPr>
              <a:defRPr lang="en-US" sz="1000" baseline="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2" hasCustomPrompt="1"/>
          </p:nvPr>
        </p:nvSpPr>
        <p:spPr>
          <a:xfrm>
            <a:off x="3768343" y="1095399"/>
            <a:ext cx="2297212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>
              <a:defRPr lang="en-US" sz="10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3" hasCustomPrompt="1"/>
          </p:nvPr>
        </p:nvSpPr>
        <p:spPr>
          <a:xfrm>
            <a:off x="6934856" y="1105231"/>
            <a:ext cx="1213629" cy="24622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en-US" sz="1000" dirty="0">
                <a:latin typeface="+mn-lt"/>
                <a:cs typeface="+mn-cs"/>
              </a:defRPr>
            </a:lvl1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-</a:t>
            </a:r>
          </a:p>
        </p:txBody>
      </p:sp>
      <p:sp>
        <p:nvSpPr>
          <p:cNvPr id="19" name="Text Placeholder 39"/>
          <p:cNvSpPr>
            <a:spLocks noGrp="1"/>
          </p:cNvSpPr>
          <p:nvPr>
            <p:ph type="body" sz="quarter" idx="15" hasCustomPrompt="1"/>
          </p:nvPr>
        </p:nvSpPr>
        <p:spPr>
          <a:xfrm>
            <a:off x="91310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29" hasCustomPrompt="1"/>
          </p:nvPr>
        </p:nvSpPr>
        <p:spPr>
          <a:xfrm>
            <a:off x="10106128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30" hasCustomPrompt="1"/>
          </p:nvPr>
        </p:nvSpPr>
        <p:spPr>
          <a:xfrm>
            <a:off x="11085197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2" name="Text Placeholder 39"/>
          <p:cNvSpPr>
            <a:spLocks noGrp="1"/>
          </p:cNvSpPr>
          <p:nvPr>
            <p:ph type="body" sz="quarter" idx="31" hasCustomPrompt="1"/>
          </p:nvPr>
        </p:nvSpPr>
        <p:spPr>
          <a:xfrm>
            <a:off x="91310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34" name="Text Placeholder 39"/>
          <p:cNvSpPr>
            <a:spLocks noGrp="1"/>
          </p:cNvSpPr>
          <p:nvPr>
            <p:ph type="body" sz="quarter" idx="32" hasCustomPrompt="1"/>
          </p:nvPr>
        </p:nvSpPr>
        <p:spPr>
          <a:xfrm>
            <a:off x="10106128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43" name="Text Placeholder 39"/>
          <p:cNvSpPr>
            <a:spLocks noGrp="1"/>
          </p:cNvSpPr>
          <p:nvPr>
            <p:ph type="body" sz="quarter" idx="33" hasCustomPrompt="1"/>
          </p:nvPr>
        </p:nvSpPr>
        <p:spPr>
          <a:xfrm>
            <a:off x="11085197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10851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FY20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106128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FY19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131097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FY18</a:t>
            </a:r>
          </a:p>
        </p:txBody>
      </p:sp>
      <p:sp>
        <p:nvSpPr>
          <p:cNvPr id="45" name="TextBox 44"/>
          <p:cNvSpPr txBox="1"/>
          <p:nvPr userDrawn="1"/>
        </p:nvSpPr>
        <p:spPr>
          <a:xfrm>
            <a:off x="8152193" y="709920"/>
            <a:ext cx="975360" cy="160044"/>
          </a:xfrm>
          <a:prstGeom prst="rect">
            <a:avLst/>
          </a:prstGeom>
          <a:noFill/>
        </p:spPr>
        <p:txBody>
          <a:bodyPr wrap="square" lIns="91440" tIns="18288" rIns="91440" bIns="18288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pPr lvl="0" algn="ctr"/>
            <a:r>
              <a:rPr lang="en-US" sz="800" dirty="0"/>
              <a:t>PROJECT</a:t>
            </a:r>
          </a:p>
        </p:txBody>
      </p:sp>
      <p:sp>
        <p:nvSpPr>
          <p:cNvPr id="46" name="Text Placeholder 39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8152193" y="1184163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48" name="Text Placeholder 39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8152193" y="102097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200151" y="1363190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OVERVIEW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454898" y="1365363"/>
            <a:ext cx="3619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PROGRAM STATUS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41314" y="3843864"/>
            <a:ext cx="5337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CAPABILITY OBJECTIVE/GOAL</a:t>
            </a:r>
          </a:p>
        </p:txBody>
      </p:sp>
      <p:cxnSp>
        <p:nvCxnSpPr>
          <p:cNvPr id="42" name="Straight Connector 41"/>
          <p:cNvCxnSpPr/>
          <p:nvPr userDrawn="1"/>
        </p:nvCxnSpPr>
        <p:spPr bwMode="auto">
          <a:xfrm>
            <a:off x="0" y="3825875"/>
            <a:ext cx="12192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46"/>
          <p:cNvCxnSpPr/>
          <p:nvPr userDrawn="1"/>
        </p:nvCxnSpPr>
        <p:spPr bwMode="auto">
          <a:xfrm>
            <a:off x="6096000" y="1355726"/>
            <a:ext cx="0" cy="5070474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Box 38"/>
          <p:cNvSpPr txBox="1"/>
          <p:nvPr userDrawn="1"/>
        </p:nvSpPr>
        <p:spPr>
          <a:xfrm>
            <a:off x="8188123" y="3843864"/>
            <a:ext cx="2153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PERFORMERS</a:t>
            </a:r>
          </a:p>
        </p:txBody>
      </p:sp>
      <p:sp>
        <p:nvSpPr>
          <p:cNvPr id="49" name="Text Placeholder 39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91310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0" name="Text Placeholder 39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0106620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1" name="Text Placeholder 39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1085197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0.000</a:t>
            </a:r>
          </a:p>
        </p:txBody>
      </p:sp>
      <p:sp>
        <p:nvSpPr>
          <p:cNvPr id="52" name="Text Placeholder 39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8152193" y="849141"/>
            <a:ext cx="975360" cy="160044"/>
          </a:xfrm>
          <a:noFill/>
        </p:spPr>
        <p:txBody>
          <a:bodyPr wrap="square" lIns="91440" tIns="18288" rIns="91440" bIns="18288" rtlCol="0">
            <a:spAutoFit/>
          </a:bodyPr>
          <a:lstStyle>
            <a:lvl1pPr algn="ctr">
              <a:defRPr lang="en-US" sz="800" dirty="0">
                <a:latin typeface="+mn-lt"/>
                <a:cs typeface="+mn-cs"/>
              </a:defRPr>
            </a:lvl1pPr>
          </a:lstStyle>
          <a:p>
            <a:pPr marL="0" lvl="0"/>
            <a:r>
              <a:rPr lang="en-US" dirty="0"/>
              <a:t>-</a:t>
            </a:r>
          </a:p>
        </p:txBody>
      </p:sp>
      <p:sp>
        <p:nvSpPr>
          <p:cNvPr id="57" name="Text Placeholder 73"/>
          <p:cNvSpPr>
            <a:spLocks noGrp="1"/>
          </p:cNvSpPr>
          <p:nvPr>
            <p:ph type="body" sz="quarter" idx="40" hasCustomPrompt="1"/>
          </p:nvPr>
        </p:nvSpPr>
        <p:spPr>
          <a:xfrm>
            <a:off x="262875" y="4077691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(What are you trying to accomplish and what is the desired end state)</a:t>
            </a:r>
          </a:p>
        </p:txBody>
      </p:sp>
      <p:sp>
        <p:nvSpPr>
          <p:cNvPr id="5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73660" y="1592626"/>
            <a:ext cx="5718048" cy="2157984"/>
          </a:xfrm>
        </p:spPr>
        <p:txBody>
          <a:bodyPr/>
          <a:lstStyle>
            <a:lvl1pPr marL="0" indent="0">
              <a:defRPr sz="1200" baseline="0"/>
            </a:lvl1pPr>
          </a:lstStyle>
          <a:p>
            <a:pPr lvl="0"/>
            <a:r>
              <a:rPr lang="en-US" dirty="0"/>
              <a:t>Upcoming Key Decisions: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Transition: (Define stages of transition – 6.1, 6.2, 6.3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Technical Risk</a:t>
            </a:r>
          </a:p>
        </p:txBody>
      </p:sp>
      <p:sp>
        <p:nvSpPr>
          <p:cNvPr id="36" name="Rectangle 35"/>
          <p:cNvSpPr/>
          <p:nvPr userDrawn="1"/>
        </p:nvSpPr>
        <p:spPr>
          <a:xfrm>
            <a:off x="6245883" y="4103929"/>
            <a:ext cx="5876544" cy="228600"/>
          </a:xfrm>
          <a:prstGeom prst="rect">
            <a:avLst/>
          </a:prstGeom>
          <a:solidFill>
            <a:srgbClr val="204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tabLst>
                <a:tab pos="2455863" algn="l"/>
              </a:tabLst>
            </a:pPr>
            <a:r>
              <a:rPr lang="en-US" sz="1000" baseline="0" dirty="0">
                <a:latin typeface="Tahoma" pitchFamily="34" charset="0"/>
                <a:ea typeface="Tahoma" pitchFamily="34" charset="0"/>
                <a:cs typeface="Tahoma" pitchFamily="34" charset="0"/>
              </a:rPr>
              <a:t>PERFORMER:	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9505245" y="4095463"/>
            <a:ext cx="8386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455863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LOCATION: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2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4" name="Picture 5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49FA78-C61B-4FAF-886C-90E72C29C082}"/>
              </a:ext>
            </a:extLst>
          </p:cNvPr>
          <p:cNvSpPr>
            <a:spLocks noGrp="1"/>
          </p:cNvSpPr>
          <p:nvPr>
            <p:ph type="ftr" sz="quarter" idx="5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Statement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12F7D7-E5B1-4DCF-8F79-FB13537162C9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60" name="Title 9">
            <a:extLst>
              <a:ext uri="{FF2B5EF4-FFF2-40B4-BE49-F238E27FC236}">
                <a16:creationId xmlns:a16="http://schemas.microsoft.com/office/drawing/2014/main" id="{862D24A6-B192-40E4-BBF1-966165AF5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152400"/>
            <a:ext cx="9855200" cy="609600"/>
          </a:xfrm>
        </p:spPr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817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_V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1B7336-B5DB-4166-95B1-CB17227AA3A1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 rot="5400000">
            <a:off x="2603497" y="-1333497"/>
            <a:ext cx="6400803" cy="9525001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 rot="5400000">
            <a:off x="56713" y="6309160"/>
            <a:ext cx="530038" cy="389469"/>
          </a:xfrm>
        </p:spPr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 rot="5400000">
            <a:off x="9074222" y="3657674"/>
            <a:ext cx="5041761" cy="90170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2048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 flipH="1">
            <a:off x="11022546" y="228601"/>
            <a:ext cx="2117" cy="6410325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0974382" y="442948"/>
            <a:ext cx="1241441" cy="74922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6DC5FDD4-AB9A-4561-A751-9D6ED1A290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 rot="5400000">
            <a:off x="-2447443" y="3228446"/>
            <a:ext cx="5546817" cy="39793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2F237-D124-49A2-A28F-7B7B2964DB4F}"/>
              </a:ext>
            </a:extLst>
          </p:cNvPr>
          <p:cNvSpPr txBox="1"/>
          <p:nvPr userDrawn="1"/>
        </p:nvSpPr>
        <p:spPr>
          <a:xfrm rot="5400000">
            <a:off x="9147102" y="4882725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</p:spTree>
    <p:extLst>
      <p:ext uri="{BB962C8B-B14F-4D97-AF65-F5344CB8AC3E}">
        <p14:creationId xmlns:p14="http://schemas.microsoft.com/office/powerpoint/2010/main" val="374558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F5A7F4F-A766-4522-94B9-6942B536650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0827657" y="49201"/>
            <a:ext cx="1335994" cy="365147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7B8189"/>
                </a:solidFill>
              </a:defRPr>
            </a:lvl1pPr>
          </a:lstStyle>
          <a:p>
            <a:fld id="{4B2E96E3-8F1C-41FD-B1E5-AF64294A76DA}" type="datetimeFigureOut">
              <a:rPr lang="en-US" smtClean="0"/>
              <a:pPr/>
              <a:t>6/14/21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07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600" i="1" dirty="0" smtClean="0"/>
            </a:lvl1pPr>
          </a:lstStyle>
          <a:p>
            <a:pPr>
              <a:defRPr/>
            </a:pPr>
            <a:r>
              <a:rPr lang="en-US"/>
              <a:t>	Soar Technology, Inc. Proprietary 		</a:t>
            </a:r>
            <a:fld id="{9204F6B3-FC31-4DD6-9E63-118E7EC8BA0B}" type="datetime1">
              <a:rPr lang="en-US"/>
              <a:pPr>
                <a:defRPr/>
              </a:pPr>
              <a:t>6/14/21</a:t>
            </a:fld>
            <a:endParaRPr lang="en-US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39FA5-4585-45BD-833C-1EE07425EE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7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299128" y="5278587"/>
            <a:ext cx="9584872" cy="350417"/>
          </a:xfrm>
        </p:spPr>
        <p:txBody>
          <a:bodyPr/>
          <a:lstStyle>
            <a:lvl1pPr algn="ctr" eaLnBrk="1" hangingPunct="1">
              <a:defRPr sz="1600">
                <a:solidFill>
                  <a:srgbClr val="070C19"/>
                </a:solidFill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303564" y="3527566"/>
            <a:ext cx="9584872" cy="1302039"/>
          </a:xfrm>
        </p:spPr>
        <p:txBody>
          <a:bodyPr anchor="ctr" anchorCtr="0"/>
          <a:lstStyle>
            <a:lvl1pPr algn="ctr">
              <a:defRPr sz="3600" b="1">
                <a:solidFill>
                  <a:srgbClr val="204827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03564" y="4857162"/>
            <a:ext cx="9580435" cy="421425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rgbClr val="070C19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add briefer names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6369B29-6C5C-4B02-A25B-003F45AC16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0571" y="5552804"/>
            <a:ext cx="1830858" cy="1104938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E152AF67-3256-4641-B5AA-58F679A4727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2905" y="1173470"/>
            <a:ext cx="7772416" cy="255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78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914400" y="2156347"/>
            <a:ext cx="10363200" cy="2361062"/>
          </a:xfrm>
        </p:spPr>
        <p:txBody>
          <a:bodyPr/>
          <a:lstStyle>
            <a:lvl1pPr algn="ctr">
              <a:defRPr lang="en-US" sz="6000" b="1" kern="1200" cap="small" spc="-100" baseline="0" dirty="0">
                <a:ln w="28575">
                  <a:solidFill>
                    <a:srgbClr val="E3F3D1"/>
                  </a:solidFill>
                </a:ln>
                <a:solidFill>
                  <a:srgbClr val="204827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320AE12-59A7-4F2C-86CF-24CC9EEBFF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6080" y="5225578"/>
            <a:ext cx="2199840" cy="13276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19610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lid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508000" y="2132226"/>
            <a:ext cx="11176000" cy="1264964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cap="small" baseline="0" dirty="0">
                <a:ln w="28575">
                  <a:solidFill>
                    <a:srgbClr val="E3F3D1"/>
                  </a:solidFill>
                </a:ln>
                <a:solidFill>
                  <a:srgbClr val="204827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6" name="Straight Connector 5"/>
          <p:cNvCxnSpPr>
            <a:cxnSpLocks noChangeShapeType="1"/>
          </p:cNvCxnSpPr>
          <p:nvPr userDrawn="1"/>
        </p:nvCxnSpPr>
        <p:spPr bwMode="auto">
          <a:xfrm>
            <a:off x="508000" y="3403536"/>
            <a:ext cx="11176000" cy="1587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" y="3403535"/>
            <a:ext cx="10363200" cy="1107521"/>
          </a:xfrm>
        </p:spPr>
        <p:txBody>
          <a:bodyPr anchor="ctr"/>
          <a:lstStyle>
            <a:lvl1pPr algn="ctr"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9F10A-5952-4933-9723-BF082A4EF2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6080" y="5225578"/>
            <a:ext cx="2199840" cy="13276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03405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624D49E-5BE5-47F3-B3CA-6513C1E837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68000" y="6553200"/>
            <a:ext cx="1016000" cy="292102"/>
          </a:xfrm>
        </p:spPr>
        <p:txBody>
          <a:bodyPr/>
          <a:lstStyle>
            <a:lvl1pPr>
              <a:defRPr>
                <a:solidFill>
                  <a:srgbClr val="FEFEFE"/>
                </a:solidFill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4425A3A-8DBB-4B32-BB9E-DC85BC2627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52823" y="3473833"/>
            <a:ext cx="9704804" cy="1126574"/>
          </a:xfrm>
        </p:spPr>
        <p:txBody>
          <a:bodyPr anchor="t" anchorCtr="0"/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600" b="1" kern="1200" dirty="0">
                <a:ln w="28575">
                  <a:solidFill>
                    <a:srgbClr val="E3F3D1"/>
                  </a:solidFill>
                </a:ln>
                <a:solidFill>
                  <a:srgbClr val="204827"/>
                </a:solidFill>
                <a:effectLst/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7D1AC0B-EA17-443C-8D4D-623B643303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52822" y="2181976"/>
            <a:ext cx="9704804" cy="992844"/>
          </a:xfrm>
        </p:spPr>
        <p:txBody>
          <a:bodyPr anchor="b" anchorCtr="0"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22841C-319B-482C-9F6C-23EC2AC2A4B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1452822" y="3333085"/>
            <a:ext cx="928635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2C72D2F-1346-400A-8770-F1B97AAC61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6080" y="5225578"/>
            <a:ext cx="2199840" cy="132762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734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CC8645B-2210-4965-A56B-797240E8F6C6}"/>
              </a:ext>
            </a:extLst>
          </p:cNvPr>
          <p:cNvSpPr/>
          <p:nvPr userDrawn="1"/>
        </p:nvSpPr>
        <p:spPr>
          <a:xfrm>
            <a:off x="-7620" y="-13487"/>
            <a:ext cx="12207240" cy="687823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F1FF4B-F364-4106-ABB0-6EFA96706DD5}"/>
              </a:ext>
            </a:extLst>
          </p:cNvPr>
          <p:cNvSpPr txBox="1"/>
          <p:nvPr userDrawn="1"/>
        </p:nvSpPr>
        <p:spPr>
          <a:xfrm>
            <a:off x="8407953" y="269280"/>
            <a:ext cx="3317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04827"/>
                </a:solidFill>
              </a:rPr>
              <a:t>PI Meeting – June 16-17,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8D7227-9818-4934-A41B-1B991777756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Statement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9CEE027-74CB-4968-A462-4ED463D5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048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758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4.jpe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8D5B7-83CF-4BBD-B081-4D36FBAC4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2303"/>
            <a:ext cx="57367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F95DF-6002-415E-AA06-093EA0051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697866"/>
            <a:ext cx="5736771" cy="1158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</a:t>
            </a:r>
          </a:p>
          <a:p>
            <a:pPr lvl="0"/>
            <a:r>
              <a:rPr lang="en-US" dirty="0"/>
              <a:t>Second level</a:t>
            </a:r>
          </a:p>
          <a:p>
            <a:pPr lvl="0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109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49" r:id="rId2"/>
    <p:sldLayoutId id="2147483655" r:id="rId3"/>
    <p:sldLayoutId id="214748365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D7B329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1219200"/>
            <a:ext cx="11176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8000" y="6550026"/>
            <a:ext cx="8636000" cy="2984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</a:defRPr>
            </a:lvl1pPr>
          </a:lstStyle>
          <a:p>
            <a:pPr>
              <a:defRPr/>
            </a:pPr>
            <a:r>
              <a:rPr lang="en-US"/>
              <a:t>Statement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8000" y="6553200"/>
            <a:ext cx="1016000" cy="29210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Tahoma" charset="0"/>
              </a:defRPr>
            </a:lvl1pPr>
          </a:lstStyle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3" name="Title Placeholder 9"/>
          <p:cNvSpPr>
            <a:spLocks noGrp="1"/>
          </p:cNvSpPr>
          <p:nvPr>
            <p:ph type="title"/>
          </p:nvPr>
        </p:nvSpPr>
        <p:spPr bwMode="auto">
          <a:xfrm>
            <a:off x="1828800" y="152400"/>
            <a:ext cx="9855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Master title style</a:t>
            </a:r>
          </a:p>
        </p:txBody>
      </p:sp>
      <p:pic>
        <p:nvPicPr>
          <p:cNvPr id="3" name="Picture 2" descr="A picture containing green, sitting&#10;&#10;Description automatically generated">
            <a:extLst>
              <a:ext uri="{FF2B5EF4-FFF2-40B4-BE49-F238E27FC236}">
                <a16:creationId xmlns:a16="http://schemas.microsoft.com/office/drawing/2014/main" id="{392500FF-979B-4A0D-8DB5-3C23D9CB9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05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2">
              <a:lumMod val="50000"/>
            </a:schemeClr>
          </a:solidFill>
          <a:latin typeface="Tahoma" pitchFamily="34" charset="0"/>
          <a:ea typeface="+mj-ea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Tahoma" pitchFamily="34" charset="0"/>
          <a:ea typeface="+mn-ea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5C417B-3642-448D-949A-DEE943C8D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372303"/>
            <a:ext cx="7557656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Applications and Challenges in Artificial Intelligence for National Defense 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Dr. Mike van Lent</a:t>
            </a:r>
            <a:br>
              <a:rPr lang="en-US" sz="3100" dirty="0"/>
            </a:br>
            <a:r>
              <a:rPr lang="en-US" sz="3100" dirty="0"/>
              <a:t>Soar Technology, Inc.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2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6995" y="-72571"/>
            <a:ext cx="10114156" cy="822551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we achieve these technology capabilities?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F2CBE-51ED-4D82-AE14-8EBDD0E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936703"/>
            <a:ext cx="10679151" cy="56425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We need an approach that: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 be trustworthy, trustable and trusted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 collaborate and interact naturally with humans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Can learn with less data and from multiple knowledge sources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Leverages the significant investment in deep learning approaches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Artificial Intelligence, Fast and Slow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01772-B0E4-C443-BD43-F454564BA52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4238" y="4060394"/>
            <a:ext cx="1676164" cy="25188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5BDFA2F-8C7F-0D48-8AB8-8AA35002EC2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3195" y="4060393"/>
            <a:ext cx="5000140" cy="25188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507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is AI, Fast and Slow going to come from?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F2CBE-51ED-4D82-AE14-8EBDD0E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36703"/>
            <a:ext cx="11102898" cy="56425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“fruit higher up the tree” requires System 1 &amp; System 2 AI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DoD is where this will happen first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Because DoD problem characteristics demand System 1 + 2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High Stakes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Human-in-the-Loop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Data Sparse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Because of how the DoD selects problems &amp; solutions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Problem selection is more separated from solution development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Ease of solution has less influence on problem selection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Less near-term ROI pressure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endParaRPr lang="en-US" sz="2200" dirty="0">
              <a:latin typeface="+mj-lt"/>
            </a:endParaRPr>
          </a:p>
          <a:p>
            <a:pPr lvl="1"/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1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-72571"/>
            <a:ext cx="11206976" cy="822551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of ”tough problems”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F2CBE-51ED-4D82-AE14-8EBDD0E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808" y="1416205"/>
            <a:ext cx="6073698" cy="5174167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High Stakes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/>
              <a:t>Human in the Loop</a:t>
            </a:r>
          </a:p>
          <a:p>
            <a:pPr algn="ctr"/>
            <a:endParaRPr lang="en-US" sz="5400" dirty="0"/>
          </a:p>
          <a:p>
            <a:pPr algn="ctr"/>
            <a:r>
              <a:rPr lang="en-US" sz="5400" dirty="0"/>
              <a:t>Data Sparse</a:t>
            </a:r>
          </a:p>
          <a:p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081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Stakes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F2CBE-51ED-4D82-AE14-8EBDD0E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36703"/>
            <a:ext cx="11102898" cy="56425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 Stakes: gaps in system performance can be costly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 stakes problem domains at SoarTech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Defense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Medical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Autonomous vehicles with passengers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Critical considerations for high stakes problems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Trustworthy, Trustable, Trusted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Human oversight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Liability, regulations, acceptance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0C289DBA-A593-7C43-A135-B3FBE33B301C}"/>
              </a:ext>
            </a:extLst>
          </p:cNvPr>
          <p:cNvSpPr/>
          <p:nvPr/>
        </p:nvSpPr>
        <p:spPr>
          <a:xfrm>
            <a:off x="2043811" y="5630932"/>
            <a:ext cx="8457141" cy="670521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5CD9D-CF0A-6E43-B232-BBC4A7058AB7}"/>
              </a:ext>
            </a:extLst>
          </p:cNvPr>
          <p:cNvSpPr txBox="1">
            <a:spLocks/>
          </p:cNvSpPr>
          <p:nvPr/>
        </p:nvSpPr>
        <p:spPr>
          <a:xfrm>
            <a:off x="2237440" y="6092186"/>
            <a:ext cx="1330035" cy="81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Lower </a:t>
            </a:r>
            <a:br>
              <a:rPr lang="en-US" dirty="0"/>
            </a:br>
            <a:r>
              <a:rPr lang="en-US" dirty="0"/>
              <a:t>Stakes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398CC6-AE1E-F044-8F23-1C5C00A8603D}"/>
              </a:ext>
            </a:extLst>
          </p:cNvPr>
          <p:cNvSpPr txBox="1">
            <a:spLocks/>
          </p:cNvSpPr>
          <p:nvPr/>
        </p:nvSpPr>
        <p:spPr>
          <a:xfrm>
            <a:off x="8932564" y="6092186"/>
            <a:ext cx="1330035" cy="81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Higher </a:t>
            </a:r>
            <a:br>
              <a:rPr lang="en-US" dirty="0"/>
            </a:br>
            <a:r>
              <a:rPr lang="en-US" dirty="0"/>
              <a:t>Stakes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BE3A143-8A0C-E741-85D6-8DFFAD369B55}"/>
              </a:ext>
            </a:extLst>
          </p:cNvPr>
          <p:cNvSpPr txBox="1">
            <a:spLocks/>
          </p:cNvSpPr>
          <p:nvPr/>
        </p:nvSpPr>
        <p:spPr>
          <a:xfrm>
            <a:off x="462416" y="5556493"/>
            <a:ext cx="1581395" cy="81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Targeted Online Ads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CE4F55D-4BB9-764C-B89A-C678061AF14B}"/>
              </a:ext>
            </a:extLst>
          </p:cNvPr>
          <p:cNvSpPr txBox="1">
            <a:spLocks/>
          </p:cNvSpPr>
          <p:nvPr/>
        </p:nvSpPr>
        <p:spPr>
          <a:xfrm>
            <a:off x="10477132" y="5423511"/>
            <a:ext cx="1581395" cy="1085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Combat</a:t>
            </a:r>
            <a:br>
              <a:rPr lang="en-US" dirty="0"/>
            </a:br>
            <a:r>
              <a:rPr lang="en-US" dirty="0"/>
              <a:t>Casualty</a:t>
            </a:r>
            <a:br>
              <a:rPr lang="en-US" dirty="0"/>
            </a:br>
            <a:r>
              <a:rPr lang="en-US" dirty="0"/>
              <a:t>Handoff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7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Human In The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F2CBE-51ED-4D82-AE14-8EBDD0E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36703"/>
            <a:ext cx="11069444" cy="56425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Human-in-the-loop: System output is the result of both artificial and human intelligence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High stakes applications are often human-in-the-loop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DoD policies put a strong emphasis on keeping the human-in-the-loop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Medical applications are mostly decision support for a health care provider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600" dirty="0"/>
              <a:t>Autonomous vehicles struggle to keep the human-in-the-loop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Human-Machine Interaction can be easier in some domains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Less variability in human’s knowledge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Human’s input can be more structured and constrained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/>
              <a:t>User acceptance is (somewhat) easier to achieve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7AFAE2F6-506C-074F-99F3-923B1D0E2DF5}"/>
              </a:ext>
            </a:extLst>
          </p:cNvPr>
          <p:cNvSpPr/>
          <p:nvPr/>
        </p:nvSpPr>
        <p:spPr>
          <a:xfrm>
            <a:off x="2043811" y="5630932"/>
            <a:ext cx="8457141" cy="670521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F2E16F-30BE-964E-8817-943138EDFE43}"/>
              </a:ext>
            </a:extLst>
          </p:cNvPr>
          <p:cNvSpPr txBox="1">
            <a:spLocks/>
          </p:cNvSpPr>
          <p:nvPr/>
        </p:nvSpPr>
        <p:spPr>
          <a:xfrm>
            <a:off x="2320565" y="6068436"/>
            <a:ext cx="1776420" cy="81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Less Human-in-the-loop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71B0B31-BB3E-5A4A-A42B-32EDF3955FE5}"/>
              </a:ext>
            </a:extLst>
          </p:cNvPr>
          <p:cNvSpPr txBox="1">
            <a:spLocks/>
          </p:cNvSpPr>
          <p:nvPr/>
        </p:nvSpPr>
        <p:spPr>
          <a:xfrm>
            <a:off x="8372107" y="6080311"/>
            <a:ext cx="1866743" cy="819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More Human-in-the-loop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834A372-3EF8-2247-AC52-59BA3385FDE3}"/>
              </a:ext>
            </a:extLst>
          </p:cNvPr>
          <p:cNvSpPr txBox="1">
            <a:spLocks/>
          </p:cNvSpPr>
          <p:nvPr/>
        </p:nvSpPr>
        <p:spPr>
          <a:xfrm>
            <a:off x="462416" y="5556493"/>
            <a:ext cx="1581395" cy="819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Automated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Stock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Trading</a:t>
            </a: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766E18D-B058-A042-8463-AD94F34C4634}"/>
              </a:ext>
            </a:extLst>
          </p:cNvPr>
          <p:cNvSpPr txBox="1">
            <a:spLocks/>
          </p:cNvSpPr>
          <p:nvPr/>
        </p:nvSpPr>
        <p:spPr>
          <a:xfrm>
            <a:off x="10477132" y="5556493"/>
            <a:ext cx="1581395" cy="819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noProof="0" dirty="0">
                <a:solidFill>
                  <a:prstClr val="black"/>
                </a:solidFill>
              </a:rPr>
              <a:t>AI-supported Course of Action Development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2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Sparse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F2CBE-51ED-4D82-AE14-8EBDD0E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36703"/>
            <a:ext cx="11102898" cy="56425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Sparse: Infeasible to create data sets of the size needed for deep reinforcement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Reasons behind data sparsity are varied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Military operations are infrequent, expensive and change quickly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Regulations (classification, HIPAA) can restrict data use and sharing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Crafting optimized data sets is a skill, just like knowledge engineering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For many domains other sources of data are very available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Doctrine, courses of action, rules of engagement are well structured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Instructional materials and training experiences are abundant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Human experts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218E3888-55A3-8843-B698-60B14C791919}"/>
              </a:ext>
            </a:extLst>
          </p:cNvPr>
          <p:cNvSpPr/>
          <p:nvPr/>
        </p:nvSpPr>
        <p:spPr>
          <a:xfrm>
            <a:off x="2043812" y="5630932"/>
            <a:ext cx="8315672" cy="670521"/>
          </a:xfrm>
          <a:prstGeom prst="leftRightArrow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731D46A-08C8-D341-8F87-568AC1C26120}"/>
              </a:ext>
            </a:extLst>
          </p:cNvPr>
          <p:cNvSpPr txBox="1">
            <a:spLocks/>
          </p:cNvSpPr>
          <p:nvPr/>
        </p:nvSpPr>
        <p:spPr>
          <a:xfrm>
            <a:off x="2320565" y="6068436"/>
            <a:ext cx="1776420" cy="81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Less Data Sparse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033856-251B-2E44-9DD9-72E03DB9FE7E}"/>
              </a:ext>
            </a:extLst>
          </p:cNvPr>
          <p:cNvSpPr txBox="1">
            <a:spLocks/>
          </p:cNvSpPr>
          <p:nvPr/>
        </p:nvSpPr>
        <p:spPr>
          <a:xfrm>
            <a:off x="8372107" y="6080311"/>
            <a:ext cx="1866743" cy="819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More Data Sparse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62AB3B0-C836-2D48-B046-2BE0BF21A8A6}"/>
              </a:ext>
            </a:extLst>
          </p:cNvPr>
          <p:cNvSpPr txBox="1">
            <a:spLocks/>
          </p:cNvSpPr>
          <p:nvPr/>
        </p:nvSpPr>
        <p:spPr>
          <a:xfrm>
            <a:off x="462416" y="5630931"/>
            <a:ext cx="1581395" cy="6705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Email Spam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D9E3AAA-2238-EA4B-9931-59A3583DC4F4}"/>
              </a:ext>
            </a:extLst>
          </p:cNvPr>
          <p:cNvSpPr txBox="1">
            <a:spLocks/>
          </p:cNvSpPr>
          <p:nvPr/>
        </p:nvSpPr>
        <p:spPr>
          <a:xfrm>
            <a:off x="10141629" y="5556492"/>
            <a:ext cx="1776420" cy="8193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Airfield damage assessment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3148" y="-72571"/>
            <a:ext cx="10818421" cy="822551"/>
          </a:xfrm>
        </p:spPr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Problem Characteristics to Technology Capabilities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B427FCB-820E-A148-8A89-635027D47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85246"/>
              </p:ext>
            </p:extLst>
          </p:nvPr>
        </p:nvGraphicFramePr>
        <p:xfrm>
          <a:off x="2225287" y="1600200"/>
          <a:ext cx="8128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774977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30084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Problem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</a:rPr>
                        <a:t>Technology Capability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33697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High Stakes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Trustworthy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1108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Trustable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8280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Trusted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56459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Human in the Loop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Naturally Interactive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30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Collaborative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04054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Data Sparse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Learn from less data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702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j-lt"/>
                        </a:rPr>
                        <a:t>Multi-source learning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941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59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Trustworthy, Trustable, Trusted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F2CBE-51ED-4D82-AE14-8EBDD0E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999" y="936703"/>
            <a:ext cx="11314771" cy="564251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Trustworthy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When and how much can the system be trusted?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Similar to typical measures of system performance, but more fine-grained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dynamic measure of the system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Trustable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Does the system provide the “hooks” needed to gain the user’s trust?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 err="1">
                <a:latin typeface="+mj-lt"/>
              </a:rPr>
              <a:t>Explainability</a:t>
            </a:r>
            <a:r>
              <a:rPr lang="en-US" sz="2600" dirty="0">
                <a:latin typeface="+mj-lt"/>
              </a:rPr>
              <a:t>, Transparency, Interpretability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Conform to expectations; Explanation when expectations are violated</a:t>
            </a:r>
            <a:endParaRPr lang="en-US" sz="2600" dirty="0"/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+mj-lt"/>
              </a:rPr>
              <a:t>Demonstration of shared goals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dynamic measure of the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Trusted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When and how much does the user trust the system?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dynamic measure of the user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Trust calibration: Keep the user’s trust close to the system’s trustworthiness</a:t>
            </a: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26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Naturally Interactive &amp; Collaborative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F2CBE-51ED-4D82-AE14-8EBDD0E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36703"/>
            <a:ext cx="11102898" cy="56425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Naturally Interactive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modes of communication: Speech, </a:t>
            </a:r>
            <a:br>
              <a:rPr lang="en-US" sz="2800" dirty="0"/>
            </a:br>
            <a:r>
              <a:rPr lang="en-US" sz="2800" dirty="0"/>
              <a:t>gesture, sketch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Multi-modal communication: Combine modalities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Contextual communication: Context from </a:t>
            </a:r>
            <a:br>
              <a:rPr lang="en-US" sz="2800" dirty="0"/>
            </a:br>
            <a:r>
              <a:rPr lang="en-US" sz="2800" dirty="0"/>
              <a:t>previous interactions, task, roles…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“Bring me the tool I need from over there.”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Collaborative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Explain goals, plans and actions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Understand human’s goals, plans and actions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Theory of mind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Screen shot 2012-10-12 at 2.06.09 PM.png">
            <a:extLst>
              <a:ext uri="{FF2B5EF4-FFF2-40B4-BE49-F238E27FC236}">
                <a16:creationId xmlns:a16="http://schemas.microsoft.com/office/drawing/2014/main" id="{7DD79143-C866-1846-AC48-91DA4213A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0866" y="1470503"/>
            <a:ext cx="2991291" cy="228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with Less Data &amp; from Multiple 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6F2CBE-51ED-4D82-AE14-8EBDD0E6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936703"/>
            <a:ext cx="11102898" cy="564251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Learning with less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Leverage knowledge/context to focus learning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Supplement real world data with synthetic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Learning from multiple sources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Training data, experience during task performance, demonstrations, instruction from humans, accessing a curated knowledge base, searches from the web…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Multi-source learning requires integration of multiple learning algorithms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D12928-DB09-AA47-8475-1AA3E89F1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93464"/>
              </p:ext>
            </p:extLst>
          </p:nvPr>
        </p:nvGraphicFramePr>
        <p:xfrm>
          <a:off x="4259766" y="4739268"/>
          <a:ext cx="7014118" cy="19566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70870">
                  <a:extLst>
                    <a:ext uri="{9D8B030D-6E8A-4147-A177-3AD203B41FA5}">
                      <a16:colId xmlns:a16="http://schemas.microsoft.com/office/drawing/2014/main" val="2258877141"/>
                    </a:ext>
                  </a:extLst>
                </a:gridCol>
                <a:gridCol w="1029437">
                  <a:extLst>
                    <a:ext uri="{9D8B030D-6E8A-4147-A177-3AD203B41FA5}">
                      <a16:colId xmlns:a16="http://schemas.microsoft.com/office/drawing/2014/main" val="2862223153"/>
                    </a:ext>
                  </a:extLst>
                </a:gridCol>
                <a:gridCol w="887730">
                  <a:extLst>
                    <a:ext uri="{9D8B030D-6E8A-4147-A177-3AD203B41FA5}">
                      <a16:colId xmlns:a16="http://schemas.microsoft.com/office/drawing/2014/main" val="3319977410"/>
                    </a:ext>
                  </a:extLst>
                </a:gridCol>
                <a:gridCol w="1077422">
                  <a:extLst>
                    <a:ext uri="{9D8B030D-6E8A-4147-A177-3AD203B41FA5}">
                      <a16:colId xmlns:a16="http://schemas.microsoft.com/office/drawing/2014/main" val="3269105962"/>
                    </a:ext>
                  </a:extLst>
                </a:gridCol>
                <a:gridCol w="910974">
                  <a:extLst>
                    <a:ext uri="{9D8B030D-6E8A-4147-A177-3AD203B41FA5}">
                      <a16:colId xmlns:a16="http://schemas.microsoft.com/office/drawing/2014/main" val="1964387002"/>
                    </a:ext>
                  </a:extLst>
                </a:gridCol>
                <a:gridCol w="1037685">
                  <a:extLst>
                    <a:ext uri="{9D8B030D-6E8A-4147-A177-3AD203B41FA5}">
                      <a16:colId xmlns:a16="http://schemas.microsoft.com/office/drawing/2014/main" val="1540310220"/>
                    </a:ext>
                  </a:extLst>
                </a:gridCol>
              </a:tblGrid>
              <a:tr h="43480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Knowledge Source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Symbolic vs.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Non-symbolic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Curated vs. Uncurated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Structured vs. Unstructured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Push vs. Pull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Online vs.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Offline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extLst>
                  <a:ext uri="{0D108BD9-81ED-4DB2-BD59-A6C34878D82A}">
                    <a16:rowId xmlns:a16="http://schemas.microsoft.com/office/drawing/2014/main" val="381261539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Training data (ImageNet)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Non-symbolic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Curated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Unstructured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Pull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Offline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extLst>
                  <a:ext uri="{0D108BD9-81ED-4DB2-BD59-A6C34878D82A}">
                    <a16:rowId xmlns:a16="http://schemas.microsoft.com/office/drawing/2014/main" val="2742088040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Real World Experience 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Non-symbolic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Uncurated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Unstructured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Push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Online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extLst>
                  <a:ext uri="{0D108BD9-81ED-4DB2-BD59-A6C34878D82A}">
                    <a16:rowId xmlns:a16="http://schemas.microsoft.com/office/drawing/2014/main" val="2127941015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Virtual World Experience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Both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Uncurated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Unstructured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Push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Online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extLst>
                  <a:ext uri="{0D108BD9-81ED-4DB2-BD59-A6C34878D82A}">
                    <a16:rowId xmlns:a16="http://schemas.microsoft.com/office/drawing/2014/main" val="2167820975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Interactive Instruction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Symbolic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Curated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Semi-structured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Push &amp; Pull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Online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extLst>
                  <a:ext uri="{0D108BD9-81ED-4DB2-BD59-A6C34878D82A}">
                    <a16:rowId xmlns:a16="http://schemas.microsoft.com/office/drawing/2014/main" val="338689368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Manual or Book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Symbolic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Curated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Semi-structured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Pull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Online/Offline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extLst>
                  <a:ext uri="{0D108BD9-81ED-4DB2-BD59-A6C34878D82A}">
                    <a16:rowId xmlns:a16="http://schemas.microsoft.com/office/drawing/2014/main" val="3384408335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Knowledge Base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Symbolic 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Curated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Structured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Pull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Online/Offline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extLst>
                  <a:ext uri="{0D108BD9-81ED-4DB2-BD59-A6C34878D82A}">
                    <a16:rowId xmlns:a16="http://schemas.microsoft.com/office/drawing/2014/main" val="631661639"/>
                  </a:ext>
                </a:extLst>
              </a:tr>
              <a:tr h="21740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Web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Symbolic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Uncurated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Unstructured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+mj-lt"/>
                        </a:rPr>
                        <a:t>Pull</a:t>
                      </a:r>
                      <a:endParaRPr lang="en-US" sz="11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+mj-lt"/>
                        </a:rPr>
                        <a:t>Offline</a:t>
                      </a:r>
                      <a:endParaRPr lang="en-US" sz="1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4382" marR="64382" marT="0" marB="0"/>
                </a:tc>
                <a:extLst>
                  <a:ext uri="{0D108BD9-81ED-4DB2-BD59-A6C34878D82A}">
                    <a16:rowId xmlns:a16="http://schemas.microsoft.com/office/drawing/2014/main" val="3283430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41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arTech_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cialSim Theme">
  <a:themeElements>
    <a:clrScheme name="RACE">
      <a:dk1>
        <a:srgbClr val="262626"/>
      </a:dk1>
      <a:lt1>
        <a:sysClr val="window" lastClr="FFFFFF"/>
      </a:lt1>
      <a:dk2>
        <a:srgbClr val="3C4994"/>
      </a:dk2>
      <a:lt2>
        <a:srgbClr val="EEECE1"/>
      </a:lt2>
      <a:accent1>
        <a:srgbClr val="3C4994"/>
      </a:accent1>
      <a:accent2>
        <a:srgbClr val="8F2736"/>
      </a:accent2>
      <a:accent3>
        <a:srgbClr val="266E67"/>
      </a:accent3>
      <a:accent4>
        <a:srgbClr val="7F3760"/>
      </a:accent4>
      <a:accent5>
        <a:srgbClr val="104766"/>
      </a:accent5>
      <a:accent6>
        <a:srgbClr val="DC5620"/>
      </a:accent6>
      <a:hlink>
        <a:srgbClr val="0000FF"/>
      </a:hlink>
      <a:folHlink>
        <a:srgbClr val="800080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noFill/>
        <a:ln w="22225">
          <a:solidFill>
            <a:schemeClr val="tx1"/>
          </a:solidFill>
          <a:round/>
          <a:headEnd/>
          <a:tailEnd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Updated_DARPA_Template_20190102_1237.pptx" id="{73648ED9-5A49-4BD0-BC42-DE32C2E6CF09}" vid="{D0B459EC-B9B7-4546-9243-8AF0A3298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23682</TotalTime>
  <Words>759</Words>
  <Application>Microsoft Macintosh PowerPoint</Application>
  <PresentationFormat>Widescreen</PresentationFormat>
  <Paragraphs>169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 Light</vt:lpstr>
      <vt:lpstr>Calibri</vt:lpstr>
      <vt:lpstr>Cambria</vt:lpstr>
      <vt:lpstr>Tahoma</vt:lpstr>
      <vt:lpstr>SoarTech_01</vt:lpstr>
      <vt:lpstr>SocialSim Theme</vt:lpstr>
      <vt:lpstr>Applications and Challenges in Artificial Intelligence for National Defense   Dr. Mike van Lent Soar Technology, Inc.</vt:lpstr>
      <vt:lpstr>Characteristics of ”tough problems”</vt:lpstr>
      <vt:lpstr>High Stakes</vt:lpstr>
      <vt:lpstr>Human In The Loop</vt:lpstr>
      <vt:lpstr>Data Sparse</vt:lpstr>
      <vt:lpstr>From Problem Characteristics to Technology Capabilities</vt:lpstr>
      <vt:lpstr>Trustworthy, Trustable, Trusted</vt:lpstr>
      <vt:lpstr>Naturally Interactive &amp; Collaborative</vt:lpstr>
      <vt:lpstr>Learn with Less Data &amp; from Multiple Sources</vt:lpstr>
      <vt:lpstr>How do we achieve these technology capabilities?</vt:lpstr>
      <vt:lpstr>Where is AI, Fast and Slow going to come from?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STIT #1 Officelicense 01</dc:creator>
  <cp:lastModifiedBy>Mike van Lent</cp:lastModifiedBy>
  <cp:revision>243</cp:revision>
  <dcterms:created xsi:type="dcterms:W3CDTF">2019-09-12T18:50:30Z</dcterms:created>
  <dcterms:modified xsi:type="dcterms:W3CDTF">2021-06-15T13:53:22Z</dcterms:modified>
</cp:coreProperties>
</file>