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9"/>
  </p:notesMasterIdLst>
  <p:sldIdLst>
    <p:sldId id="256" r:id="rId2"/>
    <p:sldId id="265" r:id="rId3"/>
    <p:sldId id="264" r:id="rId4"/>
    <p:sldId id="266" r:id="rId5"/>
    <p:sldId id="268" r:id="rId6"/>
    <p:sldId id="267" r:id="rId7"/>
    <p:sldId id="263" r:id="rId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ヒラギノ角ゴ Pro W3" pitchFamily="28" charset="-128"/>
        <a:cs typeface="+mn-cs"/>
      </a:defRPr>
    </a:lvl1pPr>
    <a:lvl2pPr marL="457200" algn="l" rtl="0" eaLnBrk="0" fontAlgn="base" hangingPunct="0">
      <a:spcBef>
        <a:spcPct val="0"/>
      </a:spcBef>
      <a:spcAft>
        <a:spcPct val="0"/>
      </a:spcAft>
      <a:defRPr sz="2400" kern="1200">
        <a:solidFill>
          <a:schemeClr val="tx1"/>
        </a:solidFill>
        <a:latin typeface="Arial" charset="0"/>
        <a:ea typeface="ヒラギノ角ゴ Pro W3" pitchFamily="28" charset="-128"/>
        <a:cs typeface="+mn-cs"/>
      </a:defRPr>
    </a:lvl2pPr>
    <a:lvl3pPr marL="914400" algn="l" rtl="0" eaLnBrk="0" fontAlgn="base" hangingPunct="0">
      <a:spcBef>
        <a:spcPct val="0"/>
      </a:spcBef>
      <a:spcAft>
        <a:spcPct val="0"/>
      </a:spcAft>
      <a:defRPr sz="2400" kern="1200">
        <a:solidFill>
          <a:schemeClr val="tx1"/>
        </a:solidFill>
        <a:latin typeface="Arial" charset="0"/>
        <a:ea typeface="ヒラギノ角ゴ Pro W3" pitchFamily="28" charset="-128"/>
        <a:cs typeface="+mn-cs"/>
      </a:defRPr>
    </a:lvl3pPr>
    <a:lvl4pPr marL="1371600" algn="l" rtl="0" eaLnBrk="0" fontAlgn="base" hangingPunct="0">
      <a:spcBef>
        <a:spcPct val="0"/>
      </a:spcBef>
      <a:spcAft>
        <a:spcPct val="0"/>
      </a:spcAft>
      <a:defRPr sz="2400" kern="1200">
        <a:solidFill>
          <a:schemeClr val="tx1"/>
        </a:solidFill>
        <a:latin typeface="Arial" charset="0"/>
        <a:ea typeface="ヒラギノ角ゴ Pro W3" pitchFamily="28" charset="-128"/>
        <a:cs typeface="+mn-cs"/>
      </a:defRPr>
    </a:lvl4pPr>
    <a:lvl5pPr marL="1828800" algn="l" rtl="0" eaLnBrk="0" fontAlgn="base" hangingPunct="0">
      <a:spcBef>
        <a:spcPct val="0"/>
      </a:spcBef>
      <a:spcAft>
        <a:spcPct val="0"/>
      </a:spcAft>
      <a:defRPr sz="2400" kern="1200">
        <a:solidFill>
          <a:schemeClr val="tx1"/>
        </a:solidFill>
        <a:latin typeface="Arial" charset="0"/>
        <a:ea typeface="ヒラギノ角ゴ Pro W3" pitchFamily="28" charset="-128"/>
        <a:cs typeface="+mn-cs"/>
      </a:defRPr>
    </a:lvl5pPr>
    <a:lvl6pPr marL="2286000" algn="l" defTabSz="914400" rtl="0" eaLnBrk="1" latinLnBrk="0" hangingPunct="1">
      <a:defRPr sz="2400" kern="1200">
        <a:solidFill>
          <a:schemeClr val="tx1"/>
        </a:solidFill>
        <a:latin typeface="Arial" charset="0"/>
        <a:ea typeface="ヒラギノ角ゴ Pro W3" pitchFamily="28" charset="-128"/>
        <a:cs typeface="+mn-cs"/>
      </a:defRPr>
    </a:lvl6pPr>
    <a:lvl7pPr marL="2743200" algn="l" defTabSz="914400" rtl="0" eaLnBrk="1" latinLnBrk="0" hangingPunct="1">
      <a:defRPr sz="2400" kern="1200">
        <a:solidFill>
          <a:schemeClr val="tx1"/>
        </a:solidFill>
        <a:latin typeface="Arial" charset="0"/>
        <a:ea typeface="ヒラギノ角ゴ Pro W3" pitchFamily="28" charset="-128"/>
        <a:cs typeface="+mn-cs"/>
      </a:defRPr>
    </a:lvl7pPr>
    <a:lvl8pPr marL="3200400" algn="l" defTabSz="914400" rtl="0" eaLnBrk="1" latinLnBrk="0" hangingPunct="1">
      <a:defRPr sz="2400" kern="1200">
        <a:solidFill>
          <a:schemeClr val="tx1"/>
        </a:solidFill>
        <a:latin typeface="Arial" charset="0"/>
        <a:ea typeface="ヒラギノ角ゴ Pro W3" pitchFamily="28" charset="-128"/>
        <a:cs typeface="+mn-cs"/>
      </a:defRPr>
    </a:lvl8pPr>
    <a:lvl9pPr marL="3657600" algn="l" defTabSz="914400" rtl="0" eaLnBrk="1" latinLnBrk="0" hangingPunct="1">
      <a:defRPr sz="2400" kern="1200">
        <a:solidFill>
          <a:schemeClr val="tx1"/>
        </a:solidFill>
        <a:latin typeface="Arial" charset="0"/>
        <a:ea typeface="ヒラギノ角ゴ Pro W3" pitchFamily="28"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B2CB"/>
    <a:srgbClr val="00BFF0"/>
    <a:srgbClr val="646464"/>
    <a:srgbClr val="0091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3" autoAdjust="0"/>
    <p:restoredTop sz="71281" autoAdjust="0"/>
  </p:normalViewPr>
  <p:slideViewPr>
    <p:cSldViewPr>
      <p:cViewPr varScale="1">
        <p:scale>
          <a:sx n="64" d="100"/>
          <a:sy n="64" d="100"/>
        </p:scale>
        <p:origin x="1709"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smtClean="0"/>
            </a:lvl1pPr>
          </a:lstStyle>
          <a:p>
            <a:pPr>
              <a:defRPr/>
            </a:pPr>
            <a:fld id="{61E809A7-931D-4E91-B5F9-38994025A9CC}" type="slidenum">
              <a:rPr lang="en-US"/>
              <a:pPr>
                <a:defRPr/>
              </a:pPr>
              <a:t>‹#›</a:t>
            </a:fld>
            <a:endParaRPr lang="en-US"/>
          </a:p>
        </p:txBody>
      </p:sp>
    </p:spTree>
    <p:extLst>
      <p:ext uri="{BB962C8B-B14F-4D97-AF65-F5344CB8AC3E}">
        <p14:creationId xmlns:p14="http://schemas.microsoft.com/office/powerpoint/2010/main" val="24947859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ヒラギノ角ゴ Pro W3" pitchFamily="28"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ヒラギノ角ゴ Pro W3" pitchFamily="28"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ヒラギノ角ゴ Pro W3" pitchFamily="28"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ヒラギノ角ゴ Pro W3" pitchFamily="28"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ヒラギノ角ゴ Pro W3" pitchFamily="2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JSoar</a:t>
            </a:r>
            <a:r>
              <a:rPr lang="en-US" dirty="0" smtClean="0"/>
              <a:t> is an open</a:t>
            </a:r>
            <a:r>
              <a:rPr lang="en-US" baseline="0" dirty="0" smtClean="0"/>
              <a:t> source Java version of Soar. It is mostly an attempt to directly port the existing functionality, although some stuff has significantly diverged, like I/O integration. It is perpetually behind </a:t>
            </a:r>
            <a:r>
              <a:rPr lang="en-US" baseline="0" dirty="0" err="1" smtClean="0"/>
              <a:t>Csoar</a:t>
            </a:r>
            <a:r>
              <a:rPr lang="en-US" baseline="0" dirty="0" smtClean="0"/>
              <a:t>, and thus does not have all the latest features and changes (e.g., SVS is missing). But most of what you’d want is there, and most people find Java much easier to work with than C/C++.</a:t>
            </a:r>
            <a:endParaRPr lang="en-US" dirty="0"/>
          </a:p>
        </p:txBody>
      </p:sp>
      <p:sp>
        <p:nvSpPr>
          <p:cNvPr id="4" name="Slide Number Placeholder 3"/>
          <p:cNvSpPr>
            <a:spLocks noGrp="1"/>
          </p:cNvSpPr>
          <p:nvPr>
            <p:ph type="sldNum" sz="quarter" idx="10"/>
          </p:nvPr>
        </p:nvSpPr>
        <p:spPr/>
        <p:txBody>
          <a:bodyPr/>
          <a:lstStyle/>
          <a:p>
            <a:pPr>
              <a:defRPr/>
            </a:pPr>
            <a:fld id="{61E809A7-931D-4E91-B5F9-38994025A9CC}" type="slidenum">
              <a:rPr lang="en-US" smtClean="0"/>
              <a:pPr>
                <a:defRPr/>
              </a:pPr>
              <a:t>1</a:t>
            </a:fld>
            <a:endParaRPr lang="en-US"/>
          </a:p>
        </p:txBody>
      </p:sp>
    </p:spTree>
    <p:extLst>
      <p:ext uri="{BB962C8B-B14F-4D97-AF65-F5344CB8AC3E}">
        <p14:creationId xmlns:p14="http://schemas.microsoft.com/office/powerpoint/2010/main" val="143736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current</a:t>
            </a:r>
            <a:r>
              <a:rPr lang="en-US" baseline="0" dirty="0" smtClean="0"/>
              <a:t> </a:t>
            </a:r>
            <a:r>
              <a:rPr lang="en-US" baseline="0" dirty="0" err="1" smtClean="0"/>
              <a:t>datamap</a:t>
            </a:r>
            <a:r>
              <a:rPr lang="en-US" baseline="0" dirty="0" smtClean="0"/>
              <a:t> file is text, but it generates unique identifiers in a way that would make it practically impossible for two different people to merge their changes (they will have the same ids for different things)</a:t>
            </a:r>
            <a:endParaRPr lang="en-US" dirty="0"/>
          </a:p>
        </p:txBody>
      </p:sp>
      <p:sp>
        <p:nvSpPr>
          <p:cNvPr id="4" name="Slide Number Placeholder 3"/>
          <p:cNvSpPr>
            <a:spLocks noGrp="1"/>
          </p:cNvSpPr>
          <p:nvPr>
            <p:ph type="sldNum" sz="quarter" idx="10"/>
          </p:nvPr>
        </p:nvSpPr>
        <p:spPr/>
        <p:txBody>
          <a:bodyPr/>
          <a:lstStyle/>
          <a:p>
            <a:pPr>
              <a:defRPr/>
            </a:pPr>
            <a:fld id="{61E809A7-931D-4E91-B5F9-38994025A9CC}" type="slidenum">
              <a:rPr lang="en-US" smtClean="0"/>
              <a:pPr>
                <a:defRPr/>
              </a:pPr>
              <a:t>6</a:t>
            </a:fld>
            <a:endParaRPr lang="en-US"/>
          </a:p>
        </p:txBody>
      </p:sp>
    </p:spTree>
    <p:extLst>
      <p:ext uri="{BB962C8B-B14F-4D97-AF65-F5344CB8AC3E}">
        <p14:creationId xmlns:p14="http://schemas.microsoft.com/office/powerpoint/2010/main" val="18486711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Rectangle 11"/>
          <p:cNvSpPr>
            <a:spLocks noChangeArrowheads="1"/>
          </p:cNvSpPr>
          <p:nvPr userDrawn="1"/>
        </p:nvSpPr>
        <p:spPr bwMode="auto">
          <a:xfrm>
            <a:off x="0" y="0"/>
            <a:ext cx="6248400" cy="6884988"/>
          </a:xfrm>
          <a:prstGeom prst="rect">
            <a:avLst/>
          </a:prstGeom>
          <a:solidFill>
            <a:srgbClr val="007790"/>
          </a:solidFill>
          <a:ln w="9525">
            <a:noFill/>
            <a:miter lim="800000"/>
            <a:headEnd/>
            <a:tailEnd/>
          </a:ln>
        </p:spPr>
        <p:txBody>
          <a:bodyPr wrap="none" anchor="ctr"/>
          <a:lstStyle/>
          <a:p>
            <a:pPr>
              <a:defRPr/>
            </a:pPr>
            <a:endParaRPr lang="en-US"/>
          </a:p>
        </p:txBody>
      </p:sp>
      <p:pic>
        <p:nvPicPr>
          <p:cNvPr id="4" name="Picture 12" descr="soartech_logo_stacked"/>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572250" y="2819400"/>
            <a:ext cx="1885950" cy="129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3" descr="pattern"/>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791575" y="0"/>
            <a:ext cx="352425"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 name="Rectangle 6"/>
          <p:cNvSpPr>
            <a:spLocks noGrp="1" noChangeArrowheads="1"/>
          </p:cNvSpPr>
          <p:nvPr>
            <p:ph type="ctrTitle"/>
          </p:nvPr>
        </p:nvSpPr>
        <p:spPr>
          <a:xfrm>
            <a:off x="685800" y="2819400"/>
            <a:ext cx="5257800" cy="1219200"/>
          </a:xfrm>
        </p:spPr>
        <p:txBody>
          <a:bodyPr/>
          <a:lstStyle>
            <a:lvl1pPr algn="r">
              <a:defRPr>
                <a:solidFill>
                  <a:schemeClr val="bg1"/>
                </a:solidFill>
              </a:defRPr>
            </a:lvl1pPr>
          </a:lstStyle>
          <a:p>
            <a:r>
              <a:rPr lang="en-US" smtClean="0"/>
              <a:t>Click to edit Master title style</a:t>
            </a:r>
            <a:endParaRPr lang="en-US"/>
          </a:p>
        </p:txBody>
      </p:sp>
      <p:sp>
        <p:nvSpPr>
          <p:cNvPr id="6" name="Rectangle 8"/>
          <p:cNvSpPr>
            <a:spLocks noGrp="1" noChangeArrowheads="1"/>
          </p:cNvSpPr>
          <p:nvPr>
            <p:ph type="dt" sz="half" idx="10"/>
          </p:nvPr>
        </p:nvSpPr>
        <p:spPr>
          <a:xfrm>
            <a:off x="4038600" y="4343400"/>
            <a:ext cx="1905000" cy="457200"/>
          </a:xfrm>
        </p:spPr>
        <p:txBody>
          <a:bodyPr/>
          <a:lstStyle>
            <a:lvl1pPr>
              <a:defRPr sz="1600" smtClean="0">
                <a:solidFill>
                  <a:schemeClr val="bg1"/>
                </a:solidFill>
              </a:defRPr>
            </a:lvl1pPr>
          </a:lstStyle>
          <a:p>
            <a:pPr>
              <a:defRPr/>
            </a:pPr>
            <a:fld id="{FA708D81-9956-4485-BCCF-B6C246717DCB}" type="datetime1">
              <a:rPr lang="en-US"/>
              <a:pPr>
                <a:defRPr/>
              </a:pPr>
              <a:t>6/5/2015</a:t>
            </a:fld>
            <a:endParaRPr lang="en-US"/>
          </a:p>
        </p:txBody>
      </p:sp>
      <p:sp>
        <p:nvSpPr>
          <p:cNvPr id="7" name="Rectangle 9"/>
          <p:cNvSpPr>
            <a:spLocks noGrp="1" noChangeArrowheads="1"/>
          </p:cNvSpPr>
          <p:nvPr>
            <p:ph type="ftr" sz="quarter" idx="11"/>
          </p:nvPr>
        </p:nvSpPr>
        <p:spPr>
          <a:xfrm>
            <a:off x="304800" y="6248400"/>
            <a:ext cx="2895600" cy="457200"/>
          </a:xfrm>
        </p:spPr>
        <p:txBody>
          <a:bodyPr/>
          <a:lstStyle>
            <a:lvl1pPr>
              <a:defRPr dirty="0" smtClean="0">
                <a:solidFill>
                  <a:srgbClr val="4CB2CB"/>
                </a:solidFill>
              </a:defRPr>
            </a:lvl1pPr>
          </a:lstStyle>
          <a:p>
            <a:pPr>
              <a:defRPr/>
            </a:pPr>
            <a:r>
              <a:rPr lang="en-US"/>
              <a:t>Soar Technology, Inc. Proprietary</a:t>
            </a:r>
          </a:p>
        </p:txBody>
      </p:sp>
    </p:spTree>
    <p:extLst>
      <p:ext uri="{BB962C8B-B14F-4D97-AF65-F5344CB8AC3E}">
        <p14:creationId xmlns:p14="http://schemas.microsoft.com/office/powerpoint/2010/main" val="3441548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smtClean="0"/>
            </a:lvl1pPr>
          </a:lstStyle>
          <a:p>
            <a:pPr>
              <a:defRPr/>
            </a:pPr>
            <a:fld id="{18CD1077-4F5C-4B61-A64A-41B2521E971E}" type="datetime1">
              <a:rPr lang="en-US"/>
              <a:pPr>
                <a:defRPr/>
              </a:pPr>
              <a:t>6/5/2015</a:t>
            </a:fld>
            <a:endParaRPr lang="en-US"/>
          </a:p>
        </p:txBody>
      </p:sp>
      <p:sp>
        <p:nvSpPr>
          <p:cNvPr id="5" name="Footer Placeholder 4"/>
          <p:cNvSpPr>
            <a:spLocks noGrp="1"/>
          </p:cNvSpPr>
          <p:nvPr>
            <p:ph type="ftr" sz="quarter" idx="11"/>
          </p:nvPr>
        </p:nvSpPr>
        <p:spPr/>
        <p:txBody>
          <a:bodyPr/>
          <a:lstStyle>
            <a:lvl1pPr>
              <a:defRPr dirty="0" smtClean="0"/>
            </a:lvl1pPr>
          </a:lstStyle>
          <a:p>
            <a:pPr>
              <a:defRPr/>
            </a:pPr>
            <a:r>
              <a:rPr lang="en-US"/>
              <a:t>Soar Technology, Inc. Proprietary</a:t>
            </a:r>
          </a:p>
        </p:txBody>
      </p:sp>
      <p:sp>
        <p:nvSpPr>
          <p:cNvPr id="6" name="Slide Number Placeholder 5"/>
          <p:cNvSpPr>
            <a:spLocks noGrp="1"/>
          </p:cNvSpPr>
          <p:nvPr>
            <p:ph type="sldNum" sz="quarter" idx="12"/>
          </p:nvPr>
        </p:nvSpPr>
        <p:spPr/>
        <p:txBody>
          <a:bodyPr/>
          <a:lstStyle>
            <a:lvl1pPr>
              <a:defRPr smtClean="0"/>
            </a:lvl1pPr>
          </a:lstStyle>
          <a:p>
            <a:pPr>
              <a:defRPr/>
            </a:pPr>
            <a:fld id="{43418671-F5BC-47F3-A728-FCC473CF5437}" type="slidenum">
              <a:rPr lang="en-US"/>
              <a:pPr>
                <a:defRPr/>
              </a:pPr>
              <a:t>‹#›</a:t>
            </a:fld>
            <a:endParaRPr lang="en-US"/>
          </a:p>
        </p:txBody>
      </p:sp>
    </p:spTree>
    <p:extLst>
      <p:ext uri="{BB962C8B-B14F-4D97-AF65-F5344CB8AC3E}">
        <p14:creationId xmlns:p14="http://schemas.microsoft.com/office/powerpoint/2010/main" val="4003549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838200"/>
            <a:ext cx="1847850" cy="5257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66800" y="838200"/>
            <a:ext cx="539115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smtClean="0"/>
            </a:lvl1pPr>
          </a:lstStyle>
          <a:p>
            <a:pPr>
              <a:defRPr/>
            </a:pPr>
            <a:fld id="{DE253EA3-D2F5-441F-B4E3-75CDD89E5D07}" type="datetime1">
              <a:rPr lang="en-US"/>
              <a:pPr>
                <a:defRPr/>
              </a:pPr>
              <a:t>6/5/2015</a:t>
            </a:fld>
            <a:endParaRPr lang="en-US"/>
          </a:p>
        </p:txBody>
      </p:sp>
      <p:sp>
        <p:nvSpPr>
          <p:cNvPr id="5" name="Footer Placeholder 4"/>
          <p:cNvSpPr>
            <a:spLocks noGrp="1"/>
          </p:cNvSpPr>
          <p:nvPr>
            <p:ph type="ftr" sz="quarter" idx="11"/>
          </p:nvPr>
        </p:nvSpPr>
        <p:spPr/>
        <p:txBody>
          <a:bodyPr/>
          <a:lstStyle>
            <a:lvl1pPr>
              <a:defRPr dirty="0" smtClean="0"/>
            </a:lvl1pPr>
          </a:lstStyle>
          <a:p>
            <a:pPr>
              <a:defRPr/>
            </a:pPr>
            <a:r>
              <a:rPr lang="en-US"/>
              <a:t>Soar Technology, Inc. Proprietary</a:t>
            </a:r>
          </a:p>
        </p:txBody>
      </p:sp>
      <p:sp>
        <p:nvSpPr>
          <p:cNvPr id="6" name="Slide Number Placeholder 5"/>
          <p:cNvSpPr>
            <a:spLocks noGrp="1"/>
          </p:cNvSpPr>
          <p:nvPr>
            <p:ph type="sldNum" sz="quarter" idx="12"/>
          </p:nvPr>
        </p:nvSpPr>
        <p:spPr/>
        <p:txBody>
          <a:bodyPr/>
          <a:lstStyle>
            <a:lvl1pPr>
              <a:defRPr smtClean="0"/>
            </a:lvl1pPr>
          </a:lstStyle>
          <a:p>
            <a:pPr>
              <a:defRPr/>
            </a:pPr>
            <a:fld id="{BD00734C-A608-4857-AED1-EA4D429D1E31}" type="slidenum">
              <a:rPr lang="en-US"/>
              <a:pPr>
                <a:defRPr/>
              </a:pPr>
              <a:t>‹#›</a:t>
            </a:fld>
            <a:endParaRPr lang="en-US"/>
          </a:p>
        </p:txBody>
      </p:sp>
    </p:spTree>
    <p:extLst>
      <p:ext uri="{BB962C8B-B14F-4D97-AF65-F5344CB8AC3E}">
        <p14:creationId xmlns:p14="http://schemas.microsoft.com/office/powerpoint/2010/main" val="3706871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smtClean="0"/>
            </a:lvl1pPr>
          </a:lstStyle>
          <a:p>
            <a:pPr>
              <a:defRPr/>
            </a:pPr>
            <a:fld id="{318F7017-575C-4DB5-BE4B-70D03A3ACDBC}" type="datetime1">
              <a:rPr lang="en-US"/>
              <a:pPr>
                <a:defRPr/>
              </a:pPr>
              <a:t>6/5/2015</a:t>
            </a:fld>
            <a:endParaRPr lang="en-US"/>
          </a:p>
        </p:txBody>
      </p:sp>
      <p:sp>
        <p:nvSpPr>
          <p:cNvPr id="5" name="Footer Placeholder 4"/>
          <p:cNvSpPr>
            <a:spLocks noGrp="1"/>
          </p:cNvSpPr>
          <p:nvPr>
            <p:ph type="ftr" sz="quarter" idx="11"/>
          </p:nvPr>
        </p:nvSpPr>
        <p:spPr/>
        <p:txBody>
          <a:bodyPr/>
          <a:lstStyle>
            <a:lvl1pPr>
              <a:defRPr dirty="0" smtClean="0"/>
            </a:lvl1pPr>
          </a:lstStyle>
          <a:p>
            <a:pPr>
              <a:defRPr/>
            </a:pPr>
            <a:r>
              <a:rPr lang="en-US"/>
              <a:t>Soar Technology, Inc. Proprietary</a:t>
            </a:r>
          </a:p>
        </p:txBody>
      </p:sp>
      <p:sp>
        <p:nvSpPr>
          <p:cNvPr id="6" name="Slide Number Placeholder 5"/>
          <p:cNvSpPr>
            <a:spLocks noGrp="1"/>
          </p:cNvSpPr>
          <p:nvPr>
            <p:ph type="sldNum" sz="quarter" idx="12"/>
          </p:nvPr>
        </p:nvSpPr>
        <p:spPr/>
        <p:txBody>
          <a:bodyPr/>
          <a:lstStyle>
            <a:lvl1pPr>
              <a:defRPr smtClean="0"/>
            </a:lvl1pPr>
          </a:lstStyle>
          <a:p>
            <a:pPr>
              <a:defRPr/>
            </a:pPr>
            <a:fld id="{004CB47F-FEA4-42D7-8009-D5875E6D382F}" type="slidenum">
              <a:rPr lang="en-US"/>
              <a:pPr>
                <a:defRPr/>
              </a:pPr>
              <a:t>‹#›</a:t>
            </a:fld>
            <a:endParaRPr lang="en-US"/>
          </a:p>
        </p:txBody>
      </p:sp>
    </p:spTree>
    <p:extLst>
      <p:ext uri="{BB962C8B-B14F-4D97-AF65-F5344CB8AC3E}">
        <p14:creationId xmlns:p14="http://schemas.microsoft.com/office/powerpoint/2010/main" val="2748596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smtClean="0"/>
            </a:lvl1pPr>
          </a:lstStyle>
          <a:p>
            <a:pPr>
              <a:defRPr/>
            </a:pPr>
            <a:fld id="{0296C361-BAC0-40EC-9209-40B1DE16E384}" type="datetime1">
              <a:rPr lang="en-US"/>
              <a:pPr>
                <a:defRPr/>
              </a:pPr>
              <a:t>6/5/2015</a:t>
            </a:fld>
            <a:endParaRPr lang="en-US"/>
          </a:p>
        </p:txBody>
      </p:sp>
      <p:sp>
        <p:nvSpPr>
          <p:cNvPr id="5" name="Footer Placeholder 4"/>
          <p:cNvSpPr>
            <a:spLocks noGrp="1"/>
          </p:cNvSpPr>
          <p:nvPr>
            <p:ph type="ftr" sz="quarter" idx="11"/>
          </p:nvPr>
        </p:nvSpPr>
        <p:spPr/>
        <p:txBody>
          <a:bodyPr/>
          <a:lstStyle>
            <a:lvl1pPr>
              <a:defRPr dirty="0" smtClean="0"/>
            </a:lvl1pPr>
          </a:lstStyle>
          <a:p>
            <a:pPr>
              <a:defRPr/>
            </a:pPr>
            <a:r>
              <a:rPr lang="en-US"/>
              <a:t>Soar Technology, Inc. Proprietary</a:t>
            </a:r>
          </a:p>
        </p:txBody>
      </p:sp>
      <p:sp>
        <p:nvSpPr>
          <p:cNvPr id="6" name="Slide Number Placeholder 5"/>
          <p:cNvSpPr>
            <a:spLocks noGrp="1"/>
          </p:cNvSpPr>
          <p:nvPr>
            <p:ph type="sldNum" sz="quarter" idx="12"/>
          </p:nvPr>
        </p:nvSpPr>
        <p:spPr/>
        <p:txBody>
          <a:bodyPr/>
          <a:lstStyle>
            <a:lvl1pPr>
              <a:defRPr smtClean="0"/>
            </a:lvl1pPr>
          </a:lstStyle>
          <a:p>
            <a:pPr>
              <a:defRPr/>
            </a:pPr>
            <a:fld id="{3EC870A7-1A3A-4679-9273-9B633138804C}" type="slidenum">
              <a:rPr lang="en-US"/>
              <a:pPr>
                <a:defRPr/>
              </a:pPr>
              <a:t>‹#›</a:t>
            </a:fld>
            <a:endParaRPr lang="en-US"/>
          </a:p>
        </p:txBody>
      </p:sp>
    </p:spTree>
    <p:extLst>
      <p:ext uri="{BB962C8B-B14F-4D97-AF65-F5344CB8AC3E}">
        <p14:creationId xmlns:p14="http://schemas.microsoft.com/office/powerpoint/2010/main" val="4230223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66800" y="990600"/>
            <a:ext cx="36195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38700" y="990600"/>
            <a:ext cx="36195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smtClean="0"/>
            </a:lvl1pPr>
          </a:lstStyle>
          <a:p>
            <a:pPr>
              <a:defRPr/>
            </a:pPr>
            <a:fld id="{9FC71CAB-1693-4917-A2FE-65D390A507E3}" type="datetime1">
              <a:rPr lang="en-US"/>
              <a:pPr>
                <a:defRPr/>
              </a:pPr>
              <a:t>6/5/2015</a:t>
            </a:fld>
            <a:endParaRPr lang="en-US"/>
          </a:p>
        </p:txBody>
      </p:sp>
      <p:sp>
        <p:nvSpPr>
          <p:cNvPr id="6" name="Footer Placeholder 5"/>
          <p:cNvSpPr>
            <a:spLocks noGrp="1"/>
          </p:cNvSpPr>
          <p:nvPr>
            <p:ph type="ftr" sz="quarter" idx="11"/>
          </p:nvPr>
        </p:nvSpPr>
        <p:spPr/>
        <p:txBody>
          <a:bodyPr/>
          <a:lstStyle>
            <a:lvl1pPr>
              <a:defRPr dirty="0" smtClean="0"/>
            </a:lvl1pPr>
          </a:lstStyle>
          <a:p>
            <a:pPr>
              <a:defRPr/>
            </a:pPr>
            <a:r>
              <a:rPr lang="en-US"/>
              <a:t>Soar Technology, Inc. Proprietary</a:t>
            </a:r>
          </a:p>
        </p:txBody>
      </p:sp>
      <p:sp>
        <p:nvSpPr>
          <p:cNvPr id="7" name="Slide Number Placeholder 6"/>
          <p:cNvSpPr>
            <a:spLocks noGrp="1"/>
          </p:cNvSpPr>
          <p:nvPr>
            <p:ph type="sldNum" sz="quarter" idx="12"/>
          </p:nvPr>
        </p:nvSpPr>
        <p:spPr/>
        <p:txBody>
          <a:bodyPr/>
          <a:lstStyle>
            <a:lvl1pPr>
              <a:defRPr smtClean="0"/>
            </a:lvl1pPr>
          </a:lstStyle>
          <a:p>
            <a:pPr>
              <a:defRPr/>
            </a:pPr>
            <a:fld id="{ED6E0961-4BC1-4FC7-B916-3BE6C76CAB03}" type="slidenum">
              <a:rPr lang="en-US"/>
              <a:pPr>
                <a:defRPr/>
              </a:pPr>
              <a:t>‹#›</a:t>
            </a:fld>
            <a:endParaRPr lang="en-US"/>
          </a:p>
        </p:txBody>
      </p:sp>
    </p:spTree>
    <p:extLst>
      <p:ext uri="{BB962C8B-B14F-4D97-AF65-F5344CB8AC3E}">
        <p14:creationId xmlns:p14="http://schemas.microsoft.com/office/powerpoint/2010/main" val="3420256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723D7ED4-F0E3-4146-A7E2-93FBAFB417BC}" type="datetime1">
              <a:rPr lang="en-US"/>
              <a:pPr>
                <a:defRPr/>
              </a:pPr>
              <a:t>6/5/2015</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Soar Technology, Inc. Proprietary</a:t>
            </a:r>
          </a:p>
        </p:txBody>
      </p:sp>
      <p:sp>
        <p:nvSpPr>
          <p:cNvPr id="9" name="Rectangle 6"/>
          <p:cNvSpPr>
            <a:spLocks noGrp="1" noChangeArrowheads="1"/>
          </p:cNvSpPr>
          <p:nvPr>
            <p:ph type="sldNum" sz="quarter" idx="12"/>
          </p:nvPr>
        </p:nvSpPr>
        <p:spPr>
          <a:ln/>
        </p:spPr>
        <p:txBody>
          <a:bodyPr/>
          <a:lstStyle>
            <a:lvl1pPr>
              <a:defRPr/>
            </a:lvl1pPr>
          </a:lstStyle>
          <a:p>
            <a:pPr>
              <a:defRPr/>
            </a:pPr>
            <a:fld id="{B8F0F34A-3AC0-466D-86EE-E7CBAB46061C}" type="slidenum">
              <a:rPr lang="en-US"/>
              <a:pPr>
                <a:defRPr/>
              </a:pPr>
              <a:t>‹#›</a:t>
            </a:fld>
            <a:endParaRPr lang="en-US"/>
          </a:p>
        </p:txBody>
      </p:sp>
    </p:spTree>
    <p:extLst>
      <p:ext uri="{BB962C8B-B14F-4D97-AF65-F5344CB8AC3E}">
        <p14:creationId xmlns:p14="http://schemas.microsoft.com/office/powerpoint/2010/main" val="1713907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smtClean="0"/>
            </a:lvl1pPr>
          </a:lstStyle>
          <a:p>
            <a:pPr>
              <a:defRPr/>
            </a:pPr>
            <a:fld id="{67D688EF-DC97-4EE2-B48A-3EF741347024}" type="datetime1">
              <a:rPr lang="en-US"/>
              <a:pPr>
                <a:defRPr/>
              </a:pPr>
              <a:t>6/5/2015</a:t>
            </a:fld>
            <a:endParaRPr lang="en-US"/>
          </a:p>
        </p:txBody>
      </p:sp>
      <p:sp>
        <p:nvSpPr>
          <p:cNvPr id="4" name="Footer Placeholder 3"/>
          <p:cNvSpPr>
            <a:spLocks noGrp="1"/>
          </p:cNvSpPr>
          <p:nvPr>
            <p:ph type="ftr" sz="quarter" idx="11"/>
          </p:nvPr>
        </p:nvSpPr>
        <p:spPr/>
        <p:txBody>
          <a:bodyPr/>
          <a:lstStyle>
            <a:lvl1pPr>
              <a:defRPr dirty="0" smtClean="0"/>
            </a:lvl1pPr>
          </a:lstStyle>
          <a:p>
            <a:pPr>
              <a:defRPr/>
            </a:pPr>
            <a:r>
              <a:rPr lang="en-US"/>
              <a:t>Soar Technology, Inc. Proprietary</a:t>
            </a:r>
          </a:p>
        </p:txBody>
      </p:sp>
      <p:sp>
        <p:nvSpPr>
          <p:cNvPr id="5" name="Slide Number Placeholder 4"/>
          <p:cNvSpPr>
            <a:spLocks noGrp="1"/>
          </p:cNvSpPr>
          <p:nvPr>
            <p:ph type="sldNum" sz="quarter" idx="12"/>
          </p:nvPr>
        </p:nvSpPr>
        <p:spPr/>
        <p:txBody>
          <a:bodyPr/>
          <a:lstStyle>
            <a:lvl1pPr>
              <a:defRPr smtClean="0"/>
            </a:lvl1pPr>
          </a:lstStyle>
          <a:p>
            <a:pPr>
              <a:defRPr/>
            </a:pPr>
            <a:fld id="{1D551A0F-307B-42AB-85EC-E28CE52D3876}" type="slidenum">
              <a:rPr lang="en-US"/>
              <a:pPr>
                <a:defRPr/>
              </a:pPr>
              <a:t>‹#›</a:t>
            </a:fld>
            <a:endParaRPr lang="en-US"/>
          </a:p>
        </p:txBody>
      </p:sp>
    </p:spTree>
    <p:extLst>
      <p:ext uri="{BB962C8B-B14F-4D97-AF65-F5344CB8AC3E}">
        <p14:creationId xmlns:p14="http://schemas.microsoft.com/office/powerpoint/2010/main" val="443291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smtClean="0"/>
            </a:lvl1pPr>
          </a:lstStyle>
          <a:p>
            <a:pPr>
              <a:defRPr/>
            </a:pPr>
            <a:fld id="{B3527730-588E-4DBD-882E-A6559C0249AC}" type="datetime1">
              <a:rPr lang="en-US"/>
              <a:pPr>
                <a:defRPr/>
              </a:pPr>
              <a:t>6/5/2015</a:t>
            </a:fld>
            <a:endParaRPr lang="en-US"/>
          </a:p>
        </p:txBody>
      </p:sp>
      <p:sp>
        <p:nvSpPr>
          <p:cNvPr id="3" name="Footer Placeholder 2"/>
          <p:cNvSpPr>
            <a:spLocks noGrp="1"/>
          </p:cNvSpPr>
          <p:nvPr>
            <p:ph type="ftr" sz="quarter" idx="11"/>
          </p:nvPr>
        </p:nvSpPr>
        <p:spPr/>
        <p:txBody>
          <a:bodyPr/>
          <a:lstStyle>
            <a:lvl1pPr>
              <a:defRPr dirty="0" smtClean="0"/>
            </a:lvl1pPr>
          </a:lstStyle>
          <a:p>
            <a:pPr>
              <a:defRPr/>
            </a:pPr>
            <a:r>
              <a:rPr lang="en-US"/>
              <a:t>Soar Technology, Inc. Proprietary</a:t>
            </a:r>
          </a:p>
        </p:txBody>
      </p:sp>
      <p:sp>
        <p:nvSpPr>
          <p:cNvPr id="4" name="Slide Number Placeholder 3"/>
          <p:cNvSpPr>
            <a:spLocks noGrp="1"/>
          </p:cNvSpPr>
          <p:nvPr>
            <p:ph type="sldNum" sz="quarter" idx="12"/>
          </p:nvPr>
        </p:nvSpPr>
        <p:spPr/>
        <p:txBody>
          <a:bodyPr/>
          <a:lstStyle>
            <a:lvl1pPr>
              <a:defRPr smtClean="0"/>
            </a:lvl1pPr>
          </a:lstStyle>
          <a:p>
            <a:pPr>
              <a:defRPr/>
            </a:pPr>
            <a:fld id="{344D176B-B629-4217-80F0-3C53EFB5CC08}" type="slidenum">
              <a:rPr lang="en-US"/>
              <a:pPr>
                <a:defRPr/>
              </a:pPr>
              <a:t>‹#›</a:t>
            </a:fld>
            <a:endParaRPr lang="en-US"/>
          </a:p>
        </p:txBody>
      </p:sp>
    </p:spTree>
    <p:extLst>
      <p:ext uri="{BB962C8B-B14F-4D97-AF65-F5344CB8AC3E}">
        <p14:creationId xmlns:p14="http://schemas.microsoft.com/office/powerpoint/2010/main" val="4201828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EFF9A51F-BBC7-4504-8DEF-AB850F9FC0B4}" type="datetime1">
              <a:rPr lang="en-US"/>
              <a:pPr>
                <a:defRPr/>
              </a:pPr>
              <a:t>6/5/2015</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Soar Technology, Inc. Proprietary</a:t>
            </a:r>
          </a:p>
        </p:txBody>
      </p:sp>
      <p:sp>
        <p:nvSpPr>
          <p:cNvPr id="7" name="Rectangle 6"/>
          <p:cNvSpPr>
            <a:spLocks noGrp="1" noChangeArrowheads="1"/>
          </p:cNvSpPr>
          <p:nvPr>
            <p:ph type="sldNum" sz="quarter" idx="12"/>
          </p:nvPr>
        </p:nvSpPr>
        <p:spPr>
          <a:ln/>
        </p:spPr>
        <p:txBody>
          <a:bodyPr/>
          <a:lstStyle>
            <a:lvl1pPr>
              <a:defRPr/>
            </a:lvl1pPr>
          </a:lstStyle>
          <a:p>
            <a:pPr>
              <a:defRPr/>
            </a:pPr>
            <a:fld id="{1755490F-A0A5-456D-A220-04C8694FB3EB}" type="slidenum">
              <a:rPr lang="en-US"/>
              <a:pPr>
                <a:defRPr/>
              </a:pPr>
              <a:t>‹#›</a:t>
            </a:fld>
            <a:endParaRPr lang="en-US"/>
          </a:p>
        </p:txBody>
      </p:sp>
    </p:spTree>
    <p:extLst>
      <p:ext uri="{BB962C8B-B14F-4D97-AF65-F5344CB8AC3E}">
        <p14:creationId xmlns:p14="http://schemas.microsoft.com/office/powerpoint/2010/main" val="343438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smtClean="0"/>
            </a:lvl1pPr>
          </a:lstStyle>
          <a:p>
            <a:pPr>
              <a:defRPr/>
            </a:pPr>
            <a:fld id="{2EE3418C-5E99-43C4-8FA9-341C2C522FE0}" type="datetime1">
              <a:rPr lang="en-US"/>
              <a:pPr>
                <a:defRPr/>
              </a:pPr>
              <a:t>6/5/2015</a:t>
            </a:fld>
            <a:endParaRPr lang="en-US"/>
          </a:p>
        </p:txBody>
      </p:sp>
      <p:sp>
        <p:nvSpPr>
          <p:cNvPr id="6" name="Footer Placeholder 5"/>
          <p:cNvSpPr>
            <a:spLocks noGrp="1"/>
          </p:cNvSpPr>
          <p:nvPr>
            <p:ph type="ftr" sz="quarter" idx="11"/>
          </p:nvPr>
        </p:nvSpPr>
        <p:spPr/>
        <p:txBody>
          <a:bodyPr/>
          <a:lstStyle>
            <a:lvl1pPr>
              <a:defRPr dirty="0" smtClean="0"/>
            </a:lvl1pPr>
          </a:lstStyle>
          <a:p>
            <a:pPr>
              <a:defRPr/>
            </a:pPr>
            <a:r>
              <a:rPr lang="en-US"/>
              <a:t>Soar Technology, Inc. Proprietary</a:t>
            </a:r>
          </a:p>
        </p:txBody>
      </p:sp>
      <p:sp>
        <p:nvSpPr>
          <p:cNvPr id="7" name="Slide Number Placeholder 6"/>
          <p:cNvSpPr>
            <a:spLocks noGrp="1"/>
          </p:cNvSpPr>
          <p:nvPr>
            <p:ph type="sldNum" sz="quarter" idx="12"/>
          </p:nvPr>
        </p:nvSpPr>
        <p:spPr/>
        <p:txBody>
          <a:bodyPr/>
          <a:lstStyle>
            <a:lvl1pPr>
              <a:defRPr smtClean="0"/>
            </a:lvl1pPr>
          </a:lstStyle>
          <a:p>
            <a:pPr>
              <a:defRPr/>
            </a:pPr>
            <a:fld id="{9A373F99-1DF9-43E8-AED2-2BF73552E0FA}" type="slidenum">
              <a:rPr lang="en-US"/>
              <a:pPr>
                <a:defRPr/>
              </a:pPr>
              <a:t>‹#›</a:t>
            </a:fld>
            <a:endParaRPr lang="en-US"/>
          </a:p>
        </p:txBody>
      </p:sp>
    </p:spTree>
    <p:extLst>
      <p:ext uri="{BB962C8B-B14F-4D97-AF65-F5344CB8AC3E}">
        <p14:creationId xmlns:p14="http://schemas.microsoft.com/office/powerpoint/2010/main" val="2335239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7"/>
          <p:cNvSpPr>
            <a:spLocks noChangeArrowheads="1"/>
          </p:cNvSpPr>
          <p:nvPr/>
        </p:nvSpPr>
        <p:spPr bwMode="auto">
          <a:xfrm>
            <a:off x="0" y="0"/>
            <a:ext cx="533400" cy="6858000"/>
          </a:xfrm>
          <a:prstGeom prst="rect">
            <a:avLst/>
          </a:prstGeom>
          <a:solidFill>
            <a:srgbClr val="464847"/>
          </a:solidFill>
          <a:ln w="9525">
            <a:noFill/>
            <a:miter lim="800000"/>
            <a:headEnd/>
            <a:tailEnd/>
          </a:ln>
        </p:spPr>
        <p:txBody>
          <a:bodyPr wrap="none" anchor="ctr"/>
          <a:lstStyle/>
          <a:p>
            <a:pPr>
              <a:defRPr/>
            </a:pPr>
            <a:endParaRPr lang="en-US"/>
          </a:p>
        </p:txBody>
      </p:sp>
      <p:sp>
        <p:nvSpPr>
          <p:cNvPr id="1032" name="Rectangle 8"/>
          <p:cNvSpPr>
            <a:spLocks noChangeArrowheads="1"/>
          </p:cNvSpPr>
          <p:nvPr/>
        </p:nvSpPr>
        <p:spPr bwMode="auto">
          <a:xfrm>
            <a:off x="8915400" y="0"/>
            <a:ext cx="228600" cy="6858000"/>
          </a:xfrm>
          <a:prstGeom prst="rect">
            <a:avLst/>
          </a:prstGeom>
          <a:solidFill>
            <a:srgbClr val="F4D66C"/>
          </a:solidFill>
          <a:ln w="9525">
            <a:noFill/>
            <a:miter lim="800000"/>
            <a:headEnd/>
            <a:tailEnd/>
          </a:ln>
        </p:spPr>
        <p:txBody>
          <a:bodyPr wrap="none" anchor="ctr"/>
          <a:lstStyle/>
          <a:p>
            <a:pPr>
              <a:defRPr/>
            </a:pPr>
            <a:endParaRPr lang="en-US"/>
          </a:p>
        </p:txBody>
      </p:sp>
      <p:pic>
        <p:nvPicPr>
          <p:cNvPr id="1029" name="Picture 10" descr="logo-horizontal-one_color_white"/>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53988" y="677863"/>
            <a:ext cx="269875"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Rectangle 2"/>
          <p:cNvSpPr>
            <a:spLocks noGrp="1" noChangeArrowheads="1"/>
          </p:cNvSpPr>
          <p:nvPr>
            <p:ph type="title"/>
          </p:nvPr>
        </p:nvSpPr>
        <p:spPr bwMode="auto">
          <a:xfrm>
            <a:off x="1066800" y="228600"/>
            <a:ext cx="7391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2" name="Rectangle 3"/>
          <p:cNvSpPr>
            <a:spLocks noGrp="1" noChangeArrowheads="1"/>
          </p:cNvSpPr>
          <p:nvPr>
            <p:ph type="body" idx="1"/>
          </p:nvPr>
        </p:nvSpPr>
        <p:spPr bwMode="auto">
          <a:xfrm>
            <a:off x="1066800" y="990600"/>
            <a:ext cx="73914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28" name="Rectangle 4"/>
          <p:cNvSpPr>
            <a:spLocks noGrp="1" noChangeArrowheads="1"/>
          </p:cNvSpPr>
          <p:nvPr>
            <p:ph type="dt" sz="half" idx="2"/>
          </p:nvPr>
        </p:nvSpPr>
        <p:spPr bwMode="auto">
          <a:xfrm rot="16200000">
            <a:off x="-220211" y="3077711"/>
            <a:ext cx="990600" cy="30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smtClean="0">
                <a:solidFill>
                  <a:schemeClr val="accent4">
                    <a:lumMod val="50000"/>
                    <a:lumOff val="50000"/>
                  </a:schemeClr>
                </a:solidFill>
                <a:latin typeface="+mn-lt"/>
              </a:defRPr>
            </a:lvl1pPr>
          </a:lstStyle>
          <a:p>
            <a:pPr>
              <a:defRPr/>
            </a:pPr>
            <a:fld id="{49FD5091-3879-4B8A-9286-EC97859C5EA4}" type="datetime1">
              <a:rPr lang="en-US" smtClean="0"/>
              <a:pPr>
                <a:defRPr/>
              </a:pPr>
              <a:t>6/5/2015</a:t>
            </a:fld>
            <a:endParaRPr lang="en-US"/>
          </a:p>
        </p:txBody>
      </p:sp>
      <p:sp>
        <p:nvSpPr>
          <p:cNvPr id="3" name="Rectangle 5"/>
          <p:cNvSpPr>
            <a:spLocks noGrp="1" noChangeArrowheads="1"/>
          </p:cNvSpPr>
          <p:nvPr>
            <p:ph type="ftr" sz="quarter" idx="3"/>
          </p:nvPr>
        </p:nvSpPr>
        <p:spPr bwMode="auto">
          <a:xfrm rot="16200000">
            <a:off x="-908953" y="4914900"/>
            <a:ext cx="2362200" cy="30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dirty="0" smtClean="0">
                <a:solidFill>
                  <a:schemeClr val="accent4">
                    <a:lumMod val="50000"/>
                    <a:lumOff val="50000"/>
                  </a:schemeClr>
                </a:solidFill>
                <a:latin typeface="+mn-lt"/>
              </a:defRPr>
            </a:lvl1pPr>
          </a:lstStyle>
          <a:p>
            <a:pPr>
              <a:defRPr/>
            </a:pPr>
            <a:r>
              <a:rPr lang="en-US" smtClean="0"/>
              <a:t>Soar Technology, Inc. Proprietary</a:t>
            </a:r>
            <a:endParaRPr lang="en-US"/>
          </a:p>
        </p:txBody>
      </p:sp>
      <p:sp>
        <p:nvSpPr>
          <p:cNvPr id="4" name="Rectangle 6"/>
          <p:cNvSpPr>
            <a:spLocks noGrp="1" noChangeArrowheads="1"/>
          </p:cNvSpPr>
          <p:nvPr>
            <p:ph type="sldNum" sz="quarter" idx="4"/>
          </p:nvPr>
        </p:nvSpPr>
        <p:spPr bwMode="auto">
          <a:xfrm>
            <a:off x="0" y="6324600"/>
            <a:ext cx="533400" cy="304800"/>
          </a:xfrm>
          <a:prstGeom prst="rect">
            <a:avLst/>
          </a:prstGeom>
          <a:noFill/>
          <a:ln w="9525">
            <a:noFill/>
            <a:miter lim="800000"/>
            <a:headEnd/>
            <a:tailEnd/>
          </a:ln>
        </p:spPr>
        <p:txBody>
          <a:bodyPr vert="horz" wrap="square" lIns="91440" tIns="45720" rIns="91440" bIns="45720" numCol="1" anchor="t" anchorCtr="1" compatLnSpc="1">
            <a:prstTxWarp prst="textNoShape">
              <a:avLst/>
            </a:prstTxWarp>
          </a:bodyPr>
          <a:lstStyle>
            <a:lvl1pPr algn="r">
              <a:defRPr sz="1200" smtClean="0">
                <a:solidFill>
                  <a:schemeClr val="bg1"/>
                </a:solidFill>
                <a:latin typeface="+mn-lt"/>
              </a:defRPr>
            </a:lvl1pPr>
          </a:lstStyle>
          <a:p>
            <a:pPr>
              <a:defRPr/>
            </a:pPr>
            <a:fld id="{2AE021B1-9AC3-4825-ACAA-19E0AF5BADB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69" r:id="rId5"/>
    <p:sldLayoutId id="2147483675" r:id="rId6"/>
    <p:sldLayoutId id="2147483676" r:id="rId7"/>
    <p:sldLayoutId id="2147483670" r:id="rId8"/>
    <p:sldLayoutId id="2147483677" r:id="rId9"/>
    <p:sldLayoutId id="2147483678" r:id="rId10"/>
    <p:sldLayoutId id="2147483679" r:id="rId11"/>
  </p:sldLayoutIdLst>
  <p:hf hdr="0"/>
  <p:txStyles>
    <p:titleStyle>
      <a:lvl1pPr algn="l" rtl="0" eaLnBrk="1" fontAlgn="base" hangingPunct="1">
        <a:spcBef>
          <a:spcPct val="0"/>
        </a:spcBef>
        <a:spcAft>
          <a:spcPct val="0"/>
        </a:spcAft>
        <a:defRPr sz="2800" b="1">
          <a:solidFill>
            <a:srgbClr val="0091B5"/>
          </a:solidFill>
          <a:latin typeface="+mj-lt"/>
          <a:ea typeface="+mj-ea"/>
          <a:cs typeface="+mj-cs"/>
        </a:defRPr>
      </a:lvl1pPr>
      <a:lvl2pPr algn="l" rtl="0" eaLnBrk="1" fontAlgn="base" hangingPunct="1">
        <a:spcBef>
          <a:spcPct val="0"/>
        </a:spcBef>
        <a:spcAft>
          <a:spcPct val="0"/>
        </a:spcAft>
        <a:defRPr sz="2800" b="1">
          <a:solidFill>
            <a:srgbClr val="0091B5"/>
          </a:solidFill>
          <a:latin typeface="Calibri" pitchFamily="28" charset="0"/>
          <a:ea typeface="ヒラギノ角ゴ Pro W3" pitchFamily="28" charset="-128"/>
        </a:defRPr>
      </a:lvl2pPr>
      <a:lvl3pPr algn="l" rtl="0" eaLnBrk="1" fontAlgn="base" hangingPunct="1">
        <a:spcBef>
          <a:spcPct val="0"/>
        </a:spcBef>
        <a:spcAft>
          <a:spcPct val="0"/>
        </a:spcAft>
        <a:defRPr sz="2800" b="1">
          <a:solidFill>
            <a:srgbClr val="0091B5"/>
          </a:solidFill>
          <a:latin typeface="Calibri" pitchFamily="28" charset="0"/>
          <a:ea typeface="ヒラギノ角ゴ Pro W3" pitchFamily="28" charset="-128"/>
        </a:defRPr>
      </a:lvl3pPr>
      <a:lvl4pPr algn="l" rtl="0" eaLnBrk="1" fontAlgn="base" hangingPunct="1">
        <a:spcBef>
          <a:spcPct val="0"/>
        </a:spcBef>
        <a:spcAft>
          <a:spcPct val="0"/>
        </a:spcAft>
        <a:defRPr sz="2800" b="1">
          <a:solidFill>
            <a:srgbClr val="0091B5"/>
          </a:solidFill>
          <a:latin typeface="Calibri" pitchFamily="28" charset="0"/>
          <a:ea typeface="ヒラギノ角ゴ Pro W3" pitchFamily="28" charset="-128"/>
        </a:defRPr>
      </a:lvl4pPr>
      <a:lvl5pPr algn="l" rtl="0" eaLnBrk="1" fontAlgn="base" hangingPunct="1">
        <a:spcBef>
          <a:spcPct val="0"/>
        </a:spcBef>
        <a:spcAft>
          <a:spcPct val="0"/>
        </a:spcAft>
        <a:defRPr sz="2800" b="1">
          <a:solidFill>
            <a:srgbClr val="0091B5"/>
          </a:solidFill>
          <a:latin typeface="Calibri" pitchFamily="28" charset="0"/>
          <a:ea typeface="ヒラギノ角ゴ Pro W3" pitchFamily="28" charset="-128"/>
        </a:defRPr>
      </a:lvl5pPr>
      <a:lvl6pPr marL="457200" algn="l" rtl="0" eaLnBrk="1" fontAlgn="base" hangingPunct="1">
        <a:spcBef>
          <a:spcPct val="0"/>
        </a:spcBef>
        <a:spcAft>
          <a:spcPct val="0"/>
        </a:spcAft>
        <a:defRPr sz="2800" b="1">
          <a:solidFill>
            <a:srgbClr val="0091B5"/>
          </a:solidFill>
          <a:latin typeface="Calibri" pitchFamily="28" charset="0"/>
          <a:ea typeface="ヒラギノ角ゴ Pro W3" pitchFamily="28" charset="-128"/>
        </a:defRPr>
      </a:lvl6pPr>
      <a:lvl7pPr marL="914400" algn="l" rtl="0" eaLnBrk="1" fontAlgn="base" hangingPunct="1">
        <a:spcBef>
          <a:spcPct val="0"/>
        </a:spcBef>
        <a:spcAft>
          <a:spcPct val="0"/>
        </a:spcAft>
        <a:defRPr sz="2800" b="1">
          <a:solidFill>
            <a:srgbClr val="0091B5"/>
          </a:solidFill>
          <a:latin typeface="Calibri" pitchFamily="28" charset="0"/>
          <a:ea typeface="ヒラギノ角ゴ Pro W3" pitchFamily="28" charset="-128"/>
        </a:defRPr>
      </a:lvl7pPr>
      <a:lvl8pPr marL="1371600" algn="l" rtl="0" eaLnBrk="1" fontAlgn="base" hangingPunct="1">
        <a:spcBef>
          <a:spcPct val="0"/>
        </a:spcBef>
        <a:spcAft>
          <a:spcPct val="0"/>
        </a:spcAft>
        <a:defRPr sz="2800" b="1">
          <a:solidFill>
            <a:srgbClr val="0091B5"/>
          </a:solidFill>
          <a:latin typeface="Calibri" pitchFamily="28" charset="0"/>
          <a:ea typeface="ヒラギノ角ゴ Pro W3" pitchFamily="28" charset="-128"/>
        </a:defRPr>
      </a:lvl8pPr>
      <a:lvl9pPr marL="1828800" algn="l" rtl="0" eaLnBrk="1" fontAlgn="base" hangingPunct="1">
        <a:spcBef>
          <a:spcPct val="0"/>
        </a:spcBef>
        <a:spcAft>
          <a:spcPct val="0"/>
        </a:spcAft>
        <a:defRPr sz="2800" b="1">
          <a:solidFill>
            <a:srgbClr val="0091B5"/>
          </a:solidFill>
          <a:latin typeface="Calibri" pitchFamily="28" charset="0"/>
          <a:ea typeface="ヒラギノ角ゴ Pro W3" pitchFamily="28" charset="-128"/>
        </a:defRPr>
      </a:lvl9pPr>
    </p:titleStyle>
    <p:bodyStyle>
      <a:lvl1pPr marL="169863" indent="-169863" algn="l" rtl="0" eaLnBrk="1" fontAlgn="base" hangingPunct="1">
        <a:spcBef>
          <a:spcPct val="20000"/>
        </a:spcBef>
        <a:spcAft>
          <a:spcPct val="0"/>
        </a:spcAft>
        <a:buClr>
          <a:srgbClr val="0091B5"/>
        </a:buClr>
        <a:buFont typeface="Times" pitchFamily="28" charset="0"/>
        <a:buChar char="•"/>
        <a:defRPr>
          <a:solidFill>
            <a:schemeClr val="tx1"/>
          </a:solidFill>
          <a:latin typeface="+mn-lt"/>
          <a:ea typeface="+mn-ea"/>
          <a:cs typeface="+mn-cs"/>
        </a:defRPr>
      </a:lvl1pPr>
      <a:lvl2pPr marL="460375" indent="-176213" algn="l" rtl="0" eaLnBrk="1" fontAlgn="base" hangingPunct="1">
        <a:spcBef>
          <a:spcPct val="20000"/>
        </a:spcBef>
        <a:spcAft>
          <a:spcPct val="0"/>
        </a:spcAft>
        <a:buClr>
          <a:srgbClr val="0091B5"/>
        </a:buClr>
        <a:buFont typeface="Times" pitchFamily="28" charset="0"/>
        <a:buChar char="•"/>
        <a:defRPr sz="1600">
          <a:solidFill>
            <a:srgbClr val="646464"/>
          </a:solidFill>
          <a:latin typeface="+mn-lt"/>
          <a:ea typeface="+mn-ea"/>
        </a:defRPr>
      </a:lvl2pPr>
      <a:lvl3pPr marL="741363" indent="-166688" algn="l" rtl="0" eaLnBrk="1" fontAlgn="base" hangingPunct="1">
        <a:spcBef>
          <a:spcPct val="20000"/>
        </a:spcBef>
        <a:spcAft>
          <a:spcPct val="0"/>
        </a:spcAft>
        <a:buClr>
          <a:srgbClr val="0091B5"/>
        </a:buClr>
        <a:buFont typeface="Times" pitchFamily="28" charset="0"/>
        <a:buChar char="•"/>
        <a:defRPr sz="1400">
          <a:solidFill>
            <a:srgbClr val="646464"/>
          </a:solidFill>
          <a:latin typeface="+mn-lt"/>
          <a:ea typeface="+mn-ea"/>
        </a:defRPr>
      </a:lvl3pPr>
      <a:lvl4pPr marL="1082675" indent="-171450" algn="l" rtl="0" eaLnBrk="1" fontAlgn="base" hangingPunct="1">
        <a:spcBef>
          <a:spcPct val="20000"/>
        </a:spcBef>
        <a:spcAft>
          <a:spcPct val="0"/>
        </a:spcAft>
        <a:buClr>
          <a:srgbClr val="0091B5"/>
        </a:buClr>
        <a:buFont typeface="Times" pitchFamily="28" charset="0"/>
        <a:buChar char="•"/>
        <a:defRPr sz="1200">
          <a:solidFill>
            <a:srgbClr val="646464"/>
          </a:solidFill>
          <a:latin typeface="+mn-lt"/>
          <a:ea typeface="+mn-ea"/>
        </a:defRPr>
      </a:lvl4pPr>
      <a:lvl5pPr marL="1371600" indent="-174625" algn="l" rtl="0" eaLnBrk="1" fontAlgn="base" hangingPunct="1">
        <a:spcBef>
          <a:spcPct val="20000"/>
        </a:spcBef>
        <a:spcAft>
          <a:spcPct val="0"/>
        </a:spcAft>
        <a:buClr>
          <a:srgbClr val="0091B5"/>
        </a:buClr>
        <a:buFont typeface="Times" pitchFamily="28" charset="0"/>
        <a:buChar char="•"/>
        <a:defRPr sz="1100">
          <a:solidFill>
            <a:srgbClr val="646464"/>
          </a:solidFill>
          <a:latin typeface="+mn-lt"/>
          <a:ea typeface="+mn-ea"/>
        </a:defRPr>
      </a:lvl5pPr>
      <a:lvl6pPr marL="1828800" indent="-174625" algn="l" rtl="0" eaLnBrk="1" fontAlgn="base" hangingPunct="1">
        <a:spcBef>
          <a:spcPct val="20000"/>
        </a:spcBef>
        <a:spcAft>
          <a:spcPct val="0"/>
        </a:spcAft>
        <a:buClr>
          <a:srgbClr val="0091B5"/>
        </a:buClr>
        <a:buFont typeface="Times" pitchFamily="28" charset="0"/>
        <a:buChar char="•"/>
        <a:defRPr>
          <a:solidFill>
            <a:srgbClr val="646464"/>
          </a:solidFill>
          <a:latin typeface="+mn-lt"/>
          <a:ea typeface="+mn-ea"/>
        </a:defRPr>
      </a:lvl6pPr>
      <a:lvl7pPr marL="2286000" indent="-174625" algn="l" rtl="0" eaLnBrk="1" fontAlgn="base" hangingPunct="1">
        <a:spcBef>
          <a:spcPct val="20000"/>
        </a:spcBef>
        <a:spcAft>
          <a:spcPct val="0"/>
        </a:spcAft>
        <a:buClr>
          <a:srgbClr val="0091B5"/>
        </a:buClr>
        <a:buFont typeface="Times" pitchFamily="28" charset="0"/>
        <a:buChar char="•"/>
        <a:defRPr>
          <a:solidFill>
            <a:srgbClr val="646464"/>
          </a:solidFill>
          <a:latin typeface="+mn-lt"/>
          <a:ea typeface="+mn-ea"/>
        </a:defRPr>
      </a:lvl7pPr>
      <a:lvl8pPr marL="2743200" indent="-174625" algn="l" rtl="0" eaLnBrk="1" fontAlgn="base" hangingPunct="1">
        <a:spcBef>
          <a:spcPct val="20000"/>
        </a:spcBef>
        <a:spcAft>
          <a:spcPct val="0"/>
        </a:spcAft>
        <a:buClr>
          <a:srgbClr val="0091B5"/>
        </a:buClr>
        <a:buFont typeface="Times" pitchFamily="28" charset="0"/>
        <a:buChar char="•"/>
        <a:defRPr>
          <a:solidFill>
            <a:srgbClr val="646464"/>
          </a:solidFill>
          <a:latin typeface="+mn-lt"/>
          <a:ea typeface="+mn-ea"/>
        </a:defRPr>
      </a:lvl8pPr>
      <a:lvl9pPr marL="3200400" indent="-174625" algn="l" rtl="0" eaLnBrk="1" fontAlgn="base" hangingPunct="1">
        <a:spcBef>
          <a:spcPct val="20000"/>
        </a:spcBef>
        <a:spcAft>
          <a:spcPct val="0"/>
        </a:spcAft>
        <a:buClr>
          <a:srgbClr val="0091B5"/>
        </a:buClr>
        <a:buFont typeface="Times" pitchFamily="28" charset="0"/>
        <a:buChar char="•"/>
        <a:defRPr>
          <a:solidFill>
            <a:srgbClr val="646464"/>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oaride.googlecode.com/git/com.soartech.soar.ide.update/" TargetMode="External"/><Relationship Id="rId2" Type="http://schemas.openxmlformats.org/officeDocument/2006/relationships/hyperlink" Target="https://github.com/soartech/soaride" TargetMode="External"/><Relationship Id="rId1" Type="http://schemas.openxmlformats.org/officeDocument/2006/relationships/slideLayout" Target="../slideLayouts/slideLayout2.xml"/><Relationship Id="rId4" Type="http://schemas.openxmlformats.org/officeDocument/2006/relationships/hyperlink" Target="https://github.com/soartech/soaride/raw/master/com.soartech.soar.ide.update"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8"/>
          <p:cNvSpPr>
            <a:spLocks noGrp="1" noChangeArrowheads="1"/>
          </p:cNvSpPr>
          <p:nvPr>
            <p:ph type="dt" sz="quarter" idx="10"/>
          </p:nvPr>
        </p:nvSpPr>
        <p:spPr/>
        <p:txBody>
          <a:bodyPr/>
          <a:lstStyle/>
          <a:p>
            <a:pPr>
              <a:defRPr/>
            </a:pPr>
            <a:r>
              <a:rPr lang="en-US" dirty="0" smtClean="0"/>
              <a:t>Bob Marinier</a:t>
            </a:r>
          </a:p>
          <a:p>
            <a:pPr>
              <a:defRPr/>
            </a:pPr>
            <a:fld id="{DF3F7EF7-6E04-4FEC-B05F-99EA95467137}" type="datetime1">
              <a:rPr lang="en-US" smtClean="0"/>
              <a:t>6/5/2015</a:t>
            </a:fld>
            <a:endParaRPr lang="en-US" dirty="0"/>
          </a:p>
        </p:txBody>
      </p:sp>
      <p:sp>
        <p:nvSpPr>
          <p:cNvPr id="11268" name="Rectangle 2"/>
          <p:cNvSpPr>
            <a:spLocks noGrp="1" noChangeArrowheads="1"/>
          </p:cNvSpPr>
          <p:nvPr>
            <p:ph type="ctrTitle"/>
          </p:nvPr>
        </p:nvSpPr>
        <p:spPr/>
        <p:txBody>
          <a:bodyPr/>
          <a:lstStyle/>
          <a:p>
            <a:pPr eaLnBrk="1" hangingPunct="1"/>
            <a:r>
              <a:rPr lang="en-US" dirty="0" smtClean="0"/>
              <a:t>Soar IDE Update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we need IDEs?</a:t>
            </a:r>
            <a:endParaRPr lang="en-US" dirty="0"/>
          </a:p>
        </p:txBody>
      </p:sp>
      <p:sp>
        <p:nvSpPr>
          <p:cNvPr id="3" name="Content Placeholder 2"/>
          <p:cNvSpPr>
            <a:spLocks noGrp="1"/>
          </p:cNvSpPr>
          <p:nvPr>
            <p:ph idx="1"/>
          </p:nvPr>
        </p:nvSpPr>
        <p:spPr/>
        <p:txBody>
          <a:bodyPr/>
          <a:lstStyle/>
          <a:p>
            <a:r>
              <a:rPr lang="en-US" sz="2000" dirty="0" smtClean="0"/>
              <a:t>Research: There is some, but it’s hard to find quantitative data about how IDEs improve productivity</a:t>
            </a:r>
            <a:endParaRPr lang="en-US" sz="2000" dirty="0"/>
          </a:p>
          <a:p>
            <a:pPr lvl="1"/>
            <a:r>
              <a:rPr lang="en-US" sz="1800" dirty="0" smtClean="0"/>
              <a:t>Favorite quote: “</a:t>
            </a:r>
            <a:r>
              <a:rPr lang="en-US" sz="1800" dirty="0"/>
              <a:t>While few </a:t>
            </a:r>
            <a:r>
              <a:rPr lang="en-US" sz="1800" dirty="0" smtClean="0"/>
              <a:t>questions the </a:t>
            </a:r>
            <a:r>
              <a:rPr lang="en-US" sz="1800" dirty="0"/>
              <a:t>gain in productivity </a:t>
            </a:r>
            <a:r>
              <a:rPr lang="en-US" sz="1800" dirty="0" smtClean="0"/>
              <a:t>between primitive </a:t>
            </a:r>
            <a:r>
              <a:rPr lang="en-US" sz="1800" dirty="0"/>
              <a:t>tools like VI editor to more sophisticated tool </a:t>
            </a:r>
            <a:r>
              <a:rPr lang="en-US" sz="1800" dirty="0" smtClean="0"/>
              <a:t>like </a:t>
            </a:r>
            <a:r>
              <a:rPr lang="en-US" sz="1800" dirty="0" err="1" smtClean="0"/>
              <a:t>Emacs</a:t>
            </a:r>
            <a:r>
              <a:rPr lang="en-US" sz="1800" dirty="0" smtClean="0"/>
              <a:t>…”*</a:t>
            </a:r>
          </a:p>
          <a:p>
            <a:endParaRPr lang="en-US" sz="2000" dirty="0" smtClean="0"/>
          </a:p>
          <a:p>
            <a:r>
              <a:rPr lang="en-US" sz="2000" dirty="0" smtClean="0"/>
              <a:t>Jacob: Good tools can improve productivity by 10x</a:t>
            </a:r>
          </a:p>
          <a:p>
            <a:pPr lvl="1"/>
            <a:r>
              <a:rPr lang="en-US" sz="1800" dirty="0" smtClean="0"/>
              <a:t>Is there any data to support this?</a:t>
            </a:r>
            <a:endParaRPr lang="en-US" sz="1800" dirty="0"/>
          </a:p>
        </p:txBody>
      </p:sp>
      <p:sp>
        <p:nvSpPr>
          <p:cNvPr id="4" name="Date Placeholder 3"/>
          <p:cNvSpPr>
            <a:spLocks noGrp="1"/>
          </p:cNvSpPr>
          <p:nvPr>
            <p:ph type="dt" sz="half" idx="10"/>
          </p:nvPr>
        </p:nvSpPr>
        <p:spPr/>
        <p:txBody>
          <a:bodyPr/>
          <a:lstStyle/>
          <a:p>
            <a:pPr>
              <a:defRPr/>
            </a:pPr>
            <a:fld id="{318F7017-575C-4DB5-BE4B-70D03A3ACDBC}" type="datetime1">
              <a:rPr lang="en-US" smtClean="0"/>
              <a:pPr>
                <a:defRPr/>
              </a:pPr>
              <a:t>6/5/2015</a:t>
            </a:fld>
            <a:endParaRPr lang="en-US"/>
          </a:p>
        </p:txBody>
      </p:sp>
      <p:sp>
        <p:nvSpPr>
          <p:cNvPr id="5" name="Footer Placeholder 4"/>
          <p:cNvSpPr>
            <a:spLocks noGrp="1"/>
          </p:cNvSpPr>
          <p:nvPr>
            <p:ph type="ftr" sz="quarter" idx="11"/>
          </p:nvPr>
        </p:nvSpPr>
        <p:spPr/>
        <p:txBody>
          <a:bodyPr/>
          <a:lstStyle/>
          <a:p>
            <a:pPr>
              <a:defRPr/>
            </a:pPr>
            <a:r>
              <a:rPr lang="en-US" dirty="0" smtClean="0"/>
              <a:t>Soar Technology, Inc. Proprietary</a:t>
            </a:r>
            <a:endParaRPr lang="en-US" dirty="0"/>
          </a:p>
        </p:txBody>
      </p:sp>
      <p:sp>
        <p:nvSpPr>
          <p:cNvPr id="6" name="Slide Number Placeholder 5"/>
          <p:cNvSpPr>
            <a:spLocks noGrp="1"/>
          </p:cNvSpPr>
          <p:nvPr>
            <p:ph type="sldNum" sz="quarter" idx="12"/>
          </p:nvPr>
        </p:nvSpPr>
        <p:spPr/>
        <p:txBody>
          <a:bodyPr/>
          <a:lstStyle/>
          <a:p>
            <a:pPr>
              <a:defRPr/>
            </a:pPr>
            <a:fld id="{004CB47F-FEA4-42D7-8009-D5875E6D382F}" type="slidenum">
              <a:rPr lang="en-US" smtClean="0"/>
              <a:pPr>
                <a:defRPr/>
              </a:pPr>
              <a:t>2</a:t>
            </a:fld>
            <a:endParaRPr lang="en-US"/>
          </a:p>
        </p:txBody>
      </p:sp>
      <p:sp>
        <p:nvSpPr>
          <p:cNvPr id="7" name="TextBox 6"/>
          <p:cNvSpPr txBox="1"/>
          <p:nvPr/>
        </p:nvSpPr>
        <p:spPr>
          <a:xfrm>
            <a:off x="762000" y="6047601"/>
            <a:ext cx="7355603" cy="276999"/>
          </a:xfrm>
          <a:prstGeom prst="rect">
            <a:avLst/>
          </a:prstGeom>
          <a:noFill/>
        </p:spPr>
        <p:txBody>
          <a:bodyPr wrap="none" rtlCol="0">
            <a:spAutoFit/>
          </a:bodyPr>
          <a:lstStyle/>
          <a:p>
            <a:r>
              <a:rPr lang="en-US" sz="1200" dirty="0" smtClean="0"/>
              <a:t>*</a:t>
            </a:r>
            <a:r>
              <a:rPr lang="en-US" sz="1200" dirty="0" err="1" smtClean="0"/>
              <a:t>Zayour</a:t>
            </a:r>
            <a:r>
              <a:rPr lang="en-US" sz="1200" dirty="0" smtClean="0"/>
              <a:t>, I. and </a:t>
            </a:r>
            <a:r>
              <a:rPr lang="en-US" sz="1200" dirty="0" err="1" smtClean="0"/>
              <a:t>Haijidab</a:t>
            </a:r>
            <a:r>
              <a:rPr lang="en-US" sz="1200" dirty="0" smtClean="0"/>
              <a:t>, H. (2013) How Much IDEs Improve Productivity? Journal of Software Vol 8 No 10.</a:t>
            </a:r>
            <a:endParaRPr lang="en-US" sz="1200" dirty="0"/>
          </a:p>
        </p:txBody>
      </p:sp>
    </p:spTree>
    <p:extLst>
      <p:ext uri="{BB962C8B-B14F-4D97-AF65-F5344CB8AC3E}">
        <p14:creationId xmlns:p14="http://schemas.microsoft.com/office/powerpoint/2010/main" val="2233404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brief history of Soar Editors</a:t>
            </a:r>
            <a:br>
              <a:rPr lang="en-US" dirty="0" smtClean="0"/>
            </a:br>
            <a:r>
              <a:rPr lang="en-US" dirty="0" smtClean="0"/>
              <a:t>(and what’s wrong with them)</a:t>
            </a:r>
            <a:endParaRPr lang="en-US" dirty="0"/>
          </a:p>
        </p:txBody>
      </p:sp>
      <p:sp>
        <p:nvSpPr>
          <p:cNvPr id="3" name="Content Placeholder 2"/>
          <p:cNvSpPr>
            <a:spLocks noGrp="1"/>
          </p:cNvSpPr>
          <p:nvPr>
            <p:ph idx="1"/>
          </p:nvPr>
        </p:nvSpPr>
        <p:spPr>
          <a:xfrm>
            <a:off x="1066800" y="1295400"/>
            <a:ext cx="7391400" cy="4800600"/>
          </a:xfrm>
        </p:spPr>
        <p:txBody>
          <a:bodyPr/>
          <a:lstStyle/>
          <a:p>
            <a:r>
              <a:rPr lang="en-US" dirty="0" smtClean="0"/>
              <a:t>Vi, </a:t>
            </a:r>
            <a:r>
              <a:rPr lang="en-US" dirty="0" err="1" smtClean="0"/>
              <a:t>Emacs</a:t>
            </a:r>
            <a:r>
              <a:rPr lang="en-US" dirty="0" smtClean="0"/>
              <a:t>, and other text editors</a:t>
            </a:r>
          </a:p>
          <a:p>
            <a:pPr lvl="1"/>
            <a:r>
              <a:rPr lang="en-US" dirty="0" smtClean="0"/>
              <a:t>Syntax highlighting</a:t>
            </a:r>
          </a:p>
          <a:p>
            <a:pPr lvl="1"/>
            <a:r>
              <a:rPr lang="en-US" dirty="0" smtClean="0"/>
              <a:t>Individuals have integrated various amounts of command line support and other features</a:t>
            </a:r>
          </a:p>
          <a:p>
            <a:pPr lvl="1"/>
            <a:r>
              <a:rPr lang="en-US" dirty="0" smtClean="0"/>
              <a:t>But: only syntax highlighting available today, and only for a couple editors</a:t>
            </a:r>
          </a:p>
          <a:p>
            <a:r>
              <a:rPr lang="en-US" dirty="0" smtClean="0"/>
              <a:t>Visual Soar</a:t>
            </a:r>
          </a:p>
          <a:p>
            <a:pPr lvl="1"/>
            <a:r>
              <a:rPr lang="en-US" dirty="0" smtClean="0"/>
              <a:t>Key additional feature: Authored </a:t>
            </a:r>
            <a:r>
              <a:rPr lang="en-US" dirty="0" err="1" smtClean="0"/>
              <a:t>datamap</a:t>
            </a:r>
            <a:endParaRPr lang="en-US" dirty="0" smtClean="0"/>
          </a:p>
          <a:p>
            <a:pPr lvl="1"/>
            <a:r>
              <a:rPr lang="en-US" dirty="0" smtClean="0"/>
              <a:t>But: Very buggy, even on basic text editing, not very maintainable, abandoned</a:t>
            </a:r>
          </a:p>
          <a:p>
            <a:r>
              <a:rPr lang="en-US" dirty="0" smtClean="0"/>
              <a:t>Soar IDE</a:t>
            </a:r>
          </a:p>
          <a:p>
            <a:pPr lvl="1"/>
            <a:r>
              <a:rPr lang="en-US" dirty="0" smtClean="0"/>
              <a:t>Key additional features: Dynamic </a:t>
            </a:r>
            <a:r>
              <a:rPr lang="en-US" dirty="0" err="1" smtClean="0"/>
              <a:t>datamap</a:t>
            </a:r>
            <a:r>
              <a:rPr lang="en-US" dirty="0" smtClean="0"/>
              <a:t>, </a:t>
            </a:r>
            <a:r>
              <a:rPr lang="en-US" dirty="0" err="1" smtClean="0"/>
              <a:t>Tcl</a:t>
            </a:r>
            <a:r>
              <a:rPr lang="en-US" dirty="0" smtClean="0"/>
              <a:t> support, templates, autocomplete</a:t>
            </a:r>
          </a:p>
          <a:p>
            <a:pPr lvl="1"/>
            <a:r>
              <a:rPr lang="en-US" dirty="0" smtClean="0"/>
              <a:t>Eclipse plugin</a:t>
            </a:r>
          </a:p>
          <a:p>
            <a:pPr lvl="1"/>
            <a:r>
              <a:rPr lang="en-US" dirty="0" smtClean="0"/>
              <a:t>But: Not really an IDE, doesn’t include authored </a:t>
            </a:r>
            <a:r>
              <a:rPr lang="en-US" dirty="0" err="1" smtClean="0"/>
              <a:t>datamap</a:t>
            </a:r>
            <a:endParaRPr lang="en-US" dirty="0" smtClean="0"/>
          </a:p>
          <a:p>
            <a:r>
              <a:rPr lang="en-US" dirty="0" smtClean="0"/>
              <a:t>Soar Editor</a:t>
            </a:r>
          </a:p>
          <a:p>
            <a:pPr lvl="1"/>
            <a:r>
              <a:rPr lang="en-US" dirty="0" smtClean="0"/>
              <a:t>Key additional features: Authored </a:t>
            </a:r>
            <a:r>
              <a:rPr lang="en-US" dirty="0" err="1" smtClean="0"/>
              <a:t>datamap</a:t>
            </a:r>
            <a:r>
              <a:rPr lang="en-US" dirty="0"/>
              <a:t> </a:t>
            </a:r>
            <a:r>
              <a:rPr lang="en-US" dirty="0" smtClean="0"/>
              <a:t>(from Visual Soar), support for Visual Soar projects</a:t>
            </a:r>
          </a:p>
          <a:p>
            <a:pPr lvl="1"/>
            <a:r>
              <a:rPr lang="en-US" dirty="0" smtClean="0"/>
              <a:t>Eclipse plugin (forked from Soar IDE)</a:t>
            </a:r>
          </a:p>
          <a:p>
            <a:pPr lvl="1"/>
            <a:r>
              <a:rPr lang="en-US" dirty="0" smtClean="0"/>
              <a:t>But: Lost most </a:t>
            </a:r>
            <a:r>
              <a:rPr lang="en-US" dirty="0" err="1" smtClean="0"/>
              <a:t>Tcl</a:t>
            </a:r>
            <a:r>
              <a:rPr lang="en-US" dirty="0" smtClean="0"/>
              <a:t> support, no dynamic </a:t>
            </a:r>
            <a:r>
              <a:rPr lang="en-US" dirty="0" err="1" smtClean="0"/>
              <a:t>datamap</a:t>
            </a:r>
            <a:endParaRPr lang="en-US" dirty="0"/>
          </a:p>
        </p:txBody>
      </p:sp>
      <p:sp>
        <p:nvSpPr>
          <p:cNvPr id="4" name="Date Placeholder 3"/>
          <p:cNvSpPr>
            <a:spLocks noGrp="1"/>
          </p:cNvSpPr>
          <p:nvPr>
            <p:ph type="dt" sz="half" idx="10"/>
          </p:nvPr>
        </p:nvSpPr>
        <p:spPr/>
        <p:txBody>
          <a:bodyPr/>
          <a:lstStyle/>
          <a:p>
            <a:pPr>
              <a:defRPr/>
            </a:pPr>
            <a:fld id="{318F7017-575C-4DB5-BE4B-70D03A3ACDBC}" type="datetime1">
              <a:rPr lang="en-US" smtClean="0"/>
              <a:pPr>
                <a:defRPr/>
              </a:pPr>
              <a:t>6/5/2015</a:t>
            </a:fld>
            <a:endParaRPr lang="en-US"/>
          </a:p>
        </p:txBody>
      </p:sp>
      <p:sp>
        <p:nvSpPr>
          <p:cNvPr id="5" name="Footer Placeholder 4"/>
          <p:cNvSpPr>
            <a:spLocks noGrp="1"/>
          </p:cNvSpPr>
          <p:nvPr>
            <p:ph type="ftr" sz="quarter" idx="11"/>
          </p:nvPr>
        </p:nvSpPr>
        <p:spPr/>
        <p:txBody>
          <a:bodyPr/>
          <a:lstStyle/>
          <a:p>
            <a:pPr>
              <a:defRPr/>
            </a:pPr>
            <a:r>
              <a:rPr lang="en-US" smtClean="0"/>
              <a:t>Soar Technology, Inc. Proprietary</a:t>
            </a:r>
            <a:endParaRPr lang="en-US"/>
          </a:p>
        </p:txBody>
      </p:sp>
      <p:sp>
        <p:nvSpPr>
          <p:cNvPr id="6" name="Slide Number Placeholder 5"/>
          <p:cNvSpPr>
            <a:spLocks noGrp="1"/>
          </p:cNvSpPr>
          <p:nvPr>
            <p:ph type="sldNum" sz="quarter" idx="12"/>
          </p:nvPr>
        </p:nvSpPr>
        <p:spPr/>
        <p:txBody>
          <a:bodyPr/>
          <a:lstStyle/>
          <a:p>
            <a:pPr>
              <a:defRPr/>
            </a:pPr>
            <a:fld id="{004CB47F-FEA4-42D7-8009-D5875E6D382F}" type="slidenum">
              <a:rPr lang="en-US" smtClean="0"/>
              <a:pPr>
                <a:defRPr/>
              </a:pPr>
              <a:t>3</a:t>
            </a:fld>
            <a:endParaRPr lang="en-US"/>
          </a:p>
        </p:txBody>
      </p:sp>
    </p:spTree>
    <p:extLst>
      <p:ext uri="{BB962C8B-B14F-4D97-AF65-F5344CB8AC3E}">
        <p14:creationId xmlns:p14="http://schemas.microsoft.com/office/powerpoint/2010/main" val="53369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Soar IDE revived</a:t>
            </a:r>
            <a:endParaRPr lang="en-US" dirty="0"/>
          </a:p>
        </p:txBody>
      </p:sp>
      <p:sp>
        <p:nvSpPr>
          <p:cNvPr id="3" name="Content Placeholder 2"/>
          <p:cNvSpPr>
            <a:spLocks noGrp="1"/>
          </p:cNvSpPr>
          <p:nvPr>
            <p:ph idx="1"/>
          </p:nvPr>
        </p:nvSpPr>
        <p:spPr/>
        <p:txBody>
          <a:bodyPr/>
          <a:lstStyle/>
          <a:p>
            <a:r>
              <a:rPr lang="en-US" dirty="0" smtClean="0"/>
              <a:t>Soar IDE was updated in ~2006, and then remained untouched until 2014</a:t>
            </a:r>
          </a:p>
          <a:p>
            <a:endParaRPr lang="en-US" dirty="0"/>
          </a:p>
          <a:p>
            <a:r>
              <a:rPr lang="en-US" dirty="0" smtClean="0"/>
              <a:t>Now attempting to get it fully working again and unify with Soar Editor features</a:t>
            </a:r>
          </a:p>
          <a:p>
            <a:pPr lvl="1"/>
            <a:r>
              <a:rPr lang="en-US" dirty="0" smtClean="0"/>
              <a:t>Specifically the authored </a:t>
            </a:r>
            <a:r>
              <a:rPr lang="en-US" dirty="0" err="1" smtClean="0"/>
              <a:t>datamap</a:t>
            </a:r>
            <a:endParaRPr lang="en-US" dirty="0" smtClean="0"/>
          </a:p>
          <a:p>
            <a:endParaRPr lang="en-US" dirty="0" smtClean="0"/>
          </a:p>
          <a:p>
            <a:r>
              <a:rPr lang="en-US" dirty="0" smtClean="0"/>
              <a:t>Thinking about a new approach to authored </a:t>
            </a:r>
            <a:r>
              <a:rPr lang="en-US" dirty="0" err="1" smtClean="0"/>
              <a:t>datamaps</a:t>
            </a:r>
            <a:endParaRPr lang="en-US" dirty="0" smtClean="0"/>
          </a:p>
          <a:p>
            <a:endParaRPr lang="en-US" dirty="0"/>
          </a:p>
          <a:p>
            <a:r>
              <a:rPr lang="en-US" dirty="0" smtClean="0"/>
              <a:t>Would like to integrate debugger support to make it a real IDE</a:t>
            </a:r>
            <a:endParaRPr lang="en-US" dirty="0"/>
          </a:p>
        </p:txBody>
      </p:sp>
      <p:sp>
        <p:nvSpPr>
          <p:cNvPr id="4" name="Date Placeholder 3"/>
          <p:cNvSpPr>
            <a:spLocks noGrp="1"/>
          </p:cNvSpPr>
          <p:nvPr>
            <p:ph type="dt" sz="half" idx="10"/>
          </p:nvPr>
        </p:nvSpPr>
        <p:spPr/>
        <p:txBody>
          <a:bodyPr/>
          <a:lstStyle/>
          <a:p>
            <a:pPr>
              <a:defRPr/>
            </a:pPr>
            <a:fld id="{318F7017-575C-4DB5-BE4B-70D03A3ACDBC}" type="datetime1">
              <a:rPr lang="en-US" smtClean="0"/>
              <a:pPr>
                <a:defRPr/>
              </a:pPr>
              <a:t>6/5/2015</a:t>
            </a:fld>
            <a:endParaRPr lang="en-US"/>
          </a:p>
        </p:txBody>
      </p:sp>
      <p:sp>
        <p:nvSpPr>
          <p:cNvPr id="5" name="Footer Placeholder 4"/>
          <p:cNvSpPr>
            <a:spLocks noGrp="1"/>
          </p:cNvSpPr>
          <p:nvPr>
            <p:ph type="ftr" sz="quarter" idx="11"/>
          </p:nvPr>
        </p:nvSpPr>
        <p:spPr/>
        <p:txBody>
          <a:bodyPr/>
          <a:lstStyle/>
          <a:p>
            <a:pPr>
              <a:defRPr/>
            </a:pPr>
            <a:r>
              <a:rPr lang="en-US" smtClean="0"/>
              <a:t>Soar Technology, Inc. Proprietary</a:t>
            </a:r>
            <a:endParaRPr lang="en-US"/>
          </a:p>
        </p:txBody>
      </p:sp>
      <p:sp>
        <p:nvSpPr>
          <p:cNvPr id="6" name="Slide Number Placeholder 5"/>
          <p:cNvSpPr>
            <a:spLocks noGrp="1"/>
          </p:cNvSpPr>
          <p:nvPr>
            <p:ph type="sldNum" sz="quarter" idx="12"/>
          </p:nvPr>
        </p:nvSpPr>
        <p:spPr/>
        <p:txBody>
          <a:bodyPr/>
          <a:lstStyle/>
          <a:p>
            <a:pPr>
              <a:defRPr/>
            </a:pPr>
            <a:fld id="{004CB47F-FEA4-42D7-8009-D5875E6D382F}" type="slidenum">
              <a:rPr lang="en-US" smtClean="0"/>
              <a:pPr>
                <a:defRPr/>
              </a:pPr>
              <a:t>4</a:t>
            </a:fld>
            <a:endParaRPr lang="en-US"/>
          </a:p>
        </p:txBody>
      </p:sp>
    </p:spTree>
    <p:extLst>
      <p:ext uri="{BB962C8B-B14F-4D97-AF65-F5344CB8AC3E}">
        <p14:creationId xmlns:p14="http://schemas.microsoft.com/office/powerpoint/2010/main" val="2172856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Release: </a:t>
            </a:r>
            <a:r>
              <a:rPr lang="en-US" dirty="0" smtClean="0"/>
              <a:t>1.2.1 and 1.2.2</a:t>
            </a:r>
            <a:endParaRPr lang="en-US" dirty="0"/>
          </a:p>
        </p:txBody>
      </p:sp>
      <p:sp>
        <p:nvSpPr>
          <p:cNvPr id="3" name="Content Placeholder 2"/>
          <p:cNvSpPr>
            <a:spLocks noGrp="1"/>
          </p:cNvSpPr>
          <p:nvPr>
            <p:ph idx="1"/>
          </p:nvPr>
        </p:nvSpPr>
        <p:spPr/>
        <p:txBody>
          <a:bodyPr/>
          <a:lstStyle/>
          <a:p>
            <a:r>
              <a:rPr lang="en-US" dirty="0" smtClean="0"/>
              <a:t>Now on </a:t>
            </a:r>
            <a:r>
              <a:rPr lang="en-US" dirty="0" err="1" smtClean="0"/>
              <a:t>github</a:t>
            </a:r>
            <a:r>
              <a:rPr lang="en-US" dirty="0" smtClean="0"/>
              <a:t>:</a:t>
            </a:r>
          </a:p>
          <a:p>
            <a:pPr lvl="1"/>
            <a:r>
              <a:rPr lang="en-US" dirty="0">
                <a:hlinkClick r:id="rId2"/>
              </a:rPr>
              <a:t>https://</a:t>
            </a:r>
            <a:r>
              <a:rPr lang="en-US" dirty="0" smtClean="0">
                <a:hlinkClick r:id="rId2"/>
              </a:rPr>
              <a:t>github.com/soartech/soaride</a:t>
            </a:r>
            <a:endParaRPr lang="en-US" dirty="0"/>
          </a:p>
          <a:p>
            <a:pPr lvl="1"/>
            <a:r>
              <a:rPr lang="en-US" dirty="0" smtClean="0"/>
              <a:t>1.2.1 update site</a:t>
            </a:r>
            <a:br>
              <a:rPr lang="en-US" dirty="0" smtClean="0"/>
            </a:br>
            <a:r>
              <a:rPr lang="en-US" dirty="0">
                <a:hlinkClick r:id="rId3"/>
              </a:rPr>
              <a:t>http</a:t>
            </a:r>
            <a:r>
              <a:rPr lang="en-US" dirty="0">
                <a:hlinkClick r:id="rId3"/>
              </a:rPr>
              <a:t>://soaride.googlecode.com/git/com.soartech.soar.ide.update/</a:t>
            </a:r>
            <a:endParaRPr lang="en-US" dirty="0"/>
          </a:p>
          <a:p>
            <a:pPr lvl="1"/>
            <a:r>
              <a:rPr lang="en-US" dirty="0" smtClean="0"/>
              <a:t>1.2.2 update </a:t>
            </a:r>
            <a:r>
              <a:rPr lang="en-US" dirty="0" smtClean="0"/>
              <a:t>site</a:t>
            </a:r>
            <a:r>
              <a:rPr lang="en-US" dirty="0"/>
              <a:t>: </a:t>
            </a:r>
            <a:r>
              <a:rPr lang="en-US" dirty="0">
                <a:hlinkClick r:id="rId4"/>
              </a:rPr>
              <a:t>https://</a:t>
            </a:r>
            <a:r>
              <a:rPr lang="en-US" dirty="0" smtClean="0">
                <a:hlinkClick r:id="rId4"/>
              </a:rPr>
              <a:t>github.com/soartech/soaride/raw/master/com.soartech.soar.ide.update</a:t>
            </a:r>
            <a:endParaRPr lang="en-US" dirty="0" smtClean="0"/>
          </a:p>
          <a:p>
            <a:pPr lvl="1"/>
            <a:endParaRPr lang="en-US" dirty="0"/>
          </a:p>
          <a:p>
            <a:r>
              <a:rPr lang="en-US" dirty="0" smtClean="0"/>
              <a:t>Changes</a:t>
            </a:r>
          </a:p>
          <a:p>
            <a:pPr lvl="1"/>
            <a:r>
              <a:rPr lang="en-US" dirty="0" smtClean="0"/>
              <a:t>1.2.1: Resolved </a:t>
            </a:r>
            <a:r>
              <a:rPr lang="en-US" dirty="0" smtClean="0"/>
              <a:t>bugs related to spurious errors and warnings</a:t>
            </a:r>
          </a:p>
          <a:p>
            <a:pPr lvl="1"/>
            <a:r>
              <a:rPr lang="en-US" dirty="0" smtClean="0"/>
              <a:t>1.2.1: Added </a:t>
            </a:r>
            <a:r>
              <a:rPr lang="en-US" dirty="0" smtClean="0"/>
              <a:t>support for Soar 9 (e.g., </a:t>
            </a:r>
            <a:r>
              <a:rPr lang="en-US" dirty="0" err="1" smtClean="0"/>
              <a:t>epmem</a:t>
            </a:r>
            <a:r>
              <a:rPr lang="en-US" dirty="0" smtClean="0"/>
              <a:t> and </a:t>
            </a:r>
            <a:r>
              <a:rPr lang="en-US" dirty="0" err="1" smtClean="0"/>
              <a:t>smem</a:t>
            </a:r>
            <a:r>
              <a:rPr lang="en-US" dirty="0" smtClean="0"/>
              <a:t> commands, etc</a:t>
            </a:r>
            <a:r>
              <a:rPr lang="en-US" dirty="0" smtClean="0"/>
              <a:t>.)</a:t>
            </a:r>
          </a:p>
          <a:p>
            <a:pPr lvl="1"/>
            <a:r>
              <a:rPr lang="en-US" dirty="0"/>
              <a:t>1.2.2: Using </a:t>
            </a:r>
            <a:r>
              <a:rPr lang="en-US" dirty="0" err="1"/>
              <a:t>JSoar</a:t>
            </a:r>
            <a:r>
              <a:rPr lang="en-US" dirty="0"/>
              <a:t> for </a:t>
            </a:r>
            <a:r>
              <a:rPr lang="en-US" dirty="0" err="1"/>
              <a:t>Tcl</a:t>
            </a:r>
            <a:r>
              <a:rPr lang="en-US" dirty="0"/>
              <a:t> support (eliminates discrepancies in </a:t>
            </a:r>
            <a:r>
              <a:rPr lang="en-US" dirty="0" err="1"/>
              <a:t>Tcl</a:t>
            </a:r>
            <a:r>
              <a:rPr lang="en-US" dirty="0"/>
              <a:t> processing</a:t>
            </a:r>
            <a:r>
              <a:rPr lang="en-US" dirty="0" smtClean="0"/>
              <a:t>)</a:t>
            </a:r>
            <a:endParaRPr lang="en-US" dirty="0" smtClean="0"/>
          </a:p>
          <a:p>
            <a:pPr marL="574675" lvl="2" indent="0">
              <a:buNone/>
            </a:pPr>
            <a:endParaRPr lang="en-US" dirty="0"/>
          </a:p>
          <a:p>
            <a:r>
              <a:rPr lang="en-US" dirty="0" smtClean="0"/>
              <a:t>1.2.2 is a bit buggy; may want to stick with 1.2.1 for now</a:t>
            </a:r>
            <a:endParaRPr lang="en-US" dirty="0" smtClean="0"/>
          </a:p>
        </p:txBody>
      </p:sp>
      <p:sp>
        <p:nvSpPr>
          <p:cNvPr id="4" name="Date Placeholder 3"/>
          <p:cNvSpPr>
            <a:spLocks noGrp="1"/>
          </p:cNvSpPr>
          <p:nvPr>
            <p:ph type="dt" sz="half" idx="10"/>
          </p:nvPr>
        </p:nvSpPr>
        <p:spPr/>
        <p:txBody>
          <a:bodyPr/>
          <a:lstStyle/>
          <a:p>
            <a:pPr>
              <a:defRPr/>
            </a:pPr>
            <a:fld id="{318F7017-575C-4DB5-BE4B-70D03A3ACDBC}" type="datetime1">
              <a:rPr lang="en-US" smtClean="0"/>
              <a:pPr>
                <a:defRPr/>
              </a:pPr>
              <a:t>6/5/2015</a:t>
            </a:fld>
            <a:endParaRPr lang="en-US"/>
          </a:p>
        </p:txBody>
      </p:sp>
      <p:sp>
        <p:nvSpPr>
          <p:cNvPr id="5" name="Footer Placeholder 4"/>
          <p:cNvSpPr>
            <a:spLocks noGrp="1"/>
          </p:cNvSpPr>
          <p:nvPr>
            <p:ph type="ftr" sz="quarter" idx="11"/>
          </p:nvPr>
        </p:nvSpPr>
        <p:spPr/>
        <p:txBody>
          <a:bodyPr/>
          <a:lstStyle/>
          <a:p>
            <a:pPr>
              <a:defRPr/>
            </a:pPr>
            <a:r>
              <a:rPr lang="en-US" smtClean="0"/>
              <a:t>Soar Technology, Inc. Proprietary</a:t>
            </a:r>
            <a:endParaRPr lang="en-US"/>
          </a:p>
        </p:txBody>
      </p:sp>
      <p:sp>
        <p:nvSpPr>
          <p:cNvPr id="6" name="Slide Number Placeholder 5"/>
          <p:cNvSpPr>
            <a:spLocks noGrp="1"/>
          </p:cNvSpPr>
          <p:nvPr>
            <p:ph type="sldNum" sz="quarter" idx="12"/>
          </p:nvPr>
        </p:nvSpPr>
        <p:spPr/>
        <p:txBody>
          <a:bodyPr/>
          <a:lstStyle/>
          <a:p>
            <a:pPr>
              <a:defRPr/>
            </a:pPr>
            <a:fld id="{004CB47F-FEA4-42D7-8009-D5875E6D382F}" type="slidenum">
              <a:rPr lang="en-US" smtClean="0"/>
              <a:pPr>
                <a:defRPr/>
              </a:pPr>
              <a:t>5</a:t>
            </a:fld>
            <a:endParaRPr lang="en-US"/>
          </a:p>
        </p:txBody>
      </p:sp>
    </p:spTree>
    <p:extLst>
      <p:ext uri="{BB962C8B-B14F-4D97-AF65-F5344CB8AC3E}">
        <p14:creationId xmlns:p14="http://schemas.microsoft.com/office/powerpoint/2010/main" val="2958969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Authored </a:t>
            </a:r>
            <a:r>
              <a:rPr lang="en-US" dirty="0" err="1" smtClean="0"/>
              <a:t>datamap</a:t>
            </a:r>
            <a:r>
              <a:rPr lang="en-US" dirty="0" smtClean="0"/>
              <a:t> revisited</a:t>
            </a:r>
            <a:endParaRPr lang="en-US" dirty="0"/>
          </a:p>
        </p:txBody>
      </p:sp>
      <p:sp>
        <p:nvSpPr>
          <p:cNvPr id="3" name="Content Placeholder 2"/>
          <p:cNvSpPr>
            <a:spLocks noGrp="1"/>
          </p:cNvSpPr>
          <p:nvPr>
            <p:ph idx="1"/>
          </p:nvPr>
        </p:nvSpPr>
        <p:spPr/>
        <p:txBody>
          <a:bodyPr/>
          <a:lstStyle/>
          <a:p>
            <a:r>
              <a:rPr lang="en-US" dirty="0" smtClean="0"/>
              <a:t>What problem does the </a:t>
            </a:r>
            <a:r>
              <a:rPr lang="en-US" dirty="0" err="1" smtClean="0"/>
              <a:t>datamap</a:t>
            </a:r>
            <a:r>
              <a:rPr lang="en-US" dirty="0" smtClean="0"/>
              <a:t> solve?</a:t>
            </a:r>
          </a:p>
          <a:p>
            <a:pPr lvl="1"/>
            <a:r>
              <a:rPr lang="en-US" dirty="0" smtClean="0"/>
              <a:t>Defines structure of working memory</a:t>
            </a:r>
          </a:p>
          <a:p>
            <a:pPr lvl="1"/>
            <a:r>
              <a:rPr lang="en-US" dirty="0" smtClean="0"/>
              <a:t>Performs offline structure checking on the code</a:t>
            </a:r>
          </a:p>
          <a:p>
            <a:pPr lvl="1"/>
            <a:endParaRPr lang="en-US" dirty="0"/>
          </a:p>
          <a:p>
            <a:r>
              <a:rPr lang="en-US" dirty="0" smtClean="0"/>
              <a:t>What’s wrong with the current approach?</a:t>
            </a:r>
          </a:p>
          <a:p>
            <a:pPr lvl="1"/>
            <a:r>
              <a:rPr lang="en-US" dirty="0" smtClean="0"/>
              <a:t>The GUI is very awkward to use, requiring </a:t>
            </a:r>
            <a:r>
              <a:rPr lang="en-US" dirty="0" err="1" smtClean="0"/>
              <a:t>keyboard+mouse</a:t>
            </a:r>
            <a:r>
              <a:rPr lang="en-US" dirty="0" smtClean="0"/>
              <a:t> combinations</a:t>
            </a:r>
          </a:p>
          <a:p>
            <a:pPr lvl="1"/>
            <a:r>
              <a:rPr lang="en-US" dirty="0" smtClean="0"/>
              <a:t>It presents a graphical structure as a tree, which can be confusing</a:t>
            </a:r>
          </a:p>
          <a:p>
            <a:pPr lvl="1"/>
            <a:r>
              <a:rPr lang="en-US" dirty="0" smtClean="0"/>
              <a:t>The underlying file is not source control friendly</a:t>
            </a:r>
          </a:p>
          <a:p>
            <a:pPr lvl="1"/>
            <a:endParaRPr lang="en-US" dirty="0"/>
          </a:p>
          <a:p>
            <a:r>
              <a:rPr lang="en-US" dirty="0" smtClean="0"/>
              <a:t>What’s the alternative?</a:t>
            </a:r>
          </a:p>
          <a:p>
            <a:pPr lvl="1"/>
            <a:r>
              <a:rPr lang="en-US" dirty="0" smtClean="0"/>
              <a:t>Every other language defines data </a:t>
            </a:r>
            <a:r>
              <a:rPr lang="en-US" i="1" dirty="0" smtClean="0"/>
              <a:t>types</a:t>
            </a:r>
            <a:r>
              <a:rPr lang="en-US" dirty="0" smtClean="0"/>
              <a:t> in </a:t>
            </a:r>
            <a:r>
              <a:rPr lang="en-US" i="1" dirty="0" smtClean="0"/>
              <a:t>text</a:t>
            </a:r>
          </a:p>
          <a:p>
            <a:pPr lvl="1"/>
            <a:r>
              <a:rPr lang="en-US" dirty="0" smtClean="0"/>
              <a:t>Types allow common structures to be defined in one place and referenced elsewhere</a:t>
            </a:r>
          </a:p>
          <a:p>
            <a:pPr lvl="1"/>
            <a:r>
              <a:rPr lang="en-US" dirty="0" smtClean="0"/>
              <a:t>Text allows for comments, complex relationships, and since it’s human-authored, it tends to be source control friendly</a:t>
            </a:r>
            <a:endParaRPr lang="en-US" dirty="0"/>
          </a:p>
        </p:txBody>
      </p:sp>
      <p:sp>
        <p:nvSpPr>
          <p:cNvPr id="4" name="Date Placeholder 3"/>
          <p:cNvSpPr>
            <a:spLocks noGrp="1"/>
          </p:cNvSpPr>
          <p:nvPr>
            <p:ph type="dt" sz="half" idx="10"/>
          </p:nvPr>
        </p:nvSpPr>
        <p:spPr/>
        <p:txBody>
          <a:bodyPr/>
          <a:lstStyle/>
          <a:p>
            <a:pPr>
              <a:defRPr/>
            </a:pPr>
            <a:fld id="{318F7017-575C-4DB5-BE4B-70D03A3ACDBC}" type="datetime1">
              <a:rPr lang="en-US" smtClean="0"/>
              <a:pPr>
                <a:defRPr/>
              </a:pPr>
              <a:t>6/5/2015</a:t>
            </a:fld>
            <a:endParaRPr lang="en-US"/>
          </a:p>
        </p:txBody>
      </p:sp>
      <p:sp>
        <p:nvSpPr>
          <p:cNvPr id="5" name="Footer Placeholder 4"/>
          <p:cNvSpPr>
            <a:spLocks noGrp="1"/>
          </p:cNvSpPr>
          <p:nvPr>
            <p:ph type="ftr" sz="quarter" idx="11"/>
          </p:nvPr>
        </p:nvSpPr>
        <p:spPr/>
        <p:txBody>
          <a:bodyPr/>
          <a:lstStyle/>
          <a:p>
            <a:pPr>
              <a:defRPr/>
            </a:pPr>
            <a:r>
              <a:rPr lang="en-US" smtClean="0"/>
              <a:t>Soar Technology, Inc. Proprietary</a:t>
            </a:r>
            <a:endParaRPr lang="en-US"/>
          </a:p>
        </p:txBody>
      </p:sp>
      <p:sp>
        <p:nvSpPr>
          <p:cNvPr id="6" name="Slide Number Placeholder 5"/>
          <p:cNvSpPr>
            <a:spLocks noGrp="1"/>
          </p:cNvSpPr>
          <p:nvPr>
            <p:ph type="sldNum" sz="quarter" idx="12"/>
          </p:nvPr>
        </p:nvSpPr>
        <p:spPr/>
        <p:txBody>
          <a:bodyPr/>
          <a:lstStyle/>
          <a:p>
            <a:pPr>
              <a:defRPr/>
            </a:pPr>
            <a:fld id="{004CB47F-FEA4-42D7-8009-D5875E6D382F}" type="slidenum">
              <a:rPr lang="en-US" smtClean="0"/>
              <a:pPr>
                <a:defRPr/>
              </a:pPr>
              <a:t>6</a:t>
            </a:fld>
            <a:endParaRPr lang="en-US"/>
          </a:p>
        </p:txBody>
      </p:sp>
    </p:spTree>
    <p:extLst>
      <p:ext uri="{BB962C8B-B14F-4D97-AF65-F5344CB8AC3E}">
        <p14:creationId xmlns:p14="http://schemas.microsoft.com/office/powerpoint/2010/main" val="3819165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smtClean="0"/>
              <a:t>Nuggets                                 Coal</a:t>
            </a:r>
            <a:endParaRPr lang="en-US" dirty="0"/>
          </a:p>
        </p:txBody>
      </p:sp>
      <p:sp>
        <p:nvSpPr>
          <p:cNvPr id="13" name="Content Placeholder 12"/>
          <p:cNvSpPr>
            <a:spLocks noGrp="1"/>
          </p:cNvSpPr>
          <p:nvPr>
            <p:ph sz="half" idx="1"/>
          </p:nvPr>
        </p:nvSpPr>
        <p:spPr/>
        <p:txBody>
          <a:bodyPr/>
          <a:lstStyle/>
          <a:p>
            <a:r>
              <a:rPr lang="en-US" dirty="0" smtClean="0"/>
              <a:t>Soar IDE has a new release!</a:t>
            </a:r>
          </a:p>
          <a:p>
            <a:r>
              <a:rPr lang="en-US" dirty="0" smtClean="0"/>
              <a:t>Soar IDE’s </a:t>
            </a:r>
            <a:r>
              <a:rPr lang="en-US" dirty="0" err="1" smtClean="0"/>
              <a:t>Tcl</a:t>
            </a:r>
            <a:r>
              <a:rPr lang="en-US" dirty="0" smtClean="0"/>
              <a:t> support is critical for large systems developed by teams</a:t>
            </a:r>
          </a:p>
          <a:p>
            <a:r>
              <a:rPr lang="en-US" dirty="0" smtClean="0"/>
              <a:t>We will be investing significantly more in Soar IDE in the next year</a:t>
            </a:r>
          </a:p>
          <a:p>
            <a:r>
              <a:rPr lang="en-US" dirty="0" smtClean="0"/>
              <a:t>Goal: One editor for UM and </a:t>
            </a:r>
            <a:r>
              <a:rPr lang="en-US" dirty="0" err="1" smtClean="0"/>
              <a:t>SoarTech</a:t>
            </a:r>
            <a:endParaRPr lang="en-US" dirty="0" smtClean="0"/>
          </a:p>
          <a:p>
            <a:endParaRPr lang="en-US" dirty="0" smtClean="0"/>
          </a:p>
        </p:txBody>
      </p:sp>
      <p:sp>
        <p:nvSpPr>
          <p:cNvPr id="14" name="Content Placeholder 13"/>
          <p:cNvSpPr>
            <a:spLocks noGrp="1"/>
          </p:cNvSpPr>
          <p:nvPr>
            <p:ph sz="half" idx="2"/>
          </p:nvPr>
        </p:nvSpPr>
        <p:spPr/>
        <p:txBody>
          <a:bodyPr/>
          <a:lstStyle/>
          <a:p>
            <a:r>
              <a:rPr lang="en-US" dirty="0"/>
              <a:t>Some old features </a:t>
            </a:r>
            <a:r>
              <a:rPr lang="en-US"/>
              <a:t>not </a:t>
            </a:r>
            <a:r>
              <a:rPr lang="en-US" smtClean="0"/>
              <a:t>working yet</a:t>
            </a:r>
            <a:endParaRPr lang="en-US" dirty="0" smtClean="0"/>
          </a:p>
          <a:p>
            <a:r>
              <a:rPr lang="en-US" dirty="0" smtClean="0"/>
              <a:t>Some new bugs to fix</a:t>
            </a:r>
          </a:p>
          <a:p>
            <a:r>
              <a:rPr lang="en-US" dirty="0" smtClean="0"/>
              <a:t>Not a true IDE yet</a:t>
            </a:r>
          </a:p>
        </p:txBody>
      </p:sp>
      <p:sp>
        <p:nvSpPr>
          <p:cNvPr id="4" name="Date Placeholder 3"/>
          <p:cNvSpPr>
            <a:spLocks noGrp="1"/>
          </p:cNvSpPr>
          <p:nvPr>
            <p:ph type="dt" sz="half" idx="10"/>
          </p:nvPr>
        </p:nvSpPr>
        <p:spPr/>
        <p:txBody>
          <a:bodyPr/>
          <a:lstStyle/>
          <a:p>
            <a:pPr>
              <a:defRPr/>
            </a:pPr>
            <a:fld id="{318F7017-575C-4DB5-BE4B-70D03A3ACDBC}" type="datetime1">
              <a:rPr lang="en-US" smtClean="0"/>
              <a:pPr>
                <a:defRPr/>
              </a:pPr>
              <a:t>6/5/2015</a:t>
            </a:fld>
            <a:endParaRPr lang="en-US"/>
          </a:p>
        </p:txBody>
      </p:sp>
      <p:sp>
        <p:nvSpPr>
          <p:cNvPr id="5" name="Footer Placeholder 4"/>
          <p:cNvSpPr>
            <a:spLocks noGrp="1"/>
          </p:cNvSpPr>
          <p:nvPr>
            <p:ph type="ftr" sz="quarter" idx="11"/>
          </p:nvPr>
        </p:nvSpPr>
        <p:spPr/>
        <p:txBody>
          <a:bodyPr/>
          <a:lstStyle/>
          <a:p>
            <a:pPr>
              <a:defRPr/>
            </a:pPr>
            <a:r>
              <a:rPr lang="en-US" smtClean="0"/>
              <a:t>Soar Technology, Inc. Proprietary</a:t>
            </a:r>
            <a:endParaRPr lang="en-US"/>
          </a:p>
        </p:txBody>
      </p:sp>
      <p:sp>
        <p:nvSpPr>
          <p:cNvPr id="6" name="Slide Number Placeholder 5"/>
          <p:cNvSpPr>
            <a:spLocks noGrp="1"/>
          </p:cNvSpPr>
          <p:nvPr>
            <p:ph type="sldNum" sz="quarter" idx="12"/>
          </p:nvPr>
        </p:nvSpPr>
        <p:spPr/>
        <p:txBody>
          <a:bodyPr/>
          <a:lstStyle/>
          <a:p>
            <a:pPr>
              <a:defRPr/>
            </a:pPr>
            <a:fld id="{004CB47F-FEA4-42D7-8009-D5875E6D382F}" type="slidenum">
              <a:rPr lang="en-US" smtClean="0"/>
              <a:pPr>
                <a:defRPr/>
              </a:pPr>
              <a:t>7</a:t>
            </a:fld>
            <a:endParaRPr lang="en-US"/>
          </a:p>
        </p:txBody>
      </p:sp>
    </p:spTree>
    <p:extLst>
      <p:ext uri="{BB962C8B-B14F-4D97-AF65-F5344CB8AC3E}">
        <p14:creationId xmlns:p14="http://schemas.microsoft.com/office/powerpoint/2010/main" val="538680904"/>
      </p:ext>
    </p:extLst>
  </p:cSld>
  <p:clrMapOvr>
    <a:masterClrMapping/>
  </p:clrMapOvr>
</p:sld>
</file>

<file path=ppt/theme/theme1.xml><?xml version="1.0" encoding="utf-8"?>
<a:theme xmlns:a="http://schemas.openxmlformats.org/drawingml/2006/main" name="SoarTech PowerPoint Template 2012">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Calibri"/>
        <a:ea typeface="ヒラギノ角ゴ Pro W3"/>
        <a:cs typeface=""/>
      </a:majorFont>
      <a:minorFont>
        <a:latin typeface="Calibri"/>
        <a:ea typeface="ヒラギノ角ゴ Pro W3"/>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ヒラギノ角ゴ Pro W3" pitchFamily="28"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ヒラギノ角ゴ Pro W3" pitchFamily="28"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SoarTech PowerPoint Template 2013</Template>
  <TotalTime>132</TotalTime>
  <Words>632</Words>
  <Application>Microsoft Office PowerPoint</Application>
  <PresentationFormat>On-screen Show (4:3)</PresentationFormat>
  <Paragraphs>91</Paragraphs>
  <Slides>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Times</vt:lpstr>
      <vt:lpstr>ヒラギノ角ゴ Pro W3</vt:lpstr>
      <vt:lpstr>SoarTech PowerPoint Template 2012</vt:lpstr>
      <vt:lpstr>Soar IDE Update</vt:lpstr>
      <vt:lpstr>Why do we need IDEs?</vt:lpstr>
      <vt:lpstr>A brief history of Soar Editors (and what’s wrong with them)</vt:lpstr>
      <vt:lpstr>Soar IDE revived</vt:lpstr>
      <vt:lpstr>New Release: 1.2.1 and 1.2.2</vt:lpstr>
      <vt:lpstr>Authored datamap revisited</vt:lpstr>
      <vt:lpstr>Nuggets                                 Coal</vt:lpstr>
    </vt:vector>
  </TitlesOfParts>
  <Company>Soar Technology,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JSoar Update</dc:title>
  <dc:creator>Bob Marinier</dc:creator>
  <cp:lastModifiedBy>Bob Marinier</cp:lastModifiedBy>
  <cp:revision>28</cp:revision>
  <dcterms:created xsi:type="dcterms:W3CDTF">2015-04-10T18:55:22Z</dcterms:created>
  <dcterms:modified xsi:type="dcterms:W3CDTF">2015-06-05T11:46:48Z</dcterms:modified>
</cp:coreProperties>
</file>