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70" r:id="rId4"/>
    <p:sldId id="259" r:id="rId5"/>
    <p:sldId id="260" r:id="rId6"/>
    <p:sldId id="269" r:id="rId7"/>
    <p:sldId id="283" r:id="rId8"/>
    <p:sldId id="284" r:id="rId9"/>
    <p:sldId id="285" r:id="rId10"/>
    <p:sldId id="286" r:id="rId11"/>
    <p:sldId id="287" r:id="rId12"/>
    <p:sldId id="262" r:id="rId13"/>
    <p:sldId id="271" r:id="rId14"/>
    <p:sldId id="264" r:id="rId15"/>
    <p:sldId id="277" r:id="rId16"/>
    <p:sldId id="265" r:id="rId17"/>
    <p:sldId id="267" r:id="rId18"/>
    <p:sldId id="279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/>
    <p:restoredTop sz="82729"/>
  </p:normalViewPr>
  <p:slideViewPr>
    <p:cSldViewPr snapToGrid="0" snapToObjects="1">
      <p:cViewPr varScale="1">
        <p:scale>
          <a:sx n="119" d="100"/>
          <a:sy n="119" d="100"/>
        </p:scale>
        <p:origin x="1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8448F-3C15-C848-8BF9-CD685812C20C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96915-663D-734F-9139-0E87056C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493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0EC76-B440-2546-9A6F-4D12DA56DA5F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4352F-64FA-834A-A611-61B4A55EC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64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4352F-64FA-834A-A611-61B4A55EC5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9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classical Constraint Satisfaction Problem(CSPs) knowledge is embedded in a set of hard constraints, each one restricting the possible values of a set of variables.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However constraints in real world problems are seldom hard, and CSP's are often idealizations that do not account for the preference among feasible solutions.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4352F-64FA-834A-A611-61B4A55EC5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14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4352F-64FA-834A-A611-61B4A55EC5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F7FCB8B-7E7F-ED4E-953C-9875CFB1B81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F05EDAD-A0B3-A04D-BA39-0C13ED74C32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19F0-5E05-0047-9259-FEDEC76A5E17}" type="datetime1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6F9F-4F03-1E4E-9CB6-A391917A5D99}" type="datetime1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27DA-DB1B-A24A-99F6-F963D04E1066}" type="datetime1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5BEF-D762-7B42-82A4-C645A74D96FB}" type="datetime1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F19-2ED1-D34C-8FCA-B87E55962922}" type="datetime1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6D22-9BEC-4242-81DB-2B027E334828}" type="datetime1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0C90-455E-A04A-9C20-1D5A73F3BD6F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86A9-073A-CC4B-846A-849B87695562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CB7C-6845-1146-9918-203069AF4201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BF2B-7CA7-5247-8B4D-EFD8E2E53172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52DF-B9D8-1845-B9DB-6F84EB030FBC}" type="datetime1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6C1D-06DB-2447-956C-7EF55B1CB57D}" type="datetime1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2CB-10DB-1240-81B1-2CAA691BE316}" type="datetime1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1EA-DF17-504B-ADAA-BB9B34CD6FB5}" type="datetime1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301A-5CF4-0948-844F-13939AB43569}" type="datetime1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1BFF-EA2C-BE46-AB40-1A59E8961170}" type="datetime1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23B57E5-88A6-4B43-BA6C-88B844EAE074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F05EDAD-A0B3-A04D-BA39-0C13ED74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5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63211" y="1511742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Eight-</a:t>
            </a:r>
            <a:r>
              <a:rPr lang="en-US" sz="4000" dirty="0" err="1" smtClean="0"/>
              <a:t>QueenS</a:t>
            </a:r>
            <a:r>
              <a:rPr lang="en-US" sz="4000" dirty="0" smtClean="0"/>
              <a:t> Problem: Fuzzy Constraint Satisfaction Problem Using Soar.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cap="none" dirty="0" smtClean="0"/>
              <a:t/>
            </a:r>
            <a:br>
              <a:rPr lang="en-US" sz="4400" cap="none" dirty="0" smtClean="0"/>
            </a:br>
            <a:r>
              <a:rPr lang="en-US" sz="2000" cap="none" dirty="0" smtClean="0"/>
              <a:t>Neha </a:t>
            </a:r>
            <a:r>
              <a:rPr lang="en-US" sz="2000" cap="none" dirty="0" err="1" smtClean="0"/>
              <a:t>Rajan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2018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10109942" y="5069777"/>
            <a:ext cx="907186" cy="498470"/>
          </a:xfrm>
        </p:spPr>
        <p:txBody>
          <a:bodyPr/>
          <a:lstStyle/>
          <a:p>
            <a:fld id="{5F05EDAD-A0B3-A04D-BA39-0C13ED74C32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0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20120" y="3081168"/>
            <a:ext cx="462491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Record Outcome</a:t>
            </a:r>
          </a:p>
          <a:p>
            <a:r>
              <a:rPr lang="en-US" sz="2000" dirty="0"/>
              <a:t>    •Success if constraints weren’t violated</a:t>
            </a:r>
          </a:p>
          <a:p>
            <a:r>
              <a:rPr lang="en-US" sz="2000" dirty="0"/>
              <a:t>    •Failure if constraints were violated</a:t>
            </a:r>
          </a:p>
          <a:p>
            <a:r>
              <a:rPr lang="en-US" sz="2000" dirty="0"/>
              <a:t>    •Partial failure if outcome was unknown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230951" y="735784"/>
            <a:ext cx="546165" cy="2899177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4" idx="3"/>
          </p:cNvCxnSpPr>
          <p:nvPr/>
        </p:nvCxnSpPr>
        <p:spPr>
          <a:xfrm>
            <a:off x="4207436" y="3831156"/>
            <a:ext cx="593197" cy="1386303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32267" y="2045134"/>
            <a:ext cx="2351652" cy="10156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Constraint-Checking Substate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32267" y="4701443"/>
            <a:ext cx="2351651" cy="40011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Operator Selection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55784" y="3477213"/>
            <a:ext cx="2351652" cy="707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Evaluation Substate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55784" y="1347677"/>
            <a:ext cx="2351651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Operator Proposal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00633" y="735784"/>
            <a:ext cx="5063887" cy="4481675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20120" y="1089461"/>
            <a:ext cx="462491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For each </a:t>
            </a:r>
            <a:r>
              <a:rPr lang="en-US" sz="2000" dirty="0" smtClean="0"/>
              <a:t>location where next queen is placed, compare the priority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020120" y="2045134"/>
            <a:ext cx="462491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 </a:t>
            </a:r>
            <a:r>
              <a:rPr lang="en-US" sz="2000" dirty="0" smtClean="0"/>
              <a:t>higher priority is selected then place queen else backtrack</a:t>
            </a:r>
            <a:endParaRPr lang="en-US" sz="2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41733" y="3149296"/>
            <a:ext cx="4800567" cy="1695796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207434" y="3149296"/>
            <a:ext cx="734297" cy="1439419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07434" y="4845092"/>
            <a:ext cx="720118" cy="48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2408" y="3530126"/>
            <a:ext cx="4471335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Agent selects among operators that do not violate constraints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55782" y="2091814"/>
            <a:ext cx="2351652" cy="10156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Constraint-Checking Substate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55783" y="4588715"/>
            <a:ext cx="2351651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Operator Selection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55782" y="3451504"/>
            <a:ext cx="2351652" cy="7078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Evaluation Substate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55784" y="1347677"/>
            <a:ext cx="2351651" cy="40011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Operator Proposal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3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93642" y="290384"/>
            <a:ext cx="4126860" cy="2023252"/>
          </a:xfrm>
        </p:spPr>
        <p:txBody>
          <a:bodyPr/>
          <a:lstStyle/>
          <a:p>
            <a:r>
              <a:rPr lang="en-US" dirty="0" smtClean="0"/>
              <a:t>8-queens in Soar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13"/>
          <a:stretch/>
        </p:blipFill>
        <p:spPr>
          <a:xfrm>
            <a:off x="4553163" y="1742738"/>
            <a:ext cx="7072511" cy="2216076"/>
          </a:xfrm>
        </p:spPr>
      </p:pic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693641" y="2313636"/>
            <a:ext cx="4126861" cy="266553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cap="none" dirty="0" smtClean="0"/>
              <a:t>Representation of chess board in SOAR</a:t>
            </a:r>
            <a:endParaRPr lang="en-US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Fuzzy Logic will Help to make flexible constraints..?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b="1" dirty="0"/>
              <a:t>Fuzzy logic</a:t>
            </a:r>
            <a:r>
              <a:rPr lang="en-US" dirty="0"/>
              <a:t> </a:t>
            </a:r>
            <a:r>
              <a:rPr lang="en-US" cap="none" dirty="0" smtClean="0"/>
              <a:t>is a form </a:t>
            </a:r>
            <a:r>
              <a:rPr lang="en-US" cap="none" dirty="0"/>
              <a:t>of </a:t>
            </a:r>
            <a:r>
              <a:rPr lang="en-US" cap="none" dirty="0" smtClean="0"/>
              <a:t>many-valued logic </a:t>
            </a:r>
            <a:r>
              <a:rPr lang="en-US" cap="none" dirty="0"/>
              <a:t>in which the </a:t>
            </a:r>
            <a:r>
              <a:rPr lang="en-US" cap="none" dirty="0" smtClean="0"/>
              <a:t>truth values of variables may be any real number between 0 and 1. </a:t>
            </a:r>
          </a:p>
          <a:p>
            <a:pPr algn="just"/>
            <a:endParaRPr lang="en-US" cap="none" dirty="0" smtClean="0"/>
          </a:p>
          <a:p>
            <a:pPr algn="just"/>
            <a:r>
              <a:rPr lang="en-US" cap="none" dirty="0" smtClean="0"/>
              <a:t>Fuzzy constraint Satisfaction provides the flexible way in Soar to decide :-</a:t>
            </a:r>
          </a:p>
          <a:p>
            <a:pPr algn="just"/>
            <a:r>
              <a:rPr lang="en-US" cap="none" dirty="0" smtClean="0"/>
              <a:t>What is the most preferred actions? Why do you prefer this action over other actions?</a:t>
            </a:r>
          </a:p>
          <a:p>
            <a:pPr algn="just"/>
            <a:r>
              <a:rPr lang="en-US" cap="none" dirty="0" smtClean="0"/>
              <a:t>These questions/ideas will help to provide more logics in constraints.</a:t>
            </a:r>
          </a:p>
          <a:p>
            <a:pPr algn="just"/>
            <a:endParaRPr lang="en-US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61" y="150608"/>
            <a:ext cx="4292301" cy="5819886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600" cap="none" dirty="0" smtClean="0"/>
              <a:t>Constraints</a:t>
            </a:r>
            <a:r>
              <a:rPr lang="en-US" sz="1600" dirty="0" smtClean="0"/>
              <a:t> </a:t>
            </a:r>
            <a:r>
              <a:rPr lang="en-US" sz="1600" cap="none" dirty="0" smtClean="0"/>
              <a:t>becoming flexible by providing priority so that next queen can identify which location is goal oriented.</a:t>
            </a:r>
          </a:p>
          <a:p>
            <a:pPr marL="342900" indent="-342900">
              <a:buFont typeface="Arial" charset="0"/>
              <a:buChar char="•"/>
            </a:pPr>
            <a:endParaRPr lang="en-US" sz="1600" cap="none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1600" cap="none" dirty="0" smtClean="0"/>
              <a:t>^priority 8  represents that queen can choose to locate at this priority location.</a:t>
            </a:r>
          </a:p>
          <a:p>
            <a:pPr marL="342900" indent="-342900">
              <a:buFont typeface="Arial" charset="0"/>
              <a:buChar char="•"/>
            </a:pPr>
            <a:endParaRPr lang="en-US" sz="1600" cap="none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1600" cap="none" dirty="0" smtClean="0"/>
              <a:t>^location 0/1 elaborates the concept of fuzzy. That means either queen be placed(true, value will be 1) or queen cannot be placed(false, value will be 0).</a:t>
            </a:r>
          </a:p>
          <a:p>
            <a:pPr marL="342900" indent="-342900">
              <a:buFont typeface="Arial" charset="0"/>
              <a:buChar char="•"/>
            </a:pPr>
            <a:endParaRPr lang="en-US" sz="1600" cap="none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1600" cap="none" dirty="0" smtClean="0"/>
              <a:t>^move nil represents that next queen will not be placed in the same row.</a:t>
            </a:r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0"/>
          <a:stretch/>
        </p:blipFill>
        <p:spPr>
          <a:xfrm>
            <a:off x="4560164" y="464941"/>
            <a:ext cx="7065003" cy="4451304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6652" b="52588"/>
          <a:stretch/>
        </p:blipFill>
        <p:spPr>
          <a:xfrm>
            <a:off x="6076060" y="195919"/>
            <a:ext cx="5499168" cy="363999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1403" y="195919"/>
            <a:ext cx="4126861" cy="2665533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US" cap="none" dirty="0" smtClean="0"/>
              <a:t>n this code queen is moving from current location to new location</a:t>
            </a:r>
            <a:endParaRPr lang="en-US" cap="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54"/>
          <a:stretch/>
        </p:blipFill>
        <p:spPr>
          <a:xfrm>
            <a:off x="320138" y="1904104"/>
            <a:ext cx="5595941" cy="359550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46043" y="838200"/>
            <a:ext cx="4126860" cy="20232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15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96" y="1151506"/>
            <a:ext cx="6640633" cy="358232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869" y="1965356"/>
            <a:ext cx="4126861" cy="1670729"/>
          </a:xfrm>
        </p:spPr>
        <p:txBody>
          <a:bodyPr/>
          <a:lstStyle/>
          <a:p>
            <a:r>
              <a:rPr lang="en-US" cap="none" dirty="0" smtClean="0"/>
              <a:t>Flexible preference to move queen from one location to another by comparing the higher priority.</a:t>
            </a:r>
            <a:endParaRPr lang="en-US" cap="none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74870" y="2942667"/>
            <a:ext cx="4126861" cy="1670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cap="non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481" y="500449"/>
            <a:ext cx="4126860" cy="722871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14"/>
          <a:stretch/>
        </p:blipFill>
        <p:spPr>
          <a:xfrm>
            <a:off x="1272711" y="1359244"/>
            <a:ext cx="9381081" cy="3632886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216075"/>
            <a:ext cx="10394706" cy="3158510"/>
          </a:xfrm>
        </p:spPr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cap="none" dirty="0" smtClean="0"/>
              <a:t>o </a:t>
            </a:r>
            <a:r>
              <a:rPr lang="en-US" cap="none" dirty="0"/>
              <a:t>build more flexible constraints.</a:t>
            </a:r>
          </a:p>
          <a:p>
            <a:r>
              <a:rPr lang="en-US" dirty="0"/>
              <a:t>A</a:t>
            </a:r>
            <a:r>
              <a:rPr lang="en-US" cap="none" dirty="0"/>
              <a:t>llow queen to pick random location to begin with.</a:t>
            </a:r>
          </a:p>
          <a:p>
            <a:r>
              <a:rPr lang="en-US" cap="none" dirty="0"/>
              <a:t>Will use Reinforcement Learning and expand the size of the problem . </a:t>
            </a:r>
          </a:p>
          <a:p>
            <a:r>
              <a:rPr lang="en-US" cap="none" dirty="0"/>
              <a:t>Will implement episodic memory and semantic memory</a:t>
            </a:r>
            <a:r>
              <a:rPr lang="en-US" cap="none" dirty="0" smtClean="0"/>
              <a:t>.</a:t>
            </a:r>
          </a:p>
          <a:p>
            <a:endParaRPr lang="en-US" cap="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9" b="8070"/>
          <a:stretch/>
        </p:blipFill>
        <p:spPr>
          <a:xfrm>
            <a:off x="6516414" y="2879834"/>
            <a:ext cx="4834760" cy="25960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187" r="-5388" b="12619"/>
          <a:stretch/>
        </p:blipFill>
        <p:spPr>
          <a:xfrm>
            <a:off x="381001" y="213928"/>
            <a:ext cx="5147440" cy="279401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Constraint Satisfaction Problem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Classical Constraint Satisfaction Problem consider </a:t>
            </a:r>
            <a:r>
              <a:rPr lang="en-US" cap="none" dirty="0"/>
              <a:t>a</a:t>
            </a:r>
            <a:r>
              <a:rPr lang="en-US" cap="none" dirty="0" smtClean="0"/>
              <a:t> </a:t>
            </a:r>
            <a:r>
              <a:rPr lang="en-US" cap="none" dirty="0"/>
              <a:t>s</a:t>
            </a:r>
            <a:r>
              <a:rPr lang="en-US" cap="none" dirty="0" smtClean="0"/>
              <a:t>et </a:t>
            </a:r>
            <a:r>
              <a:rPr lang="en-US" cap="none" dirty="0"/>
              <a:t>o</a:t>
            </a:r>
            <a:r>
              <a:rPr lang="en-US" cap="none" dirty="0" smtClean="0"/>
              <a:t>f </a:t>
            </a:r>
            <a:r>
              <a:rPr lang="en-US" cap="none" dirty="0"/>
              <a:t>h</a:t>
            </a:r>
            <a:r>
              <a:rPr lang="en-US" cap="none" dirty="0" smtClean="0"/>
              <a:t>ard </a:t>
            </a:r>
            <a:r>
              <a:rPr lang="en-US" cap="none" dirty="0"/>
              <a:t>c</a:t>
            </a:r>
            <a:r>
              <a:rPr lang="en-US" cap="none" dirty="0" smtClean="0"/>
              <a:t>onstraints </a:t>
            </a:r>
            <a:r>
              <a:rPr lang="en-US" cap="none" dirty="0"/>
              <a:t>t</a:t>
            </a:r>
            <a:r>
              <a:rPr lang="en-US" cap="none" dirty="0" smtClean="0"/>
              <a:t>hat </a:t>
            </a:r>
            <a:r>
              <a:rPr lang="en-US" cap="none" dirty="0"/>
              <a:t>e</a:t>
            </a:r>
            <a:r>
              <a:rPr lang="en-US" cap="none" dirty="0" smtClean="0"/>
              <a:t>very solution must satisfy.</a:t>
            </a:r>
          </a:p>
          <a:p>
            <a:r>
              <a:rPr lang="en-US" b="1" cap="none" dirty="0" smtClean="0"/>
              <a:t>Drawbacks:-</a:t>
            </a:r>
          </a:p>
          <a:p>
            <a:r>
              <a:rPr lang="en-US" cap="none" dirty="0" smtClean="0"/>
              <a:t>Some problems are too constrained and have no solutions.</a:t>
            </a:r>
          </a:p>
          <a:p>
            <a:r>
              <a:rPr lang="en-US" cap="none" dirty="0" smtClean="0"/>
              <a:t>Time Consuming.</a:t>
            </a:r>
          </a:p>
          <a:p>
            <a:r>
              <a:rPr lang="en-US" cap="none" dirty="0" smtClean="0"/>
              <a:t>Other problems lead to a large set of equally possible solutions.</a:t>
            </a:r>
          </a:p>
          <a:p>
            <a:r>
              <a:rPr lang="en-US" cap="none" dirty="0" smtClean="0"/>
              <a:t>CSP procedures can pick random solution.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overcome with these problems</a:t>
            </a:r>
            <a:r>
              <a:rPr lang="mr-IN" sz="3600" dirty="0"/>
              <a:t>…</a:t>
            </a:r>
            <a:r>
              <a:rPr lang="en-US" sz="36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cap="none" dirty="0" smtClean="0"/>
              <a:t>Fuzzy Constraint encompasses both preference relations among instantiations and priorities among constraints.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cap="none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cap="none" dirty="0" smtClean="0"/>
              <a:t>Fuzzy Constraints are flexible.</a:t>
            </a:r>
            <a:endParaRPr lang="en-US" cap="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85800" y="407774"/>
            <a:ext cx="10394707" cy="4966812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FCSP provides two flexible ways such as:-</a:t>
            </a:r>
          </a:p>
          <a:p>
            <a:r>
              <a:rPr lang="en-US" b="1" cap="none" dirty="0" smtClean="0"/>
              <a:t>Soft Constraints </a:t>
            </a:r>
            <a:r>
              <a:rPr lang="en-US" dirty="0" smtClean="0"/>
              <a:t>- </a:t>
            </a:r>
            <a:r>
              <a:rPr lang="en-US" cap="none" dirty="0" smtClean="0"/>
              <a:t>which directly express preferences among solutions.</a:t>
            </a:r>
          </a:p>
          <a:p>
            <a:pPr lvl="1"/>
            <a:r>
              <a:rPr lang="en-US" dirty="0" smtClean="0"/>
              <a:t>(</a:t>
            </a:r>
            <a:r>
              <a:rPr lang="en-US" cap="none" dirty="0" smtClean="0"/>
              <a:t>This</a:t>
            </a:r>
            <a:r>
              <a:rPr lang="en-US" dirty="0" smtClean="0"/>
              <a:t> </a:t>
            </a:r>
            <a:r>
              <a:rPr lang="en-US" cap="none" dirty="0" smtClean="0"/>
              <a:t>is ranking of instantiations/attributes which are more or less acceptable for the satisfaction of a soft constraints</a:t>
            </a:r>
            <a:r>
              <a:rPr lang="en-US" dirty="0" smtClean="0"/>
              <a:t>).</a:t>
            </a:r>
          </a:p>
          <a:p>
            <a:pPr lvl="1"/>
            <a:endParaRPr lang="en-US" dirty="0" smtClean="0"/>
          </a:p>
          <a:p>
            <a:r>
              <a:rPr lang="en-US" b="1" cap="none" dirty="0" smtClean="0"/>
              <a:t>Prioritized Constraints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cap="none" dirty="0" smtClean="0"/>
              <a:t>The</a:t>
            </a:r>
            <a:r>
              <a:rPr lang="en-US" dirty="0" smtClean="0"/>
              <a:t> </a:t>
            </a:r>
            <a:r>
              <a:rPr lang="en-US" cap="none" dirty="0" smtClean="0"/>
              <a:t>flexibility lies in the ability to discard constraints involved in inconsistencies, provided that they are not too important.</a:t>
            </a:r>
          </a:p>
          <a:p>
            <a:pPr lvl="1"/>
            <a:r>
              <a:rPr lang="en-US" cap="none" dirty="0" smtClean="0"/>
              <a:t>Generally</a:t>
            </a:r>
            <a:r>
              <a:rPr lang="en-US" dirty="0" smtClean="0"/>
              <a:t>, </a:t>
            </a:r>
            <a:r>
              <a:rPr lang="en-US" cap="none" dirty="0" smtClean="0"/>
              <a:t>weight is associated with each constraints and the request is to minimize the greatest priority levels of the violated constraints.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20130" y="1606378"/>
            <a:ext cx="10660377" cy="3768207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Place</a:t>
            </a:r>
            <a:r>
              <a:rPr lang="en-US" dirty="0" smtClean="0"/>
              <a:t> 8 </a:t>
            </a:r>
            <a:r>
              <a:rPr lang="en-US" cap="none" dirty="0" smtClean="0"/>
              <a:t>Queens</a:t>
            </a:r>
            <a:r>
              <a:rPr lang="en-US" dirty="0" smtClean="0"/>
              <a:t> </a:t>
            </a:r>
            <a:r>
              <a:rPr lang="en-US" cap="none" dirty="0" smtClean="0"/>
              <a:t>on</a:t>
            </a:r>
            <a:r>
              <a:rPr lang="en-US" dirty="0" smtClean="0"/>
              <a:t> 8X8 </a:t>
            </a:r>
            <a:r>
              <a:rPr lang="en-US" cap="none" dirty="0" smtClean="0"/>
              <a:t>chess board such that no queen can attack one another.</a:t>
            </a:r>
          </a:p>
          <a:p>
            <a:r>
              <a:rPr lang="en-US" cap="none" dirty="0" smtClean="0"/>
              <a:t>We have:-</a:t>
            </a:r>
          </a:p>
          <a:p>
            <a:pPr lvl="1"/>
            <a:r>
              <a:rPr lang="en-US" cap="none" dirty="0"/>
              <a:t>V</a:t>
            </a:r>
            <a:r>
              <a:rPr lang="en-US" cap="none" dirty="0" smtClean="0"/>
              <a:t>ariables</a:t>
            </a:r>
            <a:r>
              <a:rPr lang="en-US" dirty="0" smtClean="0"/>
              <a:t>: </a:t>
            </a:r>
            <a:r>
              <a:rPr lang="en-US" b="1" dirty="0" smtClean="0"/>
              <a:t>Q</a:t>
            </a:r>
            <a:r>
              <a:rPr lang="en-US" b="1" baseline="-25000" dirty="0" smtClean="0"/>
              <a:t>i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cap="none" dirty="0" smtClean="0"/>
              <a:t>is the row</a:t>
            </a:r>
            <a:r>
              <a:rPr lang="en-US" dirty="0" smtClean="0"/>
              <a:t>)</a:t>
            </a:r>
          </a:p>
          <a:p>
            <a:pPr lvl="1"/>
            <a:r>
              <a:rPr lang="en-US" cap="none" dirty="0" smtClean="0"/>
              <a:t>Domains</a:t>
            </a:r>
            <a:r>
              <a:rPr lang="en-US" dirty="0" smtClean="0"/>
              <a:t>: </a:t>
            </a:r>
            <a:r>
              <a:rPr lang="en-US" b="1" dirty="0" smtClean="0"/>
              <a:t>D</a:t>
            </a:r>
            <a:r>
              <a:rPr lang="en-US" b="1" baseline="-25000" dirty="0" smtClean="0"/>
              <a:t>i</a:t>
            </a:r>
            <a:r>
              <a:rPr lang="en-US" dirty="0" smtClean="0"/>
              <a:t> = {1,2,3,4,5,6,7,8} </a:t>
            </a:r>
            <a:r>
              <a:rPr lang="en-US" cap="none" dirty="0" smtClean="0"/>
              <a:t>columns</a:t>
            </a:r>
          </a:p>
          <a:p>
            <a:pPr lvl="1"/>
            <a:r>
              <a:rPr lang="en-US" cap="none" dirty="0" smtClean="0"/>
              <a:t>Constraints</a:t>
            </a:r>
            <a:r>
              <a:rPr lang="en-US" dirty="0" smtClean="0"/>
              <a:t>: </a:t>
            </a:r>
            <a:r>
              <a:rPr lang="en-US" b="1" dirty="0" smtClean="0"/>
              <a:t>Q</a:t>
            </a:r>
            <a:r>
              <a:rPr lang="en-US" b="1" baseline="-25000" dirty="0" smtClean="0"/>
              <a:t>i</a:t>
            </a:r>
            <a:r>
              <a:rPr lang="en-US" dirty="0" smtClean="0"/>
              <a:t> =!</a:t>
            </a:r>
            <a:r>
              <a:rPr lang="en-US" b="1" dirty="0" smtClean="0"/>
              <a:t> </a:t>
            </a:r>
            <a:r>
              <a:rPr lang="en-US" b="1" dirty="0" err="1" smtClean="0"/>
              <a:t>Q</a:t>
            </a:r>
            <a:r>
              <a:rPr lang="en-US" b="1" baseline="-25000" dirty="0" err="1" smtClean="0"/>
              <a:t>j</a:t>
            </a:r>
            <a:r>
              <a:rPr lang="en-US" b="1" baseline="-25000" dirty="0" smtClean="0"/>
              <a:t> </a:t>
            </a:r>
            <a:r>
              <a:rPr lang="en-US" cap="none" dirty="0" smtClean="0"/>
              <a:t>cannot be in same column.</a:t>
            </a:r>
          </a:p>
          <a:p>
            <a:pPr marL="914400" lvl="2" indent="0">
              <a:buNone/>
            </a:pPr>
            <a:r>
              <a:rPr lang="en-US" b="1" dirty="0" smtClean="0"/>
              <a:t>                 | Q</a:t>
            </a:r>
            <a:r>
              <a:rPr lang="en-US" b="1" baseline="-25000" dirty="0" smtClean="0"/>
              <a:t>i</a:t>
            </a:r>
            <a:r>
              <a:rPr lang="en-US" b="1" dirty="0" smtClean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dirty="0" err="1" smtClean="0"/>
              <a:t>Q</a:t>
            </a:r>
            <a:r>
              <a:rPr lang="en-US" b="1" baseline="-25000" dirty="0" err="1" smtClean="0"/>
              <a:t>j</a:t>
            </a:r>
            <a:r>
              <a:rPr lang="en-US" b="1" baseline="-25000" dirty="0" smtClean="0"/>
              <a:t> </a:t>
            </a:r>
            <a:r>
              <a:rPr lang="en-US" b="1" dirty="0" smtClean="0"/>
              <a:t>| </a:t>
            </a:r>
            <a:r>
              <a:rPr lang="en-US" dirty="0" smtClean="0"/>
              <a:t>=! </a:t>
            </a:r>
            <a:r>
              <a:rPr lang="en-US" b="1" dirty="0" smtClean="0"/>
              <a:t>| I - j | </a:t>
            </a:r>
            <a:r>
              <a:rPr lang="en-US" cap="none" dirty="0" smtClean="0"/>
              <a:t>cannot be in same diagonal.</a:t>
            </a:r>
          </a:p>
          <a:p>
            <a:pPr marL="914400" lvl="2" indent="0">
              <a:buNone/>
            </a:pPr>
            <a:endParaRPr lang="en-US" cap="none" dirty="0" smtClean="0"/>
          </a:p>
          <a:p>
            <a:endParaRPr lang="en-US" dirty="0" smtClean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01" y="2246648"/>
            <a:ext cx="3004494" cy="300449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State space Tree for       8-queens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276" y="685800"/>
            <a:ext cx="5866861" cy="4689475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cap="none" dirty="0" smtClean="0"/>
          </a:p>
          <a:p>
            <a:r>
              <a:rPr lang="en-US" cap="none" dirty="0" smtClean="0"/>
              <a:t>We have large search spaces depending on classical CSP which can be shortened by providing flexible constraints i.e. Prioritized Constraints.</a:t>
            </a:r>
            <a:endParaRPr lang="en-US" cap="non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96559"/>
            <a:ext cx="10396882" cy="99508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Design approach in Soar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1848853" y="2252206"/>
            <a:ext cx="2351652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Constraint-Checking Substate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48853" y="4971674"/>
            <a:ext cx="2351651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Operator Selection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48853" y="3755957"/>
            <a:ext cx="2351652" cy="707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Evaluation Substate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48853" y="1544320"/>
            <a:ext cx="2351651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Operator Proposal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7121" y="2269076"/>
            <a:ext cx="2039298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Constraints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7077" y="2140897"/>
            <a:ext cx="5397494" cy="3446453"/>
          </a:xfrm>
          <a:prstGeom prst="rect">
            <a:avLst/>
          </a:prstGeom>
          <a:noFill/>
          <a:ln w="38100" cmpd="sng">
            <a:solidFill>
              <a:srgbClr val="3E297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2160" y="2693825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other Queen can place in same row.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52160" y="4475079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Move, only with higher priority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52160" y="3267869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other Queen can place in same </a:t>
            </a:r>
            <a:r>
              <a:rPr lang="en-US" dirty="0" smtClean="0"/>
              <a:t>column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48172" y="3873801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other Queen can place in </a:t>
            </a:r>
            <a:r>
              <a:rPr lang="en-US"/>
              <a:t>same </a:t>
            </a:r>
            <a:r>
              <a:rPr lang="en-US" smtClean="0"/>
              <a:t>diagonal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11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67223" y="2843435"/>
            <a:ext cx="3619347" cy="1323439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Operators are </a:t>
            </a:r>
            <a:r>
              <a:rPr lang="en-US" sz="2000" dirty="0" smtClean="0"/>
              <a:t>rejected because they do not figure out which next operator to get selected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367223" y="4251315"/>
            <a:ext cx="3619346" cy="1015663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Resulting </a:t>
            </a:r>
            <a:r>
              <a:rPr lang="en-US" sz="2000" dirty="0" smtClean="0"/>
              <a:t>operator </a:t>
            </a:r>
            <a:r>
              <a:rPr lang="en-US" sz="2000" dirty="0"/>
              <a:t>no-change impasse leads to constraint-checking substate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207435" y="688488"/>
            <a:ext cx="1018688" cy="659189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07435" y="1747788"/>
            <a:ext cx="1018688" cy="356649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239607" y="688489"/>
            <a:ext cx="3888062" cy="4625789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84633" y="846432"/>
            <a:ext cx="3619347" cy="70788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Operators are proposed for </a:t>
            </a:r>
            <a:r>
              <a:rPr lang="en-US" sz="2000" dirty="0" smtClean="0"/>
              <a:t>initializing chess board of 8*8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855782" y="2174749"/>
            <a:ext cx="2351652" cy="10156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Constraint-Checking Substate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55782" y="4653905"/>
            <a:ext cx="2351651" cy="40011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Operator Selection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55782" y="3547396"/>
            <a:ext cx="2351652" cy="7078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Evaluation Substate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55784" y="1347677"/>
            <a:ext cx="2351651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Operator Proposal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84633" y="1691045"/>
            <a:ext cx="3619347" cy="1015663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Operators are proposed </a:t>
            </a:r>
            <a:r>
              <a:rPr lang="en-US" sz="2000" dirty="0" smtClean="0"/>
              <a:t>to move location from one to another</a:t>
            </a:r>
            <a:endParaRPr lang="en-US" sz="2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01970" y="1747787"/>
            <a:ext cx="4518369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Operator check that no queen is placed in same row.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01969" y="4777807"/>
            <a:ext cx="4518370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/>
              <a:t>This will leads </a:t>
            </a:r>
            <a:r>
              <a:rPr lang="en-US" sz="2000" dirty="0"/>
              <a:t>to evaluation substate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29211" y="1300637"/>
            <a:ext cx="5063887" cy="4120594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207435" y="1300637"/>
            <a:ext cx="593199" cy="1439255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65458" y="3093835"/>
            <a:ext cx="658189" cy="2327396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24672" y="2080036"/>
            <a:ext cx="2351652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Constraint-Checking Substate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82959" y="4619069"/>
            <a:ext cx="2351651" cy="40011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Operator Selection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77394" y="3447777"/>
            <a:ext cx="2351652" cy="7078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Evaluation Substate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55784" y="1347677"/>
            <a:ext cx="2351651" cy="40011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Operator Proposal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01970" y="2843339"/>
            <a:ext cx="4518369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Operator check that no queen is placed in same </a:t>
            </a:r>
            <a:r>
              <a:rPr lang="en-US" sz="2000" dirty="0" smtClean="0"/>
              <a:t>column.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106319" y="3801720"/>
            <a:ext cx="4518369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Operator check that no queen is placed in same </a:t>
            </a:r>
            <a:r>
              <a:rPr lang="en-US" sz="2000" dirty="0" smtClean="0"/>
              <a:t>diagonal.</a:t>
            </a:r>
            <a:endParaRPr lang="en-US" sz="20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EDAD-A0B3-A04D-BA39-0C13ED74C3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0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9430</TotalTime>
  <Words>778</Words>
  <Application>Microsoft Macintosh PowerPoint</Application>
  <PresentationFormat>Widescreen</PresentationFormat>
  <Paragraphs>118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 Black</vt:lpstr>
      <vt:lpstr>Calibri</vt:lpstr>
      <vt:lpstr>Mangal</vt:lpstr>
      <vt:lpstr>Arial</vt:lpstr>
      <vt:lpstr>Main Event</vt:lpstr>
      <vt:lpstr>     Eight-QueenS Problem: Fuzzy Constraint Satisfaction Problem Using Soar.  Neha Rajan 2018 </vt:lpstr>
      <vt:lpstr>Constraint Satisfaction Problem</vt:lpstr>
      <vt:lpstr>How to overcome with these problems…?</vt:lpstr>
      <vt:lpstr>PowerPoint Presentation</vt:lpstr>
      <vt:lpstr>Problem Statement</vt:lpstr>
      <vt:lpstr>State space Tree for       8-queens</vt:lpstr>
      <vt:lpstr>Design approach in Soar</vt:lpstr>
      <vt:lpstr>PowerPoint Presentation</vt:lpstr>
      <vt:lpstr>PowerPoint Presentation</vt:lpstr>
      <vt:lpstr>PowerPoint Presentation</vt:lpstr>
      <vt:lpstr>PowerPoint Presentation</vt:lpstr>
      <vt:lpstr>8-queens in Soar</vt:lpstr>
      <vt:lpstr>How Fuzzy Logic will Help to make flexible constraints..?</vt:lpstr>
      <vt:lpstr>PowerPoint Presentation</vt:lpstr>
      <vt:lpstr>PowerPoint Presentation</vt:lpstr>
      <vt:lpstr>PowerPoint Presentation</vt:lpstr>
      <vt:lpstr>Result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Eight-Queen Problem with Fuzzy Constraint Satisfaction Problem. </dc:title>
  <dc:creator>Gogna, Abhinav</dc:creator>
  <cp:lastModifiedBy>Gogna, Abhinav</cp:lastModifiedBy>
  <cp:revision>77</cp:revision>
  <dcterms:created xsi:type="dcterms:W3CDTF">2018-05-08T17:31:33Z</dcterms:created>
  <dcterms:modified xsi:type="dcterms:W3CDTF">2018-05-17T14:51:54Z</dcterms:modified>
</cp:coreProperties>
</file>