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  <p:sldMasterId id="2147483902" r:id="rId2"/>
  </p:sldMasterIdLst>
  <p:notesMasterIdLst>
    <p:notesMasterId r:id="rId8"/>
  </p:notesMasterIdLst>
  <p:sldIdLst>
    <p:sldId id="492" r:id="rId3"/>
    <p:sldId id="493" r:id="rId4"/>
    <p:sldId id="494" r:id="rId5"/>
    <p:sldId id="467" r:id="rId6"/>
    <p:sldId id="468" r:id="rId7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5" autoAdjust="0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16" y="168"/>
      </p:cViewPr>
      <p:guideLst>
        <p:guide orient="horz" pos="4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fld id="{3370CA83-CADD-416D-8988-969676A40A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939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latin typeface="Calibri"/>
              </a:rPr>
              <a:t>Soar Technology, Inc. Proprietary 	</a:t>
            </a:r>
            <a:fld id="{FFDA2092-A364-46F7-9828-66FD3AEC94BE}" type="datetime1">
              <a:rPr lang="en-US">
                <a:latin typeface="Calibri"/>
              </a:rPr>
              <a:pPr>
                <a:defRPr/>
              </a:pPr>
              <a:t>5/24/18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CF8CE-62CC-4038-A720-62FD51FFCB0C}" type="slidenum">
              <a:rPr lang="en-US">
                <a:solidFill>
                  <a:srgbClr val="FFFFFF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349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latin typeface="Calibri"/>
              </a:rPr>
              <a:t>Soar Technology, Inc. Proprietary 	</a:t>
            </a:r>
            <a:fld id="{FFDA2092-A364-46F7-9828-66FD3AEC94BE}" type="datetime1">
              <a:rPr lang="en-US">
                <a:latin typeface="Calibri"/>
              </a:rPr>
              <a:pPr>
                <a:defRPr/>
              </a:pPr>
              <a:t>5/24/18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42235-3A87-4DED-B4AA-AC1687A78714}" type="slidenum">
              <a:rPr lang="en-US">
                <a:solidFill>
                  <a:srgbClr val="FFFFFF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440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914400"/>
            <a:ext cx="1847850" cy="5181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914400"/>
            <a:ext cx="5391150" cy="5181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latin typeface="Calibri"/>
              </a:rPr>
              <a:t>Soar Technology, Inc. Proprietary 	</a:t>
            </a:r>
            <a:fld id="{FFDA2092-A364-46F7-9828-66FD3AEC94BE}" type="datetime1">
              <a:rPr lang="en-US">
                <a:latin typeface="Calibri"/>
              </a:rPr>
              <a:pPr>
                <a:defRPr/>
              </a:pPr>
              <a:t>5/24/18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73FDC-25D2-453C-B2F5-EF564E870B9A}" type="slidenum">
              <a:rPr lang="en-US">
                <a:solidFill>
                  <a:srgbClr val="FFFFFF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5073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ead Slide Background Blue Science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416175"/>
            <a:ext cx="8229600" cy="1470025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Brief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10000" y="5029200"/>
            <a:ext cx="4876800" cy="10668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000" b="1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</a:t>
            </a:r>
          </a:p>
          <a:p>
            <a:r>
              <a:rPr lang="en-US" dirty="0"/>
              <a:t>Title</a:t>
            </a:r>
          </a:p>
          <a:p>
            <a:r>
              <a:rPr lang="en-US" i="1" dirty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22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1143000"/>
            <a:ext cx="4876800" cy="5181600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+mj-lt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245352" y="1905000"/>
            <a:ext cx="2441448" cy="3657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2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981700"/>
          </a:xfrm>
          <a:prstGeom prst="rect">
            <a:avLst/>
          </a:prstGeom>
        </p:spPr>
        <p:txBody>
          <a:bodyPr/>
          <a:lstStyle>
            <a:lvl1pPr>
              <a:defRPr kern="1200" baseline="0">
                <a:latin typeface="Calibri" pitchFamily="34" charset="0"/>
              </a:defRPr>
            </a:lvl1pPr>
            <a:lvl2pPr>
              <a:defRPr kern="1200" baseline="0">
                <a:latin typeface="Calibri" pitchFamily="34" charset="0"/>
              </a:defRPr>
            </a:lvl2pPr>
            <a:lvl3pPr>
              <a:defRPr kern="1200" baseline="0">
                <a:latin typeface="Calibri" pitchFamily="34" charset="0"/>
              </a:defRPr>
            </a:lvl3pPr>
            <a:lvl4pPr>
              <a:defRPr kern="1200" baseline="0">
                <a:latin typeface="Calibri" pitchFamily="34" charset="0"/>
              </a:defRPr>
            </a:lvl4pPr>
            <a:lvl5pPr>
              <a:defRPr kern="1200" baseline="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0" y="0"/>
            <a:ext cx="64008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5745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kern="1200" baseline="0">
                <a:latin typeface="Calibri" pitchFamily="34" charset="0"/>
              </a:defRPr>
            </a:lvl1pPr>
            <a:lvl2pPr>
              <a:defRPr sz="2400" kern="1200" baseline="0">
                <a:latin typeface="Calibri" pitchFamily="34" charset="0"/>
              </a:defRPr>
            </a:lvl2pPr>
            <a:lvl3pPr>
              <a:defRPr sz="2000" kern="1200" baseline="0">
                <a:latin typeface="Calibri" pitchFamily="34" charset="0"/>
              </a:defRPr>
            </a:lvl3pPr>
            <a:lvl4pPr>
              <a:defRPr sz="1800" kern="1200" baseline="0">
                <a:latin typeface="Calibri" pitchFamily="34" charset="0"/>
              </a:defRPr>
            </a:lvl4pPr>
            <a:lvl5pPr>
              <a:defRPr sz="1800" kern="1200" baseline="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kern="1200" baseline="0">
                <a:latin typeface="Calibri" pitchFamily="34" charset="0"/>
              </a:defRPr>
            </a:lvl1pPr>
            <a:lvl2pPr>
              <a:defRPr sz="2400" kern="1200" baseline="0">
                <a:latin typeface="Calibri" pitchFamily="34" charset="0"/>
              </a:defRPr>
            </a:lvl2pPr>
            <a:lvl3pPr>
              <a:defRPr sz="2000" kern="1200" baseline="0">
                <a:latin typeface="Calibri" pitchFamily="34" charset="0"/>
              </a:defRPr>
            </a:lvl3pPr>
            <a:lvl4pPr>
              <a:defRPr sz="1800" kern="1200" baseline="0">
                <a:latin typeface="Calibri" pitchFamily="34" charset="0"/>
              </a:defRPr>
            </a:lvl4pPr>
            <a:lvl5pPr>
              <a:defRPr sz="1800" kern="1200" baseline="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0" y="0"/>
            <a:ext cx="64008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7888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6400800" cy="9906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3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cs typeface="Arial" panose="020B0604020202020204" pitchFamily="34" charset="0"/>
              </a:defRPr>
            </a:lvl1pPr>
          </a:lstStyle>
          <a:p>
            <a:pPr lvl="0" defTabSz="914400" eaLnBrk="1" latinLnBrk="0" hangingPunct="1">
              <a:lnSpc>
                <a:spcPct val="85000"/>
              </a:lnSpc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7" name="Line 4"/>
          <p:cNvSpPr>
            <a:spLocks noChangeShapeType="1"/>
          </p:cNvSpPr>
          <p:nvPr userDrawn="1"/>
        </p:nvSpPr>
        <p:spPr bwMode="auto">
          <a:xfrm>
            <a:off x="4495800" y="1021080"/>
            <a:ext cx="0" cy="553212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l" eaLnBrk="1" hangingPunct="1"/>
            <a:endParaRPr lang="en-US" sz="24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0" y="3802063"/>
            <a:ext cx="9143999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l" eaLnBrk="1" hangingPunct="1"/>
            <a:endParaRPr lang="en-US" sz="24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pic>
        <p:nvPicPr>
          <p:cNvPr id="9" name="Picture 9" descr="Code30Logo27Apr06_lowre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1000" y="0"/>
            <a:ext cx="891042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3"/>
          <p:cNvSpPr>
            <a:spLocks noChangeShapeType="1"/>
          </p:cNvSpPr>
          <p:nvPr userDrawn="1"/>
        </p:nvSpPr>
        <p:spPr bwMode="auto">
          <a:xfrm>
            <a:off x="0" y="6553200"/>
            <a:ext cx="9143999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l" eaLnBrk="1" hangingPunct="1"/>
            <a:endParaRPr lang="en-US" sz="24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01440861"/>
              </p:ext>
            </p:extLst>
          </p:nvPr>
        </p:nvGraphicFramePr>
        <p:xfrm>
          <a:off x="4541525" y="3886200"/>
          <a:ext cx="45262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27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27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27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27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27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27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27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SCHEDULE: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098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6400800" cy="9906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3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cs typeface="Arial" panose="020B0604020202020204" pitchFamily="34" charset="0"/>
              </a:defRPr>
            </a:lvl1pPr>
          </a:lstStyle>
          <a:p>
            <a:pPr lvl="0" defTabSz="914400" eaLnBrk="1" latinLnBrk="0" hangingPunct="1">
              <a:lnSpc>
                <a:spcPct val="85000"/>
              </a:lnSpc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7" name="Line 4"/>
          <p:cNvSpPr>
            <a:spLocks noChangeShapeType="1"/>
          </p:cNvSpPr>
          <p:nvPr userDrawn="1"/>
        </p:nvSpPr>
        <p:spPr bwMode="auto">
          <a:xfrm>
            <a:off x="4495800" y="1021080"/>
            <a:ext cx="0" cy="553212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l" eaLnBrk="1" hangingPunct="1"/>
            <a:endParaRPr lang="en-US" sz="24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0" y="3802063"/>
            <a:ext cx="9143999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l" eaLnBrk="1" hangingPunct="1"/>
            <a:endParaRPr lang="en-US" sz="24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pic>
        <p:nvPicPr>
          <p:cNvPr id="9" name="Picture 9" descr="Code30Logo27Apr06_lowre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1000" y="0"/>
            <a:ext cx="891042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3"/>
          <p:cNvSpPr>
            <a:spLocks noChangeShapeType="1"/>
          </p:cNvSpPr>
          <p:nvPr userDrawn="1"/>
        </p:nvSpPr>
        <p:spPr bwMode="auto">
          <a:xfrm>
            <a:off x="0" y="6553200"/>
            <a:ext cx="9143999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l" eaLnBrk="1" hangingPunct="1"/>
            <a:endParaRPr lang="en-US" sz="24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11120469"/>
              </p:ext>
            </p:extLst>
          </p:nvPr>
        </p:nvGraphicFramePr>
        <p:xfrm>
          <a:off x="4562196" y="3855720"/>
          <a:ext cx="4505604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27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27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27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27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27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27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3209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SCHEDULE: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endParaRPr lang="en-US" sz="1200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n-US" sz="1200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n-US" sz="1200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0436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6400800" cy="9906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3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cs typeface="Arial" panose="020B0604020202020204" pitchFamily="34" charset="0"/>
              </a:defRPr>
            </a:lvl1pPr>
          </a:lstStyle>
          <a:p>
            <a:pPr lvl="0" defTabSz="914400" eaLnBrk="1" latinLnBrk="0" hangingPunct="1">
              <a:lnSpc>
                <a:spcPct val="85000"/>
              </a:lnSpc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7" name="Line 4"/>
          <p:cNvSpPr>
            <a:spLocks noChangeShapeType="1"/>
          </p:cNvSpPr>
          <p:nvPr userDrawn="1"/>
        </p:nvSpPr>
        <p:spPr bwMode="auto">
          <a:xfrm>
            <a:off x="4495800" y="1021080"/>
            <a:ext cx="0" cy="553212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l" eaLnBrk="1" hangingPunct="1"/>
            <a:endParaRPr lang="en-US" sz="24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0" y="3802063"/>
            <a:ext cx="9143999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l" eaLnBrk="1" hangingPunct="1"/>
            <a:endParaRPr lang="en-US" sz="24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pic>
        <p:nvPicPr>
          <p:cNvPr id="9" name="Picture 9" descr="Code30Logo27Apr06_lowre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1000" y="0"/>
            <a:ext cx="891042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3"/>
          <p:cNvSpPr>
            <a:spLocks noChangeShapeType="1"/>
          </p:cNvSpPr>
          <p:nvPr userDrawn="1"/>
        </p:nvSpPr>
        <p:spPr bwMode="auto">
          <a:xfrm>
            <a:off x="0" y="6553200"/>
            <a:ext cx="9143999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l" eaLnBrk="1" hangingPunct="1"/>
            <a:endParaRPr lang="en-US" sz="24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0230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6400800" cy="9906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3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cs typeface="Arial" panose="020B0604020202020204" pitchFamily="34" charset="0"/>
              </a:defRPr>
            </a:lvl1pPr>
          </a:lstStyle>
          <a:p>
            <a:pPr lvl="0" defTabSz="914400" eaLnBrk="1" latinLnBrk="0" hangingPunct="1">
              <a:lnSpc>
                <a:spcPct val="85000"/>
              </a:lnSpc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7" name="Line 4"/>
          <p:cNvSpPr>
            <a:spLocks noChangeShapeType="1"/>
          </p:cNvSpPr>
          <p:nvPr userDrawn="1"/>
        </p:nvSpPr>
        <p:spPr bwMode="auto">
          <a:xfrm>
            <a:off x="4495800" y="1021080"/>
            <a:ext cx="0" cy="553212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l" eaLnBrk="1" hangingPunct="1"/>
            <a:endParaRPr lang="en-US" sz="24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0" y="3802063"/>
            <a:ext cx="9143999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l" eaLnBrk="1" hangingPunct="1"/>
            <a:endParaRPr lang="en-US" sz="24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pic>
        <p:nvPicPr>
          <p:cNvPr id="9" name="Picture 9" descr="Code30Logo27Apr06_lowre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1000" y="0"/>
            <a:ext cx="891042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3"/>
          <p:cNvSpPr>
            <a:spLocks noChangeShapeType="1"/>
          </p:cNvSpPr>
          <p:nvPr userDrawn="1"/>
        </p:nvSpPr>
        <p:spPr bwMode="auto">
          <a:xfrm>
            <a:off x="0" y="6553200"/>
            <a:ext cx="9143999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l" eaLnBrk="1" hangingPunct="1"/>
            <a:endParaRPr lang="en-US" sz="24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3926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403860"/>
            <a:ext cx="7581900" cy="5867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120140"/>
            <a:ext cx="7505700" cy="5204460"/>
          </a:xfrm>
        </p:spPr>
        <p:txBody>
          <a:bodyPr/>
          <a:lstStyle>
            <a:lvl1pPr>
              <a:defRPr b="1">
                <a:solidFill>
                  <a:srgbClr val="007790"/>
                </a:solidFill>
              </a:defRPr>
            </a:lvl1pPr>
            <a:lvl2pPr>
              <a:buFont typeface="Wingdings" pitchFamily="2" charset="2"/>
              <a:buChar char="§"/>
              <a:defRPr sz="1600" b="1"/>
            </a:lvl2pPr>
            <a:lvl3pPr>
              <a:buFont typeface="Calibri" pitchFamily="34" charset="0"/>
              <a:buChar char="–"/>
              <a:defRPr sz="1600" b="0"/>
            </a:lvl3pPr>
            <a:lvl4pPr>
              <a:defRPr sz="1600" b="0"/>
            </a:lvl4pPr>
            <a:lvl5pPr>
              <a:defRPr sz="16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54100" y="6492875"/>
            <a:ext cx="7391400" cy="3016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>
                <a:latin typeface="Calibri"/>
              </a:rPr>
              <a:t>Soar Technology, Inc. Proprietary 	</a:t>
            </a:r>
            <a:fld id="{FFDA2092-A364-46F7-9828-66FD3AEC94BE}" type="datetime1">
              <a:rPr lang="en-US">
                <a:latin typeface="Calibri"/>
              </a:rPr>
              <a:pPr>
                <a:defRPr/>
              </a:pPr>
              <a:t>5/24/18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84143-B998-47E3-B9C1-542B66EB220E}" type="slidenum">
              <a:rPr lang="en-US">
                <a:solidFill>
                  <a:srgbClr val="FFFFFF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20751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6400800" cy="9906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3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cs typeface="Arial" panose="020B0604020202020204" pitchFamily="34" charset="0"/>
              </a:defRPr>
            </a:lvl1pPr>
          </a:lstStyle>
          <a:p>
            <a:pPr lvl="0" defTabSz="914400" eaLnBrk="1" latinLnBrk="0" hangingPunct="1">
              <a:lnSpc>
                <a:spcPct val="85000"/>
              </a:lnSpc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7" name="Line 4"/>
          <p:cNvSpPr>
            <a:spLocks noChangeShapeType="1"/>
          </p:cNvSpPr>
          <p:nvPr userDrawn="1"/>
        </p:nvSpPr>
        <p:spPr bwMode="auto">
          <a:xfrm>
            <a:off x="4495800" y="1021080"/>
            <a:ext cx="0" cy="553212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l" eaLnBrk="1" hangingPunct="1"/>
            <a:endParaRPr lang="en-US" sz="24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0" y="3802063"/>
            <a:ext cx="9143999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l" eaLnBrk="1" hangingPunct="1"/>
            <a:endParaRPr lang="en-US" sz="24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pic>
        <p:nvPicPr>
          <p:cNvPr id="9" name="Picture 9" descr="Code30Logo27Apr06_lowre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1000" y="0"/>
            <a:ext cx="891042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3"/>
          <p:cNvSpPr>
            <a:spLocks noChangeShapeType="1"/>
          </p:cNvSpPr>
          <p:nvPr userDrawn="1"/>
        </p:nvSpPr>
        <p:spPr bwMode="auto">
          <a:xfrm>
            <a:off x="0" y="6553200"/>
            <a:ext cx="9143999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l" eaLnBrk="1" hangingPunct="1"/>
            <a:endParaRPr lang="en-US" sz="24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3799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6400800" cy="9906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3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cs typeface="Arial" panose="020B0604020202020204" pitchFamily="34" charset="0"/>
              </a:defRPr>
            </a:lvl1pPr>
          </a:lstStyle>
          <a:p>
            <a:pPr lvl="0" defTabSz="914400" eaLnBrk="1" latinLnBrk="0" hangingPunct="1">
              <a:lnSpc>
                <a:spcPct val="85000"/>
              </a:lnSpc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7" name="Line 4"/>
          <p:cNvSpPr>
            <a:spLocks noChangeShapeType="1"/>
          </p:cNvSpPr>
          <p:nvPr userDrawn="1"/>
        </p:nvSpPr>
        <p:spPr bwMode="auto">
          <a:xfrm>
            <a:off x="4495800" y="1021080"/>
            <a:ext cx="0" cy="553212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l" eaLnBrk="1" hangingPunct="1"/>
            <a:endParaRPr lang="en-US" sz="24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0" y="3802063"/>
            <a:ext cx="9143999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l" eaLnBrk="1" hangingPunct="1"/>
            <a:endParaRPr lang="en-US" sz="24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pic>
        <p:nvPicPr>
          <p:cNvPr id="9" name="Picture 9" descr="Code30Logo27Apr06_lowre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1000" y="0"/>
            <a:ext cx="891042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3"/>
          <p:cNvSpPr>
            <a:spLocks noChangeShapeType="1"/>
          </p:cNvSpPr>
          <p:nvPr userDrawn="1"/>
        </p:nvSpPr>
        <p:spPr bwMode="auto">
          <a:xfrm>
            <a:off x="0" y="6553200"/>
            <a:ext cx="9143999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l" eaLnBrk="1" hangingPunct="1"/>
            <a:endParaRPr lang="en-US" sz="24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81607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134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latin typeface="Calibri"/>
              </a:rPr>
              <a:t>Soar Technology, Inc. Proprietary 	</a:t>
            </a:r>
            <a:fld id="{FFDA2092-A364-46F7-9828-66FD3AEC94BE}" type="datetime1">
              <a:rPr lang="en-US">
                <a:latin typeface="Calibri"/>
              </a:rPr>
              <a:pPr>
                <a:defRPr/>
              </a:pPr>
              <a:t>5/24/18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23CE7-956C-4C0C-A14B-D7CC22AFB9A9}" type="slidenum">
              <a:rPr lang="en-US">
                <a:solidFill>
                  <a:srgbClr val="FFFFFF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552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8800"/>
            <a:ext cx="36195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828800"/>
            <a:ext cx="36195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latin typeface="Calibri"/>
              </a:rPr>
              <a:t>Soar Technology, Inc. Proprietary 	</a:t>
            </a:r>
            <a:fld id="{FFDA2092-A364-46F7-9828-66FD3AEC94BE}" type="datetime1">
              <a:rPr lang="en-US">
                <a:latin typeface="Calibri"/>
              </a:rPr>
              <a:pPr>
                <a:defRPr/>
              </a:pPr>
              <a:t>5/24/18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F9FCB-0198-495D-904F-69E42D103941}" type="slidenum">
              <a:rPr lang="en-US">
                <a:solidFill>
                  <a:srgbClr val="FFFFFF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919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latin typeface="Calibri"/>
              </a:rPr>
              <a:t>Soar Technology, Inc. Proprietary 	</a:t>
            </a:r>
            <a:fld id="{FFDA2092-A364-46F7-9828-66FD3AEC94BE}" type="datetime1">
              <a:rPr lang="en-US">
                <a:latin typeface="Calibri"/>
              </a:rPr>
              <a:pPr>
                <a:defRPr/>
              </a:pPr>
              <a:t>5/24/18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4D0A3-6A20-40E1-BF5B-0F08A433C6EB}" type="slidenum">
              <a:rPr lang="en-US">
                <a:solidFill>
                  <a:srgbClr val="FFFFFF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9680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latin typeface="Calibri"/>
              </a:rPr>
              <a:t>Soar Technology, Inc. Proprietary 	</a:t>
            </a:r>
            <a:fld id="{FFDA2092-A364-46F7-9828-66FD3AEC94BE}" type="datetime1">
              <a:rPr lang="en-US">
                <a:latin typeface="Calibri"/>
              </a:rPr>
              <a:pPr>
                <a:defRPr/>
              </a:pPr>
              <a:t>5/24/18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23E22-FE34-4C66-95EB-5FD974151AC6}" type="slidenum">
              <a:rPr lang="en-US">
                <a:solidFill>
                  <a:srgbClr val="FFFFFF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57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latin typeface="Calibri"/>
              </a:rPr>
              <a:t>Soar Technology, Inc. Proprietary 	</a:t>
            </a:r>
            <a:fld id="{FFDA2092-A364-46F7-9828-66FD3AEC94BE}" type="datetime1">
              <a:rPr lang="en-US">
                <a:latin typeface="Calibri"/>
              </a:rPr>
              <a:pPr>
                <a:defRPr/>
              </a:pPr>
              <a:t>5/24/18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7974B-BCA5-427C-AFA1-CA11D918D0E7}" type="slidenum">
              <a:rPr lang="en-US">
                <a:solidFill>
                  <a:srgbClr val="FFFFFF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236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latin typeface="Calibri"/>
              </a:rPr>
              <a:t>Soar Technology, Inc. Proprietary 	</a:t>
            </a:r>
            <a:fld id="{FFDA2092-A364-46F7-9828-66FD3AEC94BE}" type="datetime1">
              <a:rPr lang="en-US">
                <a:latin typeface="Calibri"/>
              </a:rPr>
              <a:pPr>
                <a:defRPr/>
              </a:pPr>
              <a:t>5/24/18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7B459-2551-478D-B09A-983E5F44FDA1}" type="slidenum">
              <a:rPr lang="en-US">
                <a:solidFill>
                  <a:srgbClr val="FFFFFF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850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latin typeface="Calibri"/>
              </a:rPr>
              <a:t>Soar Technology, Inc. Proprietary 	</a:t>
            </a:r>
            <a:fld id="{FFDA2092-A364-46F7-9828-66FD3AEC94BE}" type="datetime1">
              <a:rPr lang="en-US">
                <a:latin typeface="Calibri"/>
              </a:rPr>
              <a:pPr>
                <a:defRPr/>
              </a:pPr>
              <a:t>5/24/18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8AE30-AAC5-4D28-9158-EAAEA2F05559}" type="slidenum">
              <a:rPr lang="en-US">
                <a:solidFill>
                  <a:srgbClr val="FFFFFF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127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533400" cy="6858000"/>
          </a:xfrm>
          <a:prstGeom prst="rect">
            <a:avLst/>
          </a:prstGeom>
          <a:solidFill>
            <a:srgbClr val="46484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 sz="2400" b="0" baseline="-25000">
              <a:solidFill>
                <a:srgbClr val="000000"/>
              </a:solidFill>
              <a:latin typeface="Arial" charset="0"/>
              <a:ea typeface="ヒラギノ角ゴ Pro W3" pitchFamily="28" charset="-128"/>
              <a:cs typeface="ヒラギノ角ゴ Pro W3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8915400" y="0"/>
            <a:ext cx="228600" cy="6858000"/>
          </a:xfrm>
          <a:prstGeom prst="rect">
            <a:avLst/>
          </a:prstGeom>
          <a:solidFill>
            <a:srgbClr val="F4D66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 sz="2400" b="0" baseline="-25000">
              <a:solidFill>
                <a:srgbClr val="000000"/>
              </a:solidFill>
              <a:latin typeface="Arial" charset="0"/>
              <a:ea typeface="ヒラギノ角ゴ Pro W3" pitchFamily="28" charset="-128"/>
              <a:cs typeface="ヒラギノ角ゴ Pro W3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619125" y="0"/>
            <a:ext cx="8220075" cy="685800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 sz="2400" b="0" baseline="-25000">
              <a:solidFill>
                <a:srgbClr val="000000"/>
              </a:solidFill>
              <a:latin typeface="Arial" charset="0"/>
              <a:ea typeface="ヒラギノ角ゴ Pro W3" pitchFamily="28" charset="-128"/>
              <a:cs typeface="ヒラギノ角ゴ Pro W3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914400"/>
            <a:ext cx="7391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828800"/>
            <a:ext cx="7391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54100" y="63373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aseline="0">
                <a:solidFill>
                  <a:srgbClr val="464847"/>
                </a:solidFill>
                <a:latin typeface="+mn-lt"/>
                <a:ea typeface="ヒラギノ角ゴ Pro W3" pitchFamily="28" charset="-128"/>
                <a:cs typeface="+mn-cs"/>
              </a:defRPr>
            </a:lvl1pPr>
          </a:lstStyle>
          <a:p>
            <a:pPr algn="l">
              <a:defRPr/>
            </a:pPr>
            <a:r>
              <a:rPr lang="en-US" b="0">
                <a:latin typeface="Calibri"/>
              </a:rPr>
              <a:t>Soar Technology, Inc. Proprietary 	</a:t>
            </a:r>
            <a:fld id="{FFDA2092-A364-46F7-9828-66FD3AEC94BE}" type="datetime1">
              <a:rPr lang="en-US" b="0">
                <a:latin typeface="Calibri"/>
              </a:rPr>
              <a:pPr algn="l">
                <a:defRPr/>
              </a:pPr>
              <a:t>5/24/18</a:t>
            </a:fld>
            <a:endParaRPr lang="en-US" sz="1400" b="0">
              <a:latin typeface="Calibri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37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aseline="0">
                <a:solidFill>
                  <a:schemeClr val="bg1"/>
                </a:solidFill>
                <a:latin typeface="+mn-lt"/>
                <a:ea typeface="ヒラギノ角ゴ Pro W3" pitchFamily="28" charset="-128"/>
                <a:cs typeface="+mn-cs"/>
              </a:defRPr>
            </a:lvl1pPr>
          </a:lstStyle>
          <a:p>
            <a:pPr>
              <a:defRPr/>
            </a:pPr>
            <a:fld id="{8BBE0A09-D7BE-4045-BB5E-A5659490050F}" type="slidenum">
              <a:rPr lang="en-US" b="0">
                <a:solidFill>
                  <a:srgbClr val="FFFFFF"/>
                </a:solidFill>
                <a:latin typeface="Calibri"/>
              </a:rPr>
              <a:pPr>
                <a:defRPr/>
              </a:pPr>
              <a:t>‹#›</a:t>
            </a:fld>
            <a:endParaRPr lang="en-US" b="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4" name="Picture 15" descr="logo-horizontal-one_color_white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3988" y="677863"/>
            <a:ext cx="269875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076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790"/>
          </a:solidFill>
          <a:latin typeface="+mj-lt"/>
          <a:ea typeface="+mj-ea"/>
          <a:cs typeface="ヒラギノ角ゴ Pro W3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790"/>
          </a:solidFill>
          <a:latin typeface="Calibri" pitchFamily="28" charset="0"/>
          <a:ea typeface="ヒラギノ角ゴ Pro W3" pitchFamily="28" charset="-128"/>
          <a:cs typeface="ヒラギノ角ゴ Pro W3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790"/>
          </a:solidFill>
          <a:latin typeface="Calibri" pitchFamily="28" charset="0"/>
          <a:ea typeface="ヒラギノ角ゴ Pro W3" pitchFamily="28" charset="-128"/>
          <a:cs typeface="ヒラギノ角ゴ Pro W3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790"/>
          </a:solidFill>
          <a:latin typeface="Calibri" pitchFamily="28" charset="0"/>
          <a:ea typeface="ヒラギノ角ゴ Pro W3" pitchFamily="28" charset="-128"/>
          <a:cs typeface="ヒラギノ角ゴ Pro W3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790"/>
          </a:solidFill>
          <a:latin typeface="Calibri" pitchFamily="28" charset="0"/>
          <a:ea typeface="ヒラギノ角ゴ Pro W3" pitchFamily="28" charset="-128"/>
          <a:cs typeface="ヒラギノ角ゴ Pro W3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7790"/>
          </a:solidFill>
          <a:latin typeface="Calibri" pitchFamily="28" charset="0"/>
          <a:ea typeface="ヒラギノ角ゴ Pro W3" pitchFamily="2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7790"/>
          </a:solidFill>
          <a:latin typeface="Calibri" pitchFamily="28" charset="0"/>
          <a:ea typeface="ヒラギノ角ゴ Pro W3" pitchFamily="2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7790"/>
          </a:solidFill>
          <a:latin typeface="Calibri" pitchFamily="28" charset="0"/>
          <a:ea typeface="ヒラギノ角ゴ Pro W3" pitchFamily="2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7790"/>
          </a:solidFill>
          <a:latin typeface="Calibri" pitchFamily="28" charset="0"/>
          <a:ea typeface="ヒラギノ角ゴ Pro W3" pitchFamily="28" charset="-128"/>
        </a:defRPr>
      </a:lvl9pPr>
    </p:titleStyle>
    <p:bodyStyle>
      <a:lvl1pPr marL="171450" indent="-171450" algn="l" rtl="0" eaLnBrk="0" fontAlgn="base" hangingPunct="0">
        <a:spcBef>
          <a:spcPct val="20000"/>
        </a:spcBef>
        <a:spcAft>
          <a:spcPct val="0"/>
        </a:spcAft>
        <a:buClr>
          <a:srgbClr val="007790"/>
        </a:buClr>
        <a:buFont typeface="Times" pitchFamily="18" charset="0"/>
        <a:buChar char="•"/>
        <a:defRPr>
          <a:solidFill>
            <a:srgbClr val="000000"/>
          </a:solidFill>
          <a:latin typeface="+mn-lt"/>
          <a:ea typeface="+mn-ea"/>
          <a:cs typeface="ヒラギノ角ゴ Pro W3"/>
        </a:defRPr>
      </a:lvl1pPr>
      <a:lvl2pPr marL="454025" indent="-168275" algn="l" rtl="0" eaLnBrk="0" fontAlgn="base" hangingPunct="0">
        <a:spcBef>
          <a:spcPct val="20000"/>
        </a:spcBef>
        <a:spcAft>
          <a:spcPct val="0"/>
        </a:spcAft>
        <a:buClr>
          <a:srgbClr val="007790"/>
        </a:buClr>
        <a:buFont typeface="Times" pitchFamily="18" charset="0"/>
        <a:buChar char="•"/>
        <a:defRPr>
          <a:solidFill>
            <a:srgbClr val="464847"/>
          </a:solidFill>
          <a:latin typeface="+mn-lt"/>
          <a:ea typeface="+mn-ea"/>
          <a:cs typeface="ヒラギノ角ゴ Pro W3"/>
        </a:defRPr>
      </a:lvl2pPr>
      <a:lvl3pPr marL="741363" indent="-171450" algn="l" rtl="0" eaLnBrk="0" fontAlgn="base" hangingPunct="0">
        <a:spcBef>
          <a:spcPct val="20000"/>
        </a:spcBef>
        <a:spcAft>
          <a:spcPct val="0"/>
        </a:spcAft>
        <a:buClr>
          <a:srgbClr val="007790"/>
        </a:buClr>
        <a:buFont typeface="Times" pitchFamily="18" charset="0"/>
        <a:buChar char="•"/>
        <a:defRPr>
          <a:solidFill>
            <a:srgbClr val="464847"/>
          </a:solidFill>
          <a:latin typeface="+mn-lt"/>
          <a:ea typeface="+mn-ea"/>
          <a:cs typeface="ヒラギノ角ゴ Pro W3"/>
        </a:defRPr>
      </a:lvl3pPr>
      <a:lvl4pPr marL="1027113" indent="-171450" algn="l" rtl="0" eaLnBrk="0" fontAlgn="base" hangingPunct="0">
        <a:spcBef>
          <a:spcPct val="20000"/>
        </a:spcBef>
        <a:spcAft>
          <a:spcPct val="0"/>
        </a:spcAft>
        <a:buClr>
          <a:srgbClr val="007790"/>
        </a:buClr>
        <a:buFont typeface="Times" pitchFamily="18" charset="0"/>
        <a:buChar char="•"/>
        <a:defRPr>
          <a:solidFill>
            <a:srgbClr val="464847"/>
          </a:solidFill>
          <a:latin typeface="+mn-lt"/>
          <a:ea typeface="+mn-ea"/>
          <a:cs typeface="ヒラギノ角ゴ Pro W3"/>
        </a:defRPr>
      </a:lvl4pPr>
      <a:lvl5pPr marL="1312863" indent="-171450" algn="l" rtl="0" eaLnBrk="0" fontAlgn="base" hangingPunct="0">
        <a:spcBef>
          <a:spcPct val="20000"/>
        </a:spcBef>
        <a:spcAft>
          <a:spcPct val="0"/>
        </a:spcAft>
        <a:buClr>
          <a:srgbClr val="007790"/>
        </a:buClr>
        <a:buFont typeface="Times" pitchFamily="18" charset="0"/>
        <a:buChar char="•"/>
        <a:defRPr>
          <a:solidFill>
            <a:srgbClr val="464847"/>
          </a:solidFill>
          <a:latin typeface="+mn-lt"/>
          <a:ea typeface="+mn-ea"/>
          <a:cs typeface="ヒラギノ角ゴ Pro W3"/>
        </a:defRPr>
      </a:lvl5pPr>
      <a:lvl6pPr marL="1770063" indent="-171450" algn="l" rtl="0" fontAlgn="base">
        <a:spcBef>
          <a:spcPct val="20000"/>
        </a:spcBef>
        <a:spcAft>
          <a:spcPct val="0"/>
        </a:spcAft>
        <a:buClr>
          <a:srgbClr val="007790"/>
        </a:buClr>
        <a:buFont typeface="Times" pitchFamily="28" charset="0"/>
        <a:buChar char="•"/>
        <a:defRPr>
          <a:solidFill>
            <a:srgbClr val="464847"/>
          </a:solidFill>
          <a:latin typeface="+mn-lt"/>
          <a:ea typeface="+mn-ea"/>
        </a:defRPr>
      </a:lvl6pPr>
      <a:lvl7pPr marL="2227263" indent="-171450" algn="l" rtl="0" fontAlgn="base">
        <a:spcBef>
          <a:spcPct val="20000"/>
        </a:spcBef>
        <a:spcAft>
          <a:spcPct val="0"/>
        </a:spcAft>
        <a:buClr>
          <a:srgbClr val="007790"/>
        </a:buClr>
        <a:buFont typeface="Times" pitchFamily="28" charset="0"/>
        <a:buChar char="•"/>
        <a:defRPr>
          <a:solidFill>
            <a:srgbClr val="464847"/>
          </a:solidFill>
          <a:latin typeface="+mn-lt"/>
          <a:ea typeface="+mn-ea"/>
        </a:defRPr>
      </a:lvl7pPr>
      <a:lvl8pPr marL="2684463" indent="-171450" algn="l" rtl="0" fontAlgn="base">
        <a:spcBef>
          <a:spcPct val="20000"/>
        </a:spcBef>
        <a:spcAft>
          <a:spcPct val="0"/>
        </a:spcAft>
        <a:buClr>
          <a:srgbClr val="007790"/>
        </a:buClr>
        <a:buFont typeface="Times" pitchFamily="28" charset="0"/>
        <a:buChar char="•"/>
        <a:defRPr>
          <a:solidFill>
            <a:srgbClr val="464847"/>
          </a:solidFill>
          <a:latin typeface="+mn-lt"/>
          <a:ea typeface="+mn-ea"/>
        </a:defRPr>
      </a:lvl8pPr>
      <a:lvl9pPr marL="3141663" indent="-171450" algn="l" rtl="0" fontAlgn="base">
        <a:spcBef>
          <a:spcPct val="20000"/>
        </a:spcBef>
        <a:spcAft>
          <a:spcPct val="0"/>
        </a:spcAft>
        <a:buClr>
          <a:srgbClr val="007790"/>
        </a:buClr>
        <a:buFont typeface="Times" pitchFamily="28" charset="0"/>
        <a:buChar char="•"/>
        <a:defRPr>
          <a:solidFill>
            <a:srgbClr val="464847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9" descr="WhiteBottomBlueTop.jp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91299" name="AutoShape 3" descr="Untitled Attachment"/>
          <p:cNvSpPr>
            <a:spLocks noChangeAspect="1" noChangeArrowheads="1"/>
          </p:cNvSpPr>
          <p:nvPr/>
        </p:nvSpPr>
        <p:spPr bwMode="auto">
          <a:xfrm>
            <a:off x="4424363" y="3281363"/>
            <a:ext cx="296862" cy="296862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defRPr/>
            </a:pPr>
            <a:endParaRPr lang="en-US" sz="1600" dirty="0">
              <a:solidFill>
                <a:srgbClr val="003399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591300" name="AutoShape 4" descr="Untitled Attachment"/>
          <p:cNvSpPr>
            <a:spLocks noChangeAspect="1" noChangeArrowheads="1"/>
          </p:cNvSpPr>
          <p:nvPr/>
        </p:nvSpPr>
        <p:spPr bwMode="auto">
          <a:xfrm>
            <a:off x="4424363" y="3281363"/>
            <a:ext cx="296862" cy="296862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defRPr/>
            </a:pPr>
            <a:endParaRPr lang="en-US" sz="1600" dirty="0">
              <a:solidFill>
                <a:srgbClr val="003399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591305" name="Rectangle 9"/>
          <p:cNvSpPr>
            <a:spLocks noChangeArrowheads="1"/>
          </p:cNvSpPr>
          <p:nvPr/>
        </p:nvSpPr>
        <p:spPr bwMode="auto">
          <a:xfrm>
            <a:off x="2925763" y="6435725"/>
            <a:ext cx="28860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2400" dirty="0">
              <a:solidFill>
                <a:srgbClr val="FF3300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286000" y="662940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en-US" sz="900" dirty="0">
                <a:solidFill>
                  <a:prstClr val="black"/>
                </a:solidFill>
                <a:latin typeface="Palatino Linotype" panose="02040502050505030304" pitchFamily="18" charset="0"/>
                <a:ea typeface="ＭＳ Ｐゴシック" pitchFamily="34" charset="-128"/>
              </a:rPr>
              <a:t>FOUO.  </a:t>
            </a:r>
            <a:r>
              <a:rPr lang="en-US" sz="900" b="0" dirty="0">
                <a:solidFill>
                  <a:prstClr val="black"/>
                </a:solidFill>
                <a:latin typeface="Palatino Linotype" panose="02040502050505030304" pitchFamily="18" charset="0"/>
                <a:ea typeface="ＭＳ Ｐゴシック" pitchFamily="34" charset="-128"/>
              </a:rPr>
              <a:t>For Official Use Only.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8534400" y="6571793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1" hangingPunct="1"/>
            <a:fld id="{A6DDA73A-A9CD-47D0-B62F-05D3941F2ADD}" type="slidenum">
              <a:rPr lang="en-US" sz="1200" b="0" smtClean="0">
                <a:solidFill>
                  <a:prstClr val="white">
                    <a:lumMod val="50000"/>
                  </a:prstClr>
                </a:solidFill>
                <a:latin typeface="Palatino Linotype" panose="02040502050505030304" pitchFamily="18" charset="0"/>
                <a:ea typeface="ＭＳ Ｐゴシック" pitchFamily="34" charset="-128"/>
              </a:rPr>
              <a:pPr algn="r" eaLnBrk="1" hangingPunct="1"/>
              <a:t>‹#›</a:t>
            </a:fld>
            <a:endParaRPr lang="en-US" sz="1200" b="0" dirty="0">
              <a:solidFill>
                <a:prstClr val="white">
                  <a:lumMod val="50000"/>
                </a:prstClr>
              </a:solidFill>
              <a:latin typeface="Palatino Linotype" panose="02040502050505030304" pitchFamily="18" charset="0"/>
              <a:ea typeface="ＭＳ Ｐゴシック" pitchFamily="34" charset="-128"/>
            </a:endParaRPr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0" y="0"/>
            <a:ext cx="6400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936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 baseline="0">
          <a:solidFill>
            <a:schemeClr val="bg1"/>
          </a:solidFill>
          <a:latin typeface="+mn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0161"/>
            <a:ext cx="9144000" cy="682938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Calibri"/>
              </a:rPr>
              <a:t>		Soar Technology, Inc. Proprietary 	</a:t>
            </a:r>
            <a:fld id="{9204F6B3-FC31-4DD6-9E63-118E7EC8BA0B}" type="datetime1">
              <a:rPr lang="en-US" smtClean="0">
                <a:latin typeface="Calibri"/>
              </a:rPr>
              <a:pPr>
                <a:defRPr/>
              </a:pPr>
              <a:t>5/24/18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F91404-420D-4E07-9DC0-E5914794C9C8}" type="slidenum">
              <a:rPr lang="en-US" smtClean="0">
                <a:solidFill>
                  <a:srgbClr val="FFFFFF"/>
                </a:solidFill>
                <a:latin typeface="Calibri"/>
              </a:rPr>
              <a:pPr>
                <a:defRPr/>
              </a:pPr>
              <a:t>1</a:t>
            </a:fld>
            <a:endParaRPr lang="en-US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808817" y="4487587"/>
            <a:ext cx="5636683" cy="67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790"/>
                </a:solidFill>
                <a:latin typeface="+mj-lt"/>
                <a:ea typeface="+mj-ea"/>
                <a:cs typeface="ヒラギノ角ゴ Pro W3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790"/>
                </a:solidFill>
                <a:latin typeface="Calibri" pitchFamily="28" charset="0"/>
                <a:ea typeface="ヒラギノ角ゴ Pro W3" pitchFamily="28" charset="-128"/>
                <a:cs typeface="ヒラギノ角ゴ Pro W3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790"/>
                </a:solidFill>
                <a:latin typeface="Calibri" pitchFamily="28" charset="0"/>
                <a:ea typeface="ヒラギノ角ゴ Pro W3" pitchFamily="28" charset="-128"/>
                <a:cs typeface="ヒラギノ角ゴ Pro W3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790"/>
                </a:solidFill>
                <a:latin typeface="Calibri" pitchFamily="28" charset="0"/>
                <a:ea typeface="ヒラギノ角ゴ Pro W3" pitchFamily="28" charset="-128"/>
                <a:cs typeface="ヒラギノ角ゴ Pro W3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790"/>
                </a:solidFill>
                <a:latin typeface="Calibri" pitchFamily="28" charset="0"/>
                <a:ea typeface="ヒラギノ角ゴ Pro W3" pitchFamily="28" charset="-128"/>
                <a:cs typeface="ヒラギノ角ゴ Pro W3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790"/>
                </a:solidFill>
                <a:latin typeface="Calibri" pitchFamily="28" charset="0"/>
                <a:ea typeface="ヒラギノ角ゴ Pro W3" pitchFamily="28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790"/>
                </a:solidFill>
                <a:latin typeface="Calibri" pitchFamily="28" charset="0"/>
                <a:ea typeface="ヒラギノ角ゴ Pro W3" pitchFamily="28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790"/>
                </a:solidFill>
                <a:latin typeface="Calibri" pitchFamily="28" charset="0"/>
                <a:ea typeface="ヒラギノ角ゴ Pro W3" pitchFamily="28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790"/>
                </a:solidFill>
                <a:latin typeface="Calibri" pitchFamily="28" charset="0"/>
                <a:ea typeface="ヒラギノ角ゴ Pro W3" pitchFamily="28" charset="-128"/>
              </a:defRPr>
            </a:lvl9pPr>
          </a:lstStyle>
          <a:p>
            <a:pPr algn="ctr" eaLnBrk="1" hangingPunct="1"/>
            <a:r>
              <a:rPr lang="en-US" dirty="0">
                <a:solidFill>
                  <a:schemeClr val="bg1"/>
                </a:solidFill>
              </a:rPr>
              <a:t>2018 Company Update</a:t>
            </a:r>
          </a:p>
        </p:txBody>
      </p:sp>
    </p:spTree>
    <p:extLst>
      <p:ext uri="{BB962C8B-B14F-4D97-AF65-F5344CB8AC3E}">
        <p14:creationId xmlns:p14="http://schemas.microsoft.com/office/powerpoint/2010/main" val="37541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Soar Technology, Inc.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120140"/>
            <a:ext cx="7690972" cy="5204460"/>
          </a:xfrm>
        </p:spPr>
        <p:txBody>
          <a:bodyPr/>
          <a:lstStyle/>
          <a:p>
            <a:r>
              <a:rPr lang="en-US" dirty="0"/>
              <a:t>SoarTech researches how an expanding range of AI technologies applies to an expanding range of government domains and creates spin offs as maturing work generates opportunities beyond government research.</a:t>
            </a:r>
          </a:p>
          <a:p>
            <a:pPr lvl="1"/>
            <a:r>
              <a:rPr lang="en-US" dirty="0"/>
              <a:t>We want to be the best in the world at government-funded, applied AI research in:</a:t>
            </a:r>
          </a:p>
          <a:p>
            <a:pPr lvl="2"/>
            <a:r>
              <a:rPr lang="en-US" dirty="0"/>
              <a:t>Intelligent Training</a:t>
            </a:r>
          </a:p>
          <a:p>
            <a:pPr lvl="2"/>
            <a:r>
              <a:rPr lang="en-US" dirty="0"/>
              <a:t>Unmanned Platforms</a:t>
            </a:r>
          </a:p>
          <a:p>
            <a:pPr lvl="2"/>
            <a:r>
              <a:rPr lang="en-US" dirty="0"/>
              <a:t>Cyberspace Operations</a:t>
            </a:r>
          </a:p>
          <a:p>
            <a:pPr lvl="2"/>
            <a:r>
              <a:rPr lang="en-US" dirty="0"/>
              <a:t>And more</a:t>
            </a:r>
          </a:p>
          <a:p>
            <a:pPr lvl="1"/>
            <a:r>
              <a:rPr lang="en-US" dirty="0"/>
              <a:t>Our quiver of AI approaches includes: </a:t>
            </a:r>
          </a:p>
          <a:p>
            <a:pPr lvl="2"/>
            <a:r>
              <a:rPr lang="en-US" dirty="0"/>
              <a:t>Cognitive architectures</a:t>
            </a:r>
          </a:p>
          <a:p>
            <a:pPr lvl="2"/>
            <a:r>
              <a:rPr lang="en-US" dirty="0"/>
              <a:t>Machine learning</a:t>
            </a:r>
          </a:p>
          <a:p>
            <a:pPr lvl="2"/>
            <a:r>
              <a:rPr lang="en-US" dirty="0"/>
              <a:t>Swarming</a:t>
            </a:r>
          </a:p>
          <a:p>
            <a:pPr lvl="2"/>
            <a:r>
              <a:rPr lang="en-US" dirty="0"/>
              <a:t>Dialogue/Natural Language</a:t>
            </a:r>
          </a:p>
          <a:p>
            <a:pPr lvl="2"/>
            <a:r>
              <a:rPr lang="en-US" dirty="0"/>
              <a:t>Human Computer Symbiosis</a:t>
            </a:r>
          </a:p>
          <a:p>
            <a:pPr lvl="2"/>
            <a:r>
              <a:rPr lang="en-US" dirty="0"/>
              <a:t>And more</a:t>
            </a:r>
          </a:p>
          <a:p>
            <a:pPr lvl="1"/>
            <a:r>
              <a:rPr lang="en-US" dirty="0"/>
              <a:t>Our three business areas are pursuing spinoffs:</a:t>
            </a:r>
          </a:p>
          <a:p>
            <a:pPr lvl="2"/>
            <a:r>
              <a:rPr lang="en-US" dirty="0" err="1"/>
              <a:t>SoarAuto</a:t>
            </a:r>
            <a:r>
              <a:rPr lang="en-US" dirty="0"/>
              <a:t> has already spun off from </a:t>
            </a:r>
            <a:br>
              <a:rPr lang="en-US" dirty="0"/>
            </a:br>
            <a:r>
              <a:rPr lang="en-US" dirty="0"/>
              <a:t>Unmanned Platforms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Calibri"/>
              </a:rPr>
              <a:t>Soar Technology, Inc. Proprietary 	</a:t>
            </a:r>
            <a:fld id="{FFDA2092-A364-46F7-9828-66FD3AEC94BE}" type="datetime1">
              <a:rPr lang="en-US" smtClean="0">
                <a:latin typeface="Calibri"/>
              </a:rPr>
              <a:pPr>
                <a:defRPr/>
              </a:pPr>
              <a:t>5/24/18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584143-B998-47E3-B9C1-542B66EB220E}" type="slidenum">
              <a:rPr lang="en-US" smtClean="0">
                <a:solidFill>
                  <a:srgbClr val="FFFFFF"/>
                </a:solidFill>
                <a:latin typeface="Calibri"/>
              </a:rPr>
              <a:pPr>
                <a:defRPr/>
              </a:pPr>
              <a:t>2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689670"/>
              </p:ext>
            </p:extLst>
          </p:nvPr>
        </p:nvGraphicFramePr>
        <p:xfrm>
          <a:off x="5379573" y="2447343"/>
          <a:ext cx="3263899" cy="1485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0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52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Gov’t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Commercial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07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Research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SoarTech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Spinoff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29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Non-Research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Spinoff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Spinoff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8816" y="4065634"/>
            <a:ext cx="2954656" cy="228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3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044" y="403860"/>
            <a:ext cx="4892116" cy="586740"/>
          </a:xfrm>
        </p:spPr>
        <p:txBody>
          <a:bodyPr/>
          <a:lstStyle/>
          <a:p>
            <a:r>
              <a:rPr lang="en-US" dirty="0"/>
              <a:t>Examples of SoarTech projects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Calibri"/>
              </a:rPr>
              <a:t>Soar Technology, Inc. Proprietary 	</a:t>
            </a:r>
            <a:fld id="{FFDA2092-A364-46F7-9828-66FD3AEC94BE}" type="datetime1">
              <a:rPr lang="en-US" smtClean="0">
                <a:latin typeface="Calibri"/>
              </a:rPr>
              <a:pPr>
                <a:defRPr/>
              </a:pPr>
              <a:t>5/24/18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584143-B998-47E3-B9C1-542B66EB220E}" type="slidenum">
              <a:rPr lang="en-US" smtClean="0">
                <a:solidFill>
                  <a:srgbClr val="FFFFFF"/>
                </a:solidFill>
                <a:latin typeface="Calibri"/>
              </a:rPr>
              <a:pPr>
                <a:defRPr/>
              </a:pPr>
              <a:t>3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508" y="3335378"/>
            <a:ext cx="5425314" cy="31574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3822" y="3335378"/>
            <a:ext cx="2336351" cy="3115135"/>
          </a:xfrm>
          <a:prstGeom prst="rect">
            <a:avLst/>
          </a:prstGeom>
        </p:spPr>
      </p:pic>
      <p:pic>
        <p:nvPicPr>
          <p:cNvPr id="12" name="Content Placeholder 4"/>
          <p:cNvPicPr>
            <a:picLocks noGrp="1" noChangeAspect="1"/>
          </p:cNvPicPr>
          <p:nvPr>
            <p:ph idx="1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5152" y="1360262"/>
            <a:ext cx="5187656" cy="1975116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957" y="97012"/>
            <a:ext cx="2610195" cy="348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3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7391400" cy="609600"/>
          </a:xfrm>
        </p:spPr>
        <p:txBody>
          <a:bodyPr/>
          <a:lstStyle/>
          <a:p>
            <a:r>
              <a:rPr lang="en-US" dirty="0"/>
              <a:t>Contributions to the Soar community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7620000" cy="4495800"/>
          </a:xfrm>
        </p:spPr>
        <p:txBody>
          <a:bodyPr/>
          <a:lstStyle/>
          <a:p>
            <a:r>
              <a:rPr lang="en-US" dirty="0"/>
              <a:t>New features in </a:t>
            </a:r>
            <a:r>
              <a:rPr lang="en-US" dirty="0" err="1"/>
              <a:t>cSoar</a:t>
            </a:r>
            <a:r>
              <a:rPr lang="en-US" dirty="0"/>
              <a:t> (2014)</a:t>
            </a:r>
          </a:p>
          <a:p>
            <a:r>
              <a:rPr lang="en-US" dirty="0" err="1"/>
              <a:t>jSoar</a:t>
            </a:r>
            <a:r>
              <a:rPr lang="en-US" dirty="0"/>
              <a:t> (2015)</a:t>
            </a:r>
          </a:p>
          <a:p>
            <a:r>
              <a:rPr lang="en-US" dirty="0"/>
              <a:t>Soar Programmer’s Guide (2015)</a:t>
            </a:r>
          </a:p>
          <a:p>
            <a:r>
              <a:rPr lang="en-US" dirty="0" err="1"/>
              <a:t>SoarIDE</a:t>
            </a:r>
            <a:r>
              <a:rPr lang="en-US" dirty="0"/>
              <a:t> (2016)</a:t>
            </a:r>
          </a:p>
          <a:p>
            <a:r>
              <a:rPr lang="en-US" dirty="0"/>
              <a:t>NGS (2017)</a:t>
            </a:r>
          </a:p>
          <a:p>
            <a:r>
              <a:rPr lang="en-US" dirty="0"/>
              <a:t>Porting Soar to Android (2018)</a:t>
            </a:r>
          </a:p>
        </p:txBody>
      </p:sp>
    </p:spTree>
    <p:extLst>
      <p:ext uri="{BB962C8B-B14F-4D97-AF65-F5344CB8AC3E}">
        <p14:creationId xmlns:p14="http://schemas.microsoft.com/office/powerpoint/2010/main" val="2650351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7391400" cy="609600"/>
          </a:xfrm>
        </p:spPr>
        <p:txBody>
          <a:bodyPr/>
          <a:lstStyle/>
          <a:p>
            <a:r>
              <a:rPr lang="en-US" dirty="0"/>
              <a:t>Nuggets and Coal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7620000" cy="4495800"/>
          </a:xfrm>
        </p:spPr>
        <p:txBody>
          <a:bodyPr/>
          <a:lstStyle/>
          <a:p>
            <a:r>
              <a:rPr lang="en-US" dirty="0"/>
              <a:t>Nuggets</a:t>
            </a:r>
          </a:p>
          <a:p>
            <a:pPr lvl="1"/>
            <a:r>
              <a:rPr lang="en-US" dirty="0"/>
              <a:t>More fun coworkers being introduced to Soar</a:t>
            </a:r>
          </a:p>
          <a:p>
            <a:pPr lvl="1"/>
            <a:r>
              <a:rPr lang="en-US" dirty="0"/>
              <a:t>More fun projects, some using Soar</a:t>
            </a:r>
          </a:p>
          <a:p>
            <a:pPr lvl="1"/>
            <a:r>
              <a:rPr lang="en-US" dirty="0"/>
              <a:t>Experienced and new SoarTech engineers/scientists adopting Soar on their terms</a:t>
            </a:r>
          </a:p>
          <a:p>
            <a:pPr lvl="1"/>
            <a:r>
              <a:rPr lang="en-US" dirty="0"/>
              <a:t>Pushing Soar closer and closer to real-world, deployed systems</a:t>
            </a:r>
          </a:p>
          <a:p>
            <a:pPr lvl="1"/>
            <a:r>
              <a:rPr lang="en-US" dirty="0"/>
              <a:t>Rapid growth is a wild ride</a:t>
            </a:r>
          </a:p>
          <a:p>
            <a:r>
              <a:rPr lang="en-US" dirty="0"/>
              <a:t>Coal</a:t>
            </a:r>
          </a:p>
          <a:p>
            <a:pPr lvl="1"/>
            <a:r>
              <a:rPr lang="en-US" dirty="0"/>
              <a:t>Rapid growth is a wild ride</a:t>
            </a:r>
          </a:p>
          <a:p>
            <a:pPr lvl="1"/>
            <a:r>
              <a:rPr lang="en-US" dirty="0"/>
              <a:t>Need to strengthen ties between SoarTech and U of M AI lab (and Soar group)</a:t>
            </a:r>
          </a:p>
          <a:p>
            <a:pPr lvl="1"/>
            <a:endParaRPr lang="en-US" dirty="0"/>
          </a:p>
          <a:p>
            <a:pPr marL="2857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75270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alibri"/>
        <a:ea typeface="ヒラギノ角ゴ Pro W3"/>
        <a:cs typeface=""/>
      </a:majorFont>
      <a:minorFont>
        <a:latin typeface="Calibri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2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9_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4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SoarTech PowerPoint Template</Template>
  <TotalTime>5383</TotalTime>
  <Words>232</Words>
  <Application>Microsoft Macintosh PowerPoint</Application>
  <PresentationFormat>On-screen Show (4:3)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ＭＳ Ｐゴシック</vt:lpstr>
      <vt:lpstr>ヒラギノ角ゴ Pro W3</vt:lpstr>
      <vt:lpstr>Arial</vt:lpstr>
      <vt:lpstr>Calibri</vt:lpstr>
      <vt:lpstr>Lucida Sans</vt:lpstr>
      <vt:lpstr>Palatino Linotype</vt:lpstr>
      <vt:lpstr>Times</vt:lpstr>
      <vt:lpstr>Wingdings</vt:lpstr>
      <vt:lpstr>Blank Presentation</vt:lpstr>
      <vt:lpstr>9_Default Design</vt:lpstr>
      <vt:lpstr>PowerPoint Presentation</vt:lpstr>
      <vt:lpstr>Soar Technology, Inc.</vt:lpstr>
      <vt:lpstr>Examples of SoarTech projects</vt:lpstr>
      <vt:lpstr>Contributions to the Soar community</vt:lpstr>
      <vt:lpstr>Nuggets and Coal</vt:lpstr>
    </vt:vector>
  </TitlesOfParts>
  <Company>USC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Serious Games</dc:title>
  <dc:creator>Michael van Lent</dc:creator>
  <cp:lastModifiedBy>STIT #2 Officelicense 02</cp:lastModifiedBy>
  <cp:revision>231</cp:revision>
  <dcterms:created xsi:type="dcterms:W3CDTF">2007-02-15T03:12:40Z</dcterms:created>
  <dcterms:modified xsi:type="dcterms:W3CDTF">2018-05-24T20:11:49Z</dcterms:modified>
</cp:coreProperties>
</file>