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570" r:id="rId3"/>
    <p:sldId id="575" r:id="rId4"/>
    <p:sldId id="576" r:id="rId5"/>
    <p:sldId id="577" r:id="rId6"/>
    <p:sldId id="578" r:id="rId7"/>
    <p:sldId id="579" r:id="rId8"/>
    <p:sldId id="580" r:id="rId9"/>
    <p:sldId id="544" r:id="rId10"/>
    <p:sldId id="586" r:id="rId11"/>
    <p:sldId id="574" r:id="rId12"/>
    <p:sldId id="582" r:id="rId13"/>
    <p:sldId id="592" r:id="rId14"/>
    <p:sldId id="591" r:id="rId15"/>
    <p:sldId id="585" r:id="rId16"/>
    <p:sldId id="584" r:id="rId17"/>
    <p:sldId id="494" r:id="rId18"/>
    <p:sldId id="478" r:id="rId19"/>
    <p:sldId id="456" r:id="rId20"/>
    <p:sldId id="495" r:id="rId21"/>
    <p:sldId id="477" r:id="rId22"/>
    <p:sldId id="484" r:id="rId23"/>
    <p:sldId id="496" r:id="rId24"/>
    <p:sldId id="479" r:id="rId25"/>
    <p:sldId id="482" r:id="rId26"/>
    <p:sldId id="593" r:id="rId27"/>
    <p:sldId id="595" r:id="rId28"/>
    <p:sldId id="590" r:id="rId29"/>
    <p:sldId id="502" r:id="rId30"/>
    <p:sldId id="594" r:id="rId31"/>
    <p:sldId id="423" r:id="rId32"/>
    <p:sldId id="454" r:id="rId33"/>
    <p:sldId id="469" r:id="rId34"/>
    <p:sldId id="46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5CC"/>
    <a:srgbClr val="8519E8"/>
    <a:srgbClr val="1D53FF"/>
    <a:srgbClr val="0541FF"/>
    <a:srgbClr val="0033CC"/>
    <a:srgbClr val="0066FF"/>
    <a:srgbClr val="3366FF"/>
    <a:srgbClr val="3333FF"/>
    <a:srgbClr val="0000FF"/>
    <a:srgbClr val="184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89203" autoAdjust="0"/>
  </p:normalViewPr>
  <p:slideViewPr>
    <p:cSldViewPr>
      <p:cViewPr varScale="1">
        <p:scale>
          <a:sx n="111" d="100"/>
          <a:sy n="111" d="100"/>
        </p:scale>
        <p:origin x="104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F9B93-CCD5-470F-8013-393A448D9F6F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6FB65-7E26-48E8-87CA-39C1AC7F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4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6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7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1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70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21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02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structure is stored</a:t>
            </a:r>
            <a:r>
              <a:rPr lang="en-US" baseline="0" dirty="0"/>
              <a:t> in semantic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7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27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structure is stored</a:t>
            </a:r>
            <a:r>
              <a:rPr lang="en-US" baseline="0" dirty="0"/>
              <a:t> in semantic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27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6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660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1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7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7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65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54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23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84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BE7-16D7-4EE9-AA4C-97E4487E3348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9533-F5D7-490B-81D3-0BB1172780A6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5F83-1257-41ED-87F2-A8D9A84DCFD7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55" indent="0" algn="ctr">
              <a:buNone/>
              <a:defRPr sz="1500"/>
            </a:lvl2pPr>
            <a:lvl3pPr marL="685910" indent="0" algn="ctr">
              <a:buNone/>
              <a:defRPr sz="1350"/>
            </a:lvl3pPr>
            <a:lvl4pPr marL="1028865" indent="0" algn="ctr">
              <a:buNone/>
              <a:defRPr sz="1200"/>
            </a:lvl4pPr>
            <a:lvl5pPr marL="1371819" indent="0" algn="ctr">
              <a:buNone/>
              <a:defRPr sz="1200"/>
            </a:lvl5pPr>
            <a:lvl6pPr marL="1714774" indent="0" algn="ctr">
              <a:buNone/>
              <a:defRPr sz="1200"/>
            </a:lvl6pPr>
            <a:lvl7pPr marL="2057729" indent="0" algn="ctr">
              <a:buNone/>
              <a:defRPr sz="1200"/>
            </a:lvl7pPr>
            <a:lvl8pPr marL="2400684" indent="0" algn="ctr">
              <a:buNone/>
              <a:defRPr sz="1200"/>
            </a:lvl8pPr>
            <a:lvl9pPr marL="2743639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E983-D7BA-47D5-9BF8-1AC5B5E3F43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B78-66D5-403D-B4C3-88E6C482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16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E983-D7BA-47D5-9BF8-1AC5B5E3F43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B78-66D5-403D-B4C3-88E6C482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1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91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81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63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E983-D7BA-47D5-9BF8-1AC5B5E3F43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B78-66D5-403D-B4C3-88E6C482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0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E983-D7BA-47D5-9BF8-1AC5B5E3F43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B78-66D5-403D-B4C3-88E6C482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4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55" indent="0">
              <a:buNone/>
              <a:defRPr sz="1500" b="1"/>
            </a:lvl2pPr>
            <a:lvl3pPr marL="685910" indent="0">
              <a:buNone/>
              <a:defRPr sz="1350" b="1"/>
            </a:lvl3pPr>
            <a:lvl4pPr marL="1028865" indent="0">
              <a:buNone/>
              <a:defRPr sz="1200" b="1"/>
            </a:lvl4pPr>
            <a:lvl5pPr marL="1371819" indent="0">
              <a:buNone/>
              <a:defRPr sz="1200" b="1"/>
            </a:lvl5pPr>
            <a:lvl6pPr marL="1714774" indent="0">
              <a:buNone/>
              <a:defRPr sz="1200" b="1"/>
            </a:lvl6pPr>
            <a:lvl7pPr marL="2057729" indent="0">
              <a:buNone/>
              <a:defRPr sz="1200" b="1"/>
            </a:lvl7pPr>
            <a:lvl8pPr marL="2400684" indent="0">
              <a:buNone/>
              <a:defRPr sz="1200" b="1"/>
            </a:lvl8pPr>
            <a:lvl9pPr marL="2743639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55" indent="0">
              <a:buNone/>
              <a:defRPr sz="1500" b="1"/>
            </a:lvl2pPr>
            <a:lvl3pPr marL="685910" indent="0">
              <a:buNone/>
              <a:defRPr sz="1350" b="1"/>
            </a:lvl3pPr>
            <a:lvl4pPr marL="1028865" indent="0">
              <a:buNone/>
              <a:defRPr sz="1200" b="1"/>
            </a:lvl4pPr>
            <a:lvl5pPr marL="1371819" indent="0">
              <a:buNone/>
              <a:defRPr sz="1200" b="1"/>
            </a:lvl5pPr>
            <a:lvl6pPr marL="1714774" indent="0">
              <a:buNone/>
              <a:defRPr sz="1200" b="1"/>
            </a:lvl6pPr>
            <a:lvl7pPr marL="2057729" indent="0">
              <a:buNone/>
              <a:defRPr sz="1200" b="1"/>
            </a:lvl7pPr>
            <a:lvl8pPr marL="2400684" indent="0">
              <a:buNone/>
              <a:defRPr sz="1200" b="1"/>
            </a:lvl8pPr>
            <a:lvl9pPr marL="2743639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E983-D7BA-47D5-9BF8-1AC5B5E3F43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B78-66D5-403D-B4C3-88E6C482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0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E983-D7BA-47D5-9BF8-1AC5B5E3F43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B78-66D5-403D-B4C3-88E6C482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E983-D7BA-47D5-9BF8-1AC5B5E3F43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B78-66D5-403D-B4C3-88E6C482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9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55" indent="0">
              <a:buNone/>
              <a:defRPr sz="1050"/>
            </a:lvl2pPr>
            <a:lvl3pPr marL="685910" indent="0">
              <a:buNone/>
              <a:defRPr sz="900"/>
            </a:lvl3pPr>
            <a:lvl4pPr marL="1028865" indent="0">
              <a:buNone/>
              <a:defRPr sz="750"/>
            </a:lvl4pPr>
            <a:lvl5pPr marL="1371819" indent="0">
              <a:buNone/>
              <a:defRPr sz="750"/>
            </a:lvl5pPr>
            <a:lvl6pPr marL="1714774" indent="0">
              <a:buNone/>
              <a:defRPr sz="750"/>
            </a:lvl6pPr>
            <a:lvl7pPr marL="2057729" indent="0">
              <a:buNone/>
              <a:defRPr sz="750"/>
            </a:lvl7pPr>
            <a:lvl8pPr marL="2400684" indent="0">
              <a:buNone/>
              <a:defRPr sz="750"/>
            </a:lvl8pPr>
            <a:lvl9pPr marL="2743639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E983-D7BA-47D5-9BF8-1AC5B5E3F43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B78-66D5-403D-B4C3-88E6C482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7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CD1E-E2CF-462F-B611-1B84CB4ABBDD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0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55" indent="0">
              <a:buNone/>
              <a:defRPr sz="2100"/>
            </a:lvl2pPr>
            <a:lvl3pPr marL="685910" indent="0">
              <a:buNone/>
              <a:defRPr sz="1800"/>
            </a:lvl3pPr>
            <a:lvl4pPr marL="1028865" indent="0">
              <a:buNone/>
              <a:defRPr sz="1500"/>
            </a:lvl4pPr>
            <a:lvl5pPr marL="1371819" indent="0">
              <a:buNone/>
              <a:defRPr sz="1500"/>
            </a:lvl5pPr>
            <a:lvl6pPr marL="1714774" indent="0">
              <a:buNone/>
              <a:defRPr sz="1500"/>
            </a:lvl6pPr>
            <a:lvl7pPr marL="2057729" indent="0">
              <a:buNone/>
              <a:defRPr sz="1500"/>
            </a:lvl7pPr>
            <a:lvl8pPr marL="2400684" indent="0">
              <a:buNone/>
              <a:defRPr sz="1500"/>
            </a:lvl8pPr>
            <a:lvl9pPr marL="2743639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55" indent="0">
              <a:buNone/>
              <a:defRPr sz="1050"/>
            </a:lvl2pPr>
            <a:lvl3pPr marL="685910" indent="0">
              <a:buNone/>
              <a:defRPr sz="900"/>
            </a:lvl3pPr>
            <a:lvl4pPr marL="1028865" indent="0">
              <a:buNone/>
              <a:defRPr sz="750"/>
            </a:lvl4pPr>
            <a:lvl5pPr marL="1371819" indent="0">
              <a:buNone/>
              <a:defRPr sz="750"/>
            </a:lvl5pPr>
            <a:lvl6pPr marL="1714774" indent="0">
              <a:buNone/>
              <a:defRPr sz="750"/>
            </a:lvl6pPr>
            <a:lvl7pPr marL="2057729" indent="0">
              <a:buNone/>
              <a:defRPr sz="750"/>
            </a:lvl7pPr>
            <a:lvl8pPr marL="2400684" indent="0">
              <a:buNone/>
              <a:defRPr sz="750"/>
            </a:lvl8pPr>
            <a:lvl9pPr marL="2743639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E983-D7BA-47D5-9BF8-1AC5B5E3F43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B78-66D5-403D-B4C3-88E6C482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28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E983-D7BA-47D5-9BF8-1AC5B5E3F43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B78-66D5-403D-B4C3-88E6C482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46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E983-D7BA-47D5-9BF8-1AC5B5E3F43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BB78-66D5-403D-B4C3-88E6C482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7FC2-BFC5-4676-9F89-2185404AAB52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099-C00C-4E26-8F7B-85537F040016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59B0-141D-4115-8FBC-8D30CC588138}" type="datetime1">
              <a:rPr lang="en-US" smtClean="0"/>
              <a:t>5/16/2018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A17-5521-4409-92EC-DD3B9F0B666D}" type="datetime1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ED81-468F-4026-A656-63729C39E214}" type="datetime1">
              <a:rPr lang="en-US" smtClean="0"/>
              <a:t>5/16/2018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A07F-882B-40C9-83D7-5B6BCE076570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E248-45A1-444C-9E0E-C4569F2D5BF0}" type="datetime1">
              <a:rPr lang="en-US" smtClean="0"/>
              <a:t>5/16/2018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3830-7C6A-4622-A0DA-815FC56E3902}" type="datetime1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3E983-D7BA-47D5-9BF8-1AC5B5E3F43D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BB78-66D5-403D-B4C3-88E6C4822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910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7" indent="-171477" algn="l" defTabSz="68591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32" indent="-171477" algn="l" defTabSz="6859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87" indent="-171477" algn="l" defTabSz="6859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42" indent="-171477" algn="l" defTabSz="6859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97" indent="-171477" algn="l" defTabSz="6859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52" indent="-171477" algn="l" defTabSz="6859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207" indent="-171477" algn="l" defTabSz="6859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161" indent="-171477" algn="l" defTabSz="6859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116" indent="-171477" algn="l" defTabSz="68591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1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55" algn="l" defTabSz="68591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10" algn="l" defTabSz="68591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65" algn="l" defTabSz="68591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819" algn="l" defTabSz="68591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74" algn="l" defTabSz="68591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729" algn="l" defTabSz="68591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84" algn="l" defTabSz="68591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639" algn="l" defTabSz="68591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01000" cy="184785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Games (and concepts)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Learnable by Rosie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76800"/>
            <a:ext cx="7010400" cy="144780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James Kirk</a:t>
            </a:r>
          </a:p>
          <a:p>
            <a:r>
              <a:rPr lang="en-US" sz="1800" dirty="0"/>
              <a:t>Soar Workshop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Board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10</a:t>
            </a:fld>
            <a:endParaRPr lang="en-US"/>
          </a:p>
        </p:txBody>
      </p:sp>
      <p:sp>
        <p:nvSpPr>
          <p:cNvPr id="7" name="Shape 224">
            <a:extLst>
              <a:ext uri="{FF2B5EF4-FFF2-40B4-BE49-F238E27FC236}">
                <a16:creationId xmlns:a16="http://schemas.microsoft.com/office/drawing/2014/main" id="{801B5713-EC84-4978-9A05-6DDFB1C73D63}"/>
              </a:ext>
            </a:extLst>
          </p:cNvPr>
          <p:cNvSpPr txBox="1"/>
          <p:nvPr/>
        </p:nvSpPr>
        <p:spPr>
          <a:xfrm>
            <a:off x="685800" y="16764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3x3 games</a:t>
            </a:r>
          </a:p>
          <a:p>
            <a:pPr marL="914400" lvl="1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Tic-Tac-Toe, 3 Men’s Morris, </a:t>
            </a:r>
            <a:r>
              <a:rPr lang="en-US" sz="2000" kern="0" dirty="0" err="1">
                <a:solidFill>
                  <a:srgbClr val="000000"/>
                </a:solidFill>
                <a:cs typeface="Arial"/>
                <a:sym typeface="Arial"/>
              </a:rPr>
              <a:t>Picaria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, Nine Holes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Breakthrough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Connect 4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Simplified Risk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Othello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	</a:t>
            </a:r>
          </a:p>
          <a:p>
            <a:pPr marL="1200150" lvl="2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E70E2C-AF35-491D-B0B1-90359923D5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16666" r="18099" b="23334"/>
          <a:stretch/>
        </p:blipFill>
        <p:spPr>
          <a:xfrm>
            <a:off x="6858000" y="3498407"/>
            <a:ext cx="1500340" cy="976125"/>
          </a:xfrm>
          <a:prstGeom prst="rect">
            <a:avLst/>
          </a:prstGeom>
        </p:spPr>
      </p:pic>
      <p:pic>
        <p:nvPicPr>
          <p:cNvPr id="6" name="Picture 2" descr="Three Men's Morris.svg">
            <a:extLst>
              <a:ext uri="{FF2B5EF4-FFF2-40B4-BE49-F238E27FC236}">
                <a16:creationId xmlns:a16="http://schemas.microsoft.com/office/drawing/2014/main" id="{D1BD462C-EA11-4F55-A562-D90F0C1DF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975" y="2124806"/>
            <a:ext cx="1163447" cy="116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://www.zillions-of-games.com/image/Picaria.jpg">
            <a:extLst>
              <a:ext uri="{FF2B5EF4-FFF2-40B4-BE49-F238E27FC236}">
                <a16:creationId xmlns:a16="http://schemas.microsoft.com/office/drawing/2014/main" id="{D307FB3F-59A0-46E8-9EFB-04EA7E496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" t="15197" r="36439" b="18699"/>
          <a:stretch/>
        </p:blipFill>
        <p:spPr bwMode="auto">
          <a:xfrm>
            <a:off x="6858000" y="4508309"/>
            <a:ext cx="935234" cy="89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reakthrough5x5.jpg">
            <a:extLst>
              <a:ext uri="{FF2B5EF4-FFF2-40B4-BE49-F238E27FC236}">
                <a16:creationId xmlns:a16="http://schemas.microsoft.com/office/drawing/2014/main" id="{92912DF9-7121-43CE-979F-EC2FF372A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876800"/>
            <a:ext cx="2895600" cy="13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39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River Crossing Puzzles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11</a:t>
            </a:fld>
            <a:endParaRPr lang="en-US"/>
          </a:p>
        </p:txBody>
      </p:sp>
      <p:sp>
        <p:nvSpPr>
          <p:cNvPr id="7" name="Shape 224">
            <a:extLst>
              <a:ext uri="{FF2B5EF4-FFF2-40B4-BE49-F238E27FC236}">
                <a16:creationId xmlns:a16="http://schemas.microsoft.com/office/drawing/2014/main" id="{801B5713-EC84-4978-9A05-6DDFB1C73D63}"/>
              </a:ext>
            </a:extLst>
          </p:cNvPr>
          <p:cNvSpPr txBox="1"/>
          <p:nvPr/>
        </p:nvSpPr>
        <p:spPr>
          <a:xfrm>
            <a:off x="762000" y="16764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Missionaries and Cannibals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Family River crossing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Fox, Goose, &amp; Beans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Jealous Husbands problem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Manager-Actor River Crossing</a:t>
            </a: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	</a:t>
            </a:r>
          </a:p>
          <a:p>
            <a:pPr marL="1200150" lvl="2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24EFE-C8BB-4B6E-BECB-AF10F25791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" t="70" b="84445"/>
          <a:stretch/>
        </p:blipFill>
        <p:spPr>
          <a:xfrm>
            <a:off x="5638800" y="4191000"/>
            <a:ext cx="2867638" cy="1242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D74FD0-C8A3-4039-9E99-1522BDE9EE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89" y="1752600"/>
            <a:ext cx="2602711" cy="732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F49BE8-8DA7-442A-8BCA-703D52AEE1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683" t="30216" r="31648" b="47462"/>
          <a:stretch/>
        </p:blipFill>
        <p:spPr>
          <a:xfrm>
            <a:off x="5677758" y="3131712"/>
            <a:ext cx="2789722" cy="9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4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Grid Puzzles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12</a:t>
            </a:fld>
            <a:endParaRPr lang="en-US"/>
          </a:p>
        </p:txBody>
      </p:sp>
      <p:sp>
        <p:nvSpPr>
          <p:cNvPr id="7" name="Shape 224">
            <a:extLst>
              <a:ext uri="{FF2B5EF4-FFF2-40B4-BE49-F238E27FC236}">
                <a16:creationId xmlns:a16="http://schemas.microsoft.com/office/drawing/2014/main" id="{801B5713-EC84-4978-9A05-6DDFB1C73D63}"/>
              </a:ext>
            </a:extLst>
          </p:cNvPr>
          <p:cNvSpPr txBox="1"/>
          <p:nvPr/>
        </p:nvSpPr>
        <p:spPr>
          <a:xfrm>
            <a:off x="762000" y="16764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5/8/15 puzzle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Sokoban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Knight’s tour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Maze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Pushing maze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	</a:t>
            </a:r>
          </a:p>
          <a:p>
            <a:pPr marL="1200150" lvl="2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B6B7F-0EDB-43BE-9D65-BD9B10E791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626229"/>
            <a:ext cx="83820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5C41B9-6BA2-4FAA-9C42-638A209791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182" y="1678524"/>
            <a:ext cx="934534" cy="733609"/>
          </a:xfrm>
          <a:prstGeom prst="rect">
            <a:avLst/>
          </a:prstGeom>
        </p:spPr>
      </p:pic>
      <p:pic>
        <p:nvPicPr>
          <p:cNvPr id="8" name="Picture 6" descr="http://static.tvtropes.org/pmwiki/pub/images/sokoban_6694.png">
            <a:extLst>
              <a:ext uri="{FF2B5EF4-FFF2-40B4-BE49-F238E27FC236}">
                <a16:creationId xmlns:a16="http://schemas.microsoft.com/office/drawing/2014/main" id="{B496D5DF-BCA7-4DC1-8141-00A2F9BB9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96" y="3286808"/>
            <a:ext cx="1066095" cy="11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651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Block puzzles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Shape 224">
            <a:extLst>
              <a:ext uri="{FF2B5EF4-FFF2-40B4-BE49-F238E27FC236}">
                <a16:creationId xmlns:a16="http://schemas.microsoft.com/office/drawing/2014/main" id="{801B5713-EC84-4978-9A05-6DDFB1C73D63}"/>
              </a:ext>
            </a:extLst>
          </p:cNvPr>
          <p:cNvSpPr txBox="1"/>
          <p:nvPr/>
        </p:nvSpPr>
        <p:spPr>
          <a:xfrm>
            <a:off x="762000" y="16764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Tower of Hanoi (3 ,4, &amp; 5 Blocks)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Various Blocks World puzzles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Frog and toads puzzle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Stacking frogs puzzle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King/Lazy Stacking frogs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Sorting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	</a:t>
            </a:r>
          </a:p>
          <a:p>
            <a:pPr marL="1200150" lvl="2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6" name="Picture 2" descr="http://mathworld.wolfram.com/images/eps-gif/TowersOfHanoi_1000.gif">
            <a:extLst>
              <a:ext uri="{FF2B5EF4-FFF2-40B4-BE49-F238E27FC236}">
                <a16:creationId xmlns:a16="http://schemas.microsoft.com/office/drawing/2014/main" id="{FE7561D9-77E9-4D7E-B197-08F95EF06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181600"/>
            <a:ext cx="1590414" cy="49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06B64B-AADB-41C1-9E9A-839FDCC564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1" t="19512" r="2941" b="29268"/>
          <a:stretch/>
        </p:blipFill>
        <p:spPr>
          <a:xfrm>
            <a:off x="6248400" y="3810000"/>
            <a:ext cx="1740211" cy="57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2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Marking/Logic puzzles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14</a:t>
            </a:fld>
            <a:endParaRPr lang="en-US"/>
          </a:p>
        </p:txBody>
      </p:sp>
      <p:sp>
        <p:nvSpPr>
          <p:cNvPr id="7" name="Shape 224">
            <a:extLst>
              <a:ext uri="{FF2B5EF4-FFF2-40B4-BE49-F238E27FC236}">
                <a16:creationId xmlns:a16="http://schemas.microsoft.com/office/drawing/2014/main" id="{801B5713-EC84-4978-9A05-6DDFB1C73D63}"/>
              </a:ext>
            </a:extLst>
          </p:cNvPr>
          <p:cNvSpPr txBox="1"/>
          <p:nvPr/>
        </p:nvSpPr>
        <p:spPr>
          <a:xfrm>
            <a:off x="762000" y="16764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Sudoku/ Killer Sudoku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 err="1">
                <a:solidFill>
                  <a:srgbClr val="000000"/>
                </a:solidFill>
                <a:cs typeface="Arial"/>
                <a:sym typeface="Arial"/>
              </a:rPr>
              <a:t>Jigsawdoku</a:t>
            </a:r>
            <a:endParaRPr lang="en-US" sz="2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 err="1">
                <a:solidFill>
                  <a:srgbClr val="000000"/>
                </a:solidFill>
                <a:cs typeface="Arial"/>
                <a:sym typeface="Arial"/>
              </a:rPr>
              <a:t>KenKen</a:t>
            </a:r>
            <a:endParaRPr lang="en-US" sz="2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Logi-5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Shuffle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Map coloring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	</a:t>
            </a:r>
          </a:p>
          <a:p>
            <a:pPr marL="1200150" lvl="2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Picture 4" descr="http://www.sachsentext.de/gif/logi5_rules.gif">
            <a:extLst>
              <a:ext uri="{FF2B5EF4-FFF2-40B4-BE49-F238E27FC236}">
                <a16:creationId xmlns:a16="http://schemas.microsoft.com/office/drawing/2014/main" id="{B44A4771-9287-47A3-B35F-49F90AB3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47" y="3007811"/>
            <a:ext cx="1616409" cy="66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cnet2.cbsistatic.com/img/xVvfqEOVZmgq8xnZDTCrUMW0kyA=/2009/01/12/5399b9f2-f4d6-11e2-8c7c-d4ae52e62bcc/kenken_4x4_easy_1.12.2008.png">
            <a:extLst>
              <a:ext uri="{FF2B5EF4-FFF2-40B4-BE49-F238E27FC236}">
                <a16:creationId xmlns:a16="http://schemas.microsoft.com/office/drawing/2014/main" id="{EC107906-1631-46DE-905B-865D22EF6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10000"/>
            <a:ext cx="9858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puzzle-magazine.com/6x6sudoku.jpg">
            <a:extLst>
              <a:ext uri="{FF2B5EF4-FFF2-40B4-BE49-F238E27FC236}">
                <a16:creationId xmlns:a16="http://schemas.microsoft.com/office/drawing/2014/main" id="{0EA9EE12-0E5E-4D8C-BC4C-7F4A89FC4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187" y="2010910"/>
            <a:ext cx="832282" cy="8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48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Solitaires &amp; Card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15</a:t>
            </a:fld>
            <a:endParaRPr lang="en-US"/>
          </a:p>
        </p:txBody>
      </p:sp>
      <p:sp>
        <p:nvSpPr>
          <p:cNvPr id="7" name="Shape 224">
            <a:extLst>
              <a:ext uri="{FF2B5EF4-FFF2-40B4-BE49-F238E27FC236}">
                <a16:creationId xmlns:a16="http://schemas.microsoft.com/office/drawing/2014/main" id="{801B5713-EC84-4978-9A05-6DDFB1C73D63}"/>
              </a:ext>
            </a:extLst>
          </p:cNvPr>
          <p:cNvSpPr txBox="1"/>
          <p:nvPr/>
        </p:nvSpPr>
        <p:spPr>
          <a:xfrm>
            <a:off x="762000" y="1676400"/>
            <a:ext cx="7848600" cy="426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Mahjong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Peg Solitaire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Crazy Eights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President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	</a:t>
            </a:r>
          </a:p>
          <a:p>
            <a:pPr marL="1200150" lvl="2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48E8F-47DF-4CA1-9B74-A22B5005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514600"/>
            <a:ext cx="1582373" cy="15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1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Classification of the new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learnable terms</a:t>
            </a:r>
          </a:p>
        </p:txBody>
      </p:sp>
      <p:sp>
        <p:nvSpPr>
          <p:cNvPr id="5" name="Shape 224"/>
          <p:cNvSpPr txBox="1"/>
          <p:nvPr/>
        </p:nvSpPr>
        <p:spPr>
          <a:xfrm>
            <a:off x="228600" y="1676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From a basic set of primitives Rosie is able to learn, through complex hierarchical composition, a large number of new terms</a:t>
            </a: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Based on what the available primitive knowledge is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kern="0" dirty="0">
                <a:solidFill>
                  <a:srgbClr val="000000"/>
                </a:solidFill>
                <a:cs typeface="Arial"/>
                <a:sym typeface="Arial"/>
              </a:rPr>
              <a:t>Color, shape, size, 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names, volume, weight, value</a:t>
            </a:r>
            <a:endParaRPr lang="en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P</a:t>
            </a:r>
            <a:r>
              <a:rPr lang="en" sz="1600" kern="0" dirty="0">
                <a:solidFill>
                  <a:srgbClr val="000000"/>
                </a:solidFill>
                <a:cs typeface="Arial"/>
                <a:sym typeface="Arial"/>
              </a:rPr>
              <a:t>repositions (on, behind, 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under, below, left of</a:t>
            </a:r>
            <a:r>
              <a:rPr lang="en" sz="1600" kern="0" dirty="0">
                <a:solidFill>
                  <a:srgbClr val="000000"/>
                </a:solidFill>
                <a:cs typeface="Arial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Numerical </a:t>
            </a:r>
            <a:r>
              <a:rPr lang="en" sz="1600" kern="0" dirty="0">
                <a:solidFill>
                  <a:srgbClr val="000000"/>
                </a:solidFill>
                <a:cs typeface="Arial"/>
                <a:sym typeface="Arial"/>
              </a:rPr>
              <a:t>functions (number of, sum 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of, subset, …</a:t>
            </a:r>
            <a:r>
              <a:rPr lang="en" sz="1600" kern="0" dirty="0">
                <a:solidFill>
                  <a:srgbClr val="000000"/>
                </a:solidFill>
                <a:cs typeface="Arial"/>
                <a:sym typeface="Arial"/>
              </a:rPr>
              <a:t>)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1600" kern="0" dirty="0">
                <a:solidFill>
                  <a:srgbClr val="000000"/>
                </a:solidFill>
                <a:cs typeface="Arial"/>
                <a:sym typeface="Arial"/>
              </a:rPr>
              <a:t>Comparitors (less than, more than)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Types of </a:t>
            </a:r>
            <a:r>
              <a:rPr lang="en" sz="2000" kern="0" dirty="0">
                <a:solidFill>
                  <a:srgbClr val="000000"/>
                </a:solidFill>
                <a:cs typeface="Arial"/>
                <a:sym typeface="Arial"/>
              </a:rPr>
              <a:t>Learnable concepts are an extension of 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the types of the </a:t>
            </a:r>
            <a:r>
              <a:rPr lang="en" sz="2000" kern="0" dirty="0">
                <a:solidFill>
                  <a:srgbClr val="000000"/>
                </a:solidFill>
                <a:cs typeface="Arial"/>
                <a:sym typeface="Arial"/>
              </a:rPr>
              <a:t>supported primitives: </a:t>
            </a: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the building blocks of new knowledge</a:t>
            </a:r>
            <a:endParaRPr lang="en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Learning the correct meaning (how to recognize and operationalize) depends on the context:</a:t>
            </a:r>
          </a:p>
          <a:p>
            <a:pPr marL="742950" lvl="1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The usage of the word (in initial use and in its definition)</a:t>
            </a:r>
          </a:p>
          <a:p>
            <a:pPr marL="742950" lvl="1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The state of the world</a:t>
            </a:r>
          </a:p>
          <a:p>
            <a:pPr marL="742950" lvl="1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The state of the agent’s current knowledge</a:t>
            </a:r>
          </a:p>
          <a:p>
            <a:pPr marL="742950" lvl="1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The task element being defined</a:t>
            </a:r>
          </a:p>
          <a:p>
            <a:pPr marL="1200150" lvl="2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090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Learning the meaning of nouns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17</a:t>
            </a:fld>
            <a:endParaRPr lang="en-US"/>
          </a:p>
        </p:txBody>
      </p:sp>
      <p:sp>
        <p:nvSpPr>
          <p:cNvPr id="5" name="Shape 224"/>
          <p:cNvSpPr txBox="1"/>
          <p:nvPr/>
        </p:nvSpPr>
        <p:spPr>
          <a:xfrm>
            <a:off x="152400" y="1436688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an object is a block and the object is red then it is a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frog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an object is a blue block then it is a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toad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an object is a medium brown rectangle then the object is a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box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an object is a red block and the object is on a bank then it is a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missionary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an object is a blue block and the object is on a bank then it is a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cannibal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an object is a large yellow sphere and the object is in the kitchen then the object is a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grapefruit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cs typeface="Arial"/>
                <a:sym typeface="Arial"/>
              </a:rPr>
              <a:t>will not always be applicable (context-specific)</a:t>
            </a: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513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Learnable the meaning of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18</a:t>
            </a:fld>
            <a:endParaRPr lang="en-US"/>
          </a:p>
        </p:txBody>
      </p:sp>
      <p:sp>
        <p:nvSpPr>
          <p:cNvPr id="5" name="Shape 224"/>
          <p:cNvSpPr txBox="1"/>
          <p:nvPr/>
        </p:nvSpPr>
        <p:spPr>
          <a:xfrm>
            <a:off x="152400" y="14478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 block is on a boat then the block is a </a:t>
            </a: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passenger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of the boat.”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the last-name of a woman is the last-name of a man then the man is the </a:t>
            </a: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husband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of the woman.”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the last-name of a man is the last-name of a woman then the woman is the </a:t>
            </a: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wife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of the man.”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 block is on a location then the block is an </a:t>
            </a: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occupant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of the location.”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 location is below a block then the location is the </a:t>
            </a: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position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of the block.”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 location is adjacent to another location then the former location is a </a:t>
            </a: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neighbor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of the later location.”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325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Learning the meaning of state verbs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19</a:t>
            </a:fld>
            <a:endParaRPr lang="en-US"/>
          </a:p>
        </p:txBody>
      </p:sp>
      <p:sp>
        <p:nvSpPr>
          <p:cNvPr id="5" name="Shape 224"/>
          <p:cNvSpPr txBox="1"/>
          <p:nvPr/>
        </p:nvSpPr>
        <p:spPr>
          <a:xfrm>
            <a:off x="152400" y="14478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 location is under an object and the location is diagonal with the object then the object is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attackable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by the location.”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an occupied location is above a clear location then the clear location is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capturable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by a block on the occupied location.”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 location is below a block and the block is blue then the location is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occupied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by the block.”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an occupied location is above a clear location then the clear location is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conquerable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by a block on the occupied location.”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the color of a block is the color of an object then the block is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matched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by the object. “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894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Recent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Additional Pre-encoded Knowledge</a:t>
            </a:r>
          </a:p>
          <a:p>
            <a:pPr lvl="1"/>
            <a:r>
              <a:rPr lang="en-US" sz="1800" dirty="0"/>
              <a:t>New action remove (removes objects from the environment)</a:t>
            </a:r>
          </a:p>
          <a:p>
            <a:pPr lvl="1"/>
            <a:r>
              <a:rPr lang="en-US" sz="1800" dirty="0"/>
              <a:t>New function for generating subsets from “two of the X” to </a:t>
            </a:r>
            <a:r>
              <a:rPr lang="en-US" sz="1800" i="1" dirty="0"/>
              <a:t>X choose 2</a:t>
            </a:r>
          </a:p>
          <a:p>
            <a:pPr lvl="1"/>
            <a:r>
              <a:rPr lang="en-US" sz="1800" dirty="0"/>
              <a:t>Concept same (“objects X have the same color”)</a:t>
            </a:r>
          </a:p>
          <a:p>
            <a:r>
              <a:rPr lang="en-US" sz="2200" dirty="0"/>
              <a:t>In a set</a:t>
            </a:r>
          </a:p>
          <a:p>
            <a:pPr lvl="1"/>
            <a:r>
              <a:rPr lang="en-US" sz="1800" dirty="0"/>
              <a:t>In when not a spatial relation can refer to members of set</a:t>
            </a:r>
          </a:p>
          <a:p>
            <a:pPr lvl="1"/>
            <a:r>
              <a:rPr lang="en-US" sz="1800" dirty="0"/>
              <a:t>Ex: “in a line”, “in a group”</a:t>
            </a:r>
          </a:p>
          <a:p>
            <a:r>
              <a:rPr lang="en-US" sz="2200" dirty="0"/>
              <a:t>Improved handling of learning predicates with sets</a:t>
            </a:r>
          </a:p>
          <a:p>
            <a:pPr lvl="1"/>
            <a:r>
              <a:rPr lang="en-US" sz="1800" dirty="0"/>
              <a:t>Ex: a term that describes a set can be defined as a test on single object or a set (</a:t>
            </a:r>
            <a:r>
              <a:rPr lang="en-US" sz="1800" i="1" dirty="0"/>
              <a:t>captured</a:t>
            </a:r>
            <a:r>
              <a:rPr lang="en-US" sz="1800" dirty="0"/>
              <a:t> vs. </a:t>
            </a:r>
            <a:r>
              <a:rPr lang="en-US" sz="1800" i="1" dirty="0"/>
              <a:t>matching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Use context of usage (helpful in ambiguous learning scenarios)</a:t>
            </a:r>
          </a:p>
          <a:p>
            <a:r>
              <a:rPr lang="en-US" sz="2200" dirty="0"/>
              <a:t>New Automated(elaborated) Assumption</a:t>
            </a:r>
          </a:p>
          <a:p>
            <a:pPr lvl="1"/>
            <a:r>
              <a:rPr lang="en-US" sz="1800" dirty="0"/>
              <a:t>object inherit the relationships of locations that they are on</a:t>
            </a:r>
          </a:p>
          <a:p>
            <a:pPr lvl="2"/>
            <a:r>
              <a:rPr lang="en-US" sz="1800" dirty="0"/>
              <a:t>Also unary attributes related to position (</a:t>
            </a:r>
            <a:r>
              <a:rPr lang="en-US" sz="1800" dirty="0" err="1"/>
              <a:t>x,y</a:t>
            </a:r>
            <a:r>
              <a:rPr lang="en-US" sz="1800" dirty="0"/>
              <a:t> coordinates)</a:t>
            </a:r>
          </a:p>
          <a:p>
            <a:r>
              <a:rPr lang="en-US" sz="2200" dirty="0"/>
              <a:t>These improvements have </a:t>
            </a:r>
          </a:p>
          <a:p>
            <a:pPr lvl="1"/>
            <a:r>
              <a:rPr lang="en-US" sz="1900" dirty="0"/>
              <a:t>improved the language the can be used to teach concepts</a:t>
            </a:r>
          </a:p>
          <a:p>
            <a:pPr lvl="1"/>
            <a:r>
              <a:rPr lang="en-US" sz="1900" dirty="0"/>
              <a:t>expanded the set of learnable games (Shuffle, etc.)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75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Learning the meaning of adjectives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20</a:t>
            </a:fld>
            <a:endParaRPr lang="en-US"/>
          </a:p>
        </p:txBody>
      </p:sp>
      <p:sp>
        <p:nvSpPr>
          <p:cNvPr id="5" name="Shape 224"/>
          <p:cNvSpPr txBox="1"/>
          <p:nvPr/>
        </p:nvSpPr>
        <p:spPr>
          <a:xfrm>
            <a:off x="152400" y="1447800"/>
            <a:ext cx="8839200" cy="556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a location is below an object then it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covered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a block is not on a location then it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free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a location is not below an object then it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clear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a bank is below the boat then it is the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current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bank.”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a block is red then it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your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block.”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a block is large then it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huge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a location is below a red block then the location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frog-covered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.”                                     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a location is below a blue block then the location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toad-covered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color of a location is the color of the block that is on the location then the location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matched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a location is below a blue block then it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occupied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color of an object is absent then the object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colorless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shape of an object is absent then the object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shapeless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number of covered locations near a clear location is eight then the clear location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surrounded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number of captured locations near a clear location is more than one then the location is a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fork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location.”</a:t>
            </a:r>
          </a:p>
        </p:txBody>
      </p:sp>
    </p:spTree>
    <p:extLst>
      <p:ext uri="{BB962C8B-B14F-4D97-AF65-F5344CB8AC3E}">
        <p14:creationId xmlns:p14="http://schemas.microsoft.com/office/powerpoint/2010/main" val="1737131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Learning the meaning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of comparative adjectives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21</a:t>
            </a:fld>
            <a:endParaRPr lang="en-US"/>
          </a:p>
        </p:txBody>
      </p:sp>
      <p:sp>
        <p:nvSpPr>
          <p:cNvPr id="5" name="Shape 224"/>
          <p:cNvSpPr txBox="1"/>
          <p:nvPr/>
        </p:nvSpPr>
        <p:spPr>
          <a:xfrm>
            <a:off x="152400" y="1676400"/>
            <a:ext cx="8763000" cy="472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volume of a block is less than the volume of an object then the block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smaller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than the object.”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temperature of a block is less than the temperature of an object then the block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colder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than the object.”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weight of an object is more than the weight of another object then the former object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heavier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than the latter object.”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value of a card is more than the value of an object then the card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higher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than the object.”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value of a card is less than the value of an object then the card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lower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than the object.”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number of blocks on a location is less than the number of blocks on an object then the location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weaker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than the object.”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number of blocks on a location is more than the number of blocks on an object then the location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stronger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than the object.”</a:t>
            </a: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9675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Learning the meaning of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superlative adjectives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22</a:t>
            </a:fld>
            <a:endParaRPr lang="en-US"/>
          </a:p>
        </p:txBody>
      </p:sp>
      <p:sp>
        <p:nvSpPr>
          <p:cNvPr id="5" name="Shape 224"/>
          <p:cNvSpPr txBox="1"/>
          <p:nvPr/>
        </p:nvSpPr>
        <p:spPr>
          <a:xfrm>
            <a:off x="152400" y="1752600"/>
            <a:ext cx="8763000" cy="464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an object is not hotter than any block then the former object is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coldest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an object is not colder than any block then the former object is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hottest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an object is not smaller than a block then the former object is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largest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 block is not larger than any object then the block is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smallest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an object is not lower than any card then the former object is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highest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an object is not higher than any card then the former object is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lowest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 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 card is on a deck and it is not below another card then it is a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top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card.”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 card is on a deck and it is not on another card then it is a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bottom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card.”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369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Learning the meaning of prepositions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23</a:t>
            </a:fld>
            <a:endParaRPr lang="en-US"/>
          </a:p>
        </p:txBody>
      </p:sp>
      <p:sp>
        <p:nvSpPr>
          <p:cNvPr id="5" name="Shape 224"/>
          <p:cNvSpPr txBox="1"/>
          <p:nvPr/>
        </p:nvSpPr>
        <p:spPr>
          <a:xfrm>
            <a:off x="152400" y="14478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a location is next to an object but it is not diagonal with the object then it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adjacent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to the object.”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a block is on an object then the object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below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the block.”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“If a location is above an object then the object is </a:t>
            </a:r>
            <a:r>
              <a:rPr lang="en-US" sz="1600" b="1" i="1" dirty="0"/>
              <a:t>under</a:t>
            </a:r>
            <a:r>
              <a:rPr lang="en-US" sz="1600" dirty="0"/>
              <a:t> the location.”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“If the blocks have the same row then they are </a:t>
            </a:r>
            <a:r>
              <a:rPr lang="en-US" sz="1600" b="1" i="1" dirty="0"/>
              <a:t>in a line</a:t>
            </a:r>
            <a:r>
              <a:rPr lang="en-US" sz="1600" dirty="0"/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“If a block is blue and the column of the block is the column of a location then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the block is below the location.”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1958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“Warmer”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24</a:t>
            </a:fld>
            <a:endParaRPr lang="en-US"/>
          </a:p>
        </p:txBody>
      </p:sp>
      <p:sp>
        <p:nvSpPr>
          <p:cNvPr id="5" name="Shape 224"/>
          <p:cNvSpPr txBox="1"/>
          <p:nvPr/>
        </p:nvSpPr>
        <p:spPr>
          <a:xfrm>
            <a:off x="152400" y="14478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The required understanding of terms like warmer can differ widely based on the context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temperature of a block is more than the temperature of an object than the block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warmer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than the object.”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temperature of an object is more than room temperature than the object is a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warmer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object.”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“If the kelvin-value of a block is more than the kelvin-value of an object than the block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warmer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than the object.”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“A red object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warmer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than a blue object.”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“A jacket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warmer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than a t-shirt.”</a:t>
            </a: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978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“Captured”</a:t>
            </a:r>
          </a:p>
        </p:txBody>
      </p:sp>
      <p:sp>
        <p:nvSpPr>
          <p:cNvPr id="5" name="Shape 224"/>
          <p:cNvSpPr txBox="1"/>
          <p:nvPr/>
        </p:nvSpPr>
        <p:spPr>
          <a:xfrm>
            <a:off x="304800" y="1391789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cs typeface="Arial"/>
                <a:sym typeface="Arial"/>
              </a:rPr>
              <a:t>Also has many meanings dependent on context, domain, usage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0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 location is below a red block then the location is </a:t>
            </a: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captured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 location is below a blue block then it is a </a:t>
            </a: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captured 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location.”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 location is below a red block then the location is </a:t>
            </a: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captured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by the block.”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 blue block is on a location then the location is </a:t>
            </a: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captured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 by the opponent.”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the value of a location is X then the location is </a:t>
            </a: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captured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  <a:b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</a:b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7392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2584" y="3401710"/>
            <a:ext cx="599327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more than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72980" y="3455157"/>
            <a:ext cx="572407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size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8050" y="1687412"/>
            <a:ext cx="591252" cy="156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red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52584" y="3573872"/>
            <a:ext cx="599327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less than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276" y="2394889"/>
            <a:ext cx="643987" cy="18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1,2,3…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5815" y="2014517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above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59322" y="2035387"/>
            <a:ext cx="65169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block(s)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68344" y="1357592"/>
            <a:ext cx="604056" cy="2692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NOUNS</a:t>
            </a:r>
            <a:endParaRPr lang="en-US" sz="7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59322" y="2213469"/>
            <a:ext cx="65169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card(s)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33753" y="2189344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left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57623" y="1678144"/>
            <a:ext cx="653862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location(s)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48050" y="1849064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blue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78287" y="3624774"/>
            <a:ext cx="569745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suit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38305" y="1837595"/>
            <a:ext cx="611365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near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59322" y="1858646"/>
            <a:ext cx="651690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object(s)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35815" y="1659154"/>
            <a:ext cx="614760" cy="173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on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D4BA29A-BDC3-45DC-85B5-A6E213116BC0}"/>
              </a:ext>
            </a:extLst>
          </p:cNvPr>
          <p:cNvSpPr txBox="1">
            <a:spLocks/>
          </p:cNvSpPr>
          <p:nvPr/>
        </p:nvSpPr>
        <p:spPr>
          <a:xfrm>
            <a:off x="902449" y="250176"/>
            <a:ext cx="6640997" cy="816558"/>
          </a:xfrm>
          <a:prstGeom prst="rect">
            <a:avLst/>
          </a:prstGeom>
        </p:spPr>
        <p:txBody>
          <a:bodyPr vert="horz" lIns="10287" tIns="5144" rIns="10287" bIns="5144" rtlCol="0" anchor="b">
            <a:normAutofit/>
          </a:bodyPr>
          <a:lstStyle>
            <a:lvl1pPr algn="ctr" defTabSz="51206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546"/>
            <a:r>
              <a:rPr lang="en-US" sz="3600" dirty="0">
                <a:solidFill>
                  <a:srgbClr val="44546A"/>
                </a:solidFill>
                <a:latin typeface="Calibri Light" panose="020F0302020204030204"/>
              </a:rPr>
              <a:t>From these primitives…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64B9DA-21AD-46BE-B77C-38494BCF5FD2}"/>
              </a:ext>
            </a:extLst>
          </p:cNvPr>
          <p:cNvSpPr/>
          <p:nvPr/>
        </p:nvSpPr>
        <p:spPr>
          <a:xfrm>
            <a:off x="3548050" y="1390556"/>
            <a:ext cx="1119099" cy="2692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ADJECTIVES</a:t>
            </a:r>
            <a:endParaRPr lang="en-US" sz="7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6D2C1A-BB2B-4974-9AE9-4E16E6BB8C04}"/>
              </a:ext>
            </a:extLst>
          </p:cNvPr>
          <p:cNvSpPr/>
          <p:nvPr/>
        </p:nvSpPr>
        <p:spPr>
          <a:xfrm>
            <a:off x="2133600" y="1373132"/>
            <a:ext cx="1119099" cy="2692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PREPOSITONS</a:t>
            </a:r>
            <a:endParaRPr lang="en-US" sz="7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8737F7-1305-452A-8B03-413B270ADDED}"/>
              </a:ext>
            </a:extLst>
          </p:cNvPr>
          <p:cNvSpPr/>
          <p:nvPr/>
        </p:nvSpPr>
        <p:spPr>
          <a:xfrm>
            <a:off x="3548050" y="2030576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green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8DA88E-2BFC-4DC1-AE42-BAB22BB46CD2}"/>
              </a:ext>
            </a:extLst>
          </p:cNvPr>
          <p:cNvSpPr/>
          <p:nvPr/>
        </p:nvSpPr>
        <p:spPr>
          <a:xfrm>
            <a:off x="3548050" y="2213111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yellow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4865F-2372-4A78-9010-E2D010FF0C5B}"/>
              </a:ext>
            </a:extLst>
          </p:cNvPr>
          <p:cNvSpPr/>
          <p:nvPr/>
        </p:nvSpPr>
        <p:spPr>
          <a:xfrm>
            <a:off x="3548050" y="2398135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orange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9C7018-5B67-4A71-8A2A-BD3CFD368079}"/>
              </a:ext>
            </a:extLst>
          </p:cNvPr>
          <p:cNvSpPr/>
          <p:nvPr/>
        </p:nvSpPr>
        <p:spPr>
          <a:xfrm>
            <a:off x="3548050" y="2579362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purple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DCC23-60C6-47FE-8CC3-791CFA5A30E5}"/>
              </a:ext>
            </a:extLst>
          </p:cNvPr>
          <p:cNvSpPr/>
          <p:nvPr/>
        </p:nvSpPr>
        <p:spPr>
          <a:xfrm>
            <a:off x="3548050" y="2764386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black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DDD25E-4B1F-4F95-B229-DF1E5EE432E7}"/>
              </a:ext>
            </a:extLst>
          </p:cNvPr>
          <p:cNvSpPr/>
          <p:nvPr/>
        </p:nvSpPr>
        <p:spPr>
          <a:xfrm>
            <a:off x="7172980" y="3276076"/>
            <a:ext cx="572407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value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302492-C4D8-49EF-BCFB-91A91C5DEBDF}"/>
              </a:ext>
            </a:extLst>
          </p:cNvPr>
          <p:cNvSpPr/>
          <p:nvPr/>
        </p:nvSpPr>
        <p:spPr>
          <a:xfrm>
            <a:off x="7178287" y="2749831"/>
            <a:ext cx="569745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shape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6F29FC-B269-44F8-A1D0-495B38E73A03}"/>
              </a:ext>
            </a:extLst>
          </p:cNvPr>
          <p:cNvSpPr/>
          <p:nvPr/>
        </p:nvSpPr>
        <p:spPr>
          <a:xfrm>
            <a:off x="7172980" y="2928641"/>
            <a:ext cx="572407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category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9AC1AD-E731-4D1C-9680-DDBF859F6379}"/>
              </a:ext>
            </a:extLst>
          </p:cNvPr>
          <p:cNvSpPr/>
          <p:nvPr/>
        </p:nvSpPr>
        <p:spPr>
          <a:xfrm>
            <a:off x="7173560" y="3099251"/>
            <a:ext cx="569745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color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050FD1-C683-446F-A49A-1AAFBEDE61AD}"/>
              </a:ext>
            </a:extLst>
          </p:cNvPr>
          <p:cNvSpPr/>
          <p:nvPr/>
        </p:nvSpPr>
        <p:spPr>
          <a:xfrm>
            <a:off x="7178287" y="2579509"/>
            <a:ext cx="569745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volume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18024A-A035-4072-B07C-491E78E58249}"/>
              </a:ext>
            </a:extLst>
          </p:cNvPr>
          <p:cNvSpPr/>
          <p:nvPr/>
        </p:nvSpPr>
        <p:spPr>
          <a:xfrm>
            <a:off x="45764" y="1369321"/>
            <a:ext cx="972839" cy="2692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STATE VERBS</a:t>
            </a:r>
            <a:endParaRPr lang="en-US" sz="7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8EAC0D-59CD-4C39-A736-4D8442D15125}"/>
              </a:ext>
            </a:extLst>
          </p:cNvPr>
          <p:cNvSpPr/>
          <p:nvPr/>
        </p:nvSpPr>
        <p:spPr>
          <a:xfrm>
            <a:off x="2133753" y="2363503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linear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6E0C98-2F51-492F-A652-16088D2D71E3}"/>
              </a:ext>
            </a:extLst>
          </p:cNvPr>
          <p:cNvSpPr/>
          <p:nvPr/>
        </p:nvSpPr>
        <p:spPr>
          <a:xfrm>
            <a:off x="7169957" y="4340567"/>
            <a:ext cx="569745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E2BBD1-2429-40EB-A31C-8DCDACF222A3}"/>
              </a:ext>
            </a:extLst>
          </p:cNvPr>
          <p:cNvSpPr/>
          <p:nvPr/>
        </p:nvSpPr>
        <p:spPr>
          <a:xfrm>
            <a:off x="7178287" y="3979034"/>
            <a:ext cx="569745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column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6B8B4E-6A1C-4118-B4DB-5599651BBE1E}"/>
              </a:ext>
            </a:extLst>
          </p:cNvPr>
          <p:cNvSpPr/>
          <p:nvPr/>
        </p:nvSpPr>
        <p:spPr>
          <a:xfrm>
            <a:off x="2139460" y="2735296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diagonal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874C6-7234-499B-BA2F-9B7ADB787440}"/>
              </a:ext>
            </a:extLst>
          </p:cNvPr>
          <p:cNvSpPr/>
          <p:nvPr/>
        </p:nvSpPr>
        <p:spPr>
          <a:xfrm>
            <a:off x="2137398" y="2925313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between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BE6179-1596-43FE-906F-47FD217D5555}"/>
              </a:ext>
            </a:extLst>
          </p:cNvPr>
          <p:cNvSpPr/>
          <p:nvPr/>
        </p:nvSpPr>
        <p:spPr>
          <a:xfrm>
            <a:off x="2139460" y="2554611"/>
            <a:ext cx="614760" cy="173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in front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760270-C00B-40F3-896A-DBF99B787181}"/>
              </a:ext>
            </a:extLst>
          </p:cNvPr>
          <p:cNvSpPr/>
          <p:nvPr/>
        </p:nvSpPr>
        <p:spPr>
          <a:xfrm>
            <a:off x="2133753" y="3300828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4766C9-9CDB-4E47-AE1D-6A317BDED5CA}"/>
              </a:ext>
            </a:extLst>
          </p:cNvPr>
          <p:cNvSpPr/>
          <p:nvPr/>
        </p:nvSpPr>
        <p:spPr>
          <a:xfrm>
            <a:off x="3548050" y="2942934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white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80F765-7E9F-4753-B85E-9C4C58E00F3F}"/>
              </a:ext>
            </a:extLst>
          </p:cNvPr>
          <p:cNvSpPr/>
          <p:nvPr/>
        </p:nvSpPr>
        <p:spPr>
          <a:xfrm>
            <a:off x="3548050" y="3135552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brown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1325C1-9B56-4097-984C-13645F1BCA89}"/>
              </a:ext>
            </a:extLst>
          </p:cNvPr>
          <p:cNvSpPr/>
          <p:nvPr/>
        </p:nvSpPr>
        <p:spPr>
          <a:xfrm>
            <a:off x="7178287" y="3804537"/>
            <a:ext cx="569745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row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B781B2A-BEC2-4DEE-B66E-197A804C4574}"/>
              </a:ext>
            </a:extLst>
          </p:cNvPr>
          <p:cNvSpPr/>
          <p:nvPr/>
        </p:nvSpPr>
        <p:spPr>
          <a:xfrm>
            <a:off x="7173560" y="4162541"/>
            <a:ext cx="569745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section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2B7F738-4258-4C10-85DB-6A73DDDBECC7}"/>
              </a:ext>
            </a:extLst>
          </p:cNvPr>
          <p:cNvSpPr/>
          <p:nvPr/>
        </p:nvSpPr>
        <p:spPr>
          <a:xfrm>
            <a:off x="51842" y="1988443"/>
            <a:ext cx="461878" cy="14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is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12C5BA-0099-4DCE-9C89-1AC08FB0A98E}"/>
              </a:ext>
            </a:extLst>
          </p:cNvPr>
          <p:cNvSpPr/>
          <p:nvPr/>
        </p:nvSpPr>
        <p:spPr>
          <a:xfrm>
            <a:off x="53910" y="1811521"/>
            <a:ext cx="459327" cy="14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move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A68DF87-E7A1-40B8-BCFA-B9A40A942F4F}"/>
              </a:ext>
            </a:extLst>
          </p:cNvPr>
          <p:cNvSpPr/>
          <p:nvPr/>
        </p:nvSpPr>
        <p:spPr>
          <a:xfrm>
            <a:off x="51842" y="1648314"/>
            <a:ext cx="461878" cy="15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write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F78AC8-0251-4100-AFCA-51394EBC5BD1}"/>
              </a:ext>
            </a:extLst>
          </p:cNvPr>
          <p:cNvSpPr/>
          <p:nvPr/>
        </p:nvSpPr>
        <p:spPr>
          <a:xfrm>
            <a:off x="2133753" y="3111173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of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770204D-ABB8-43DE-B5A4-08244BA4DE76}"/>
              </a:ext>
            </a:extLst>
          </p:cNvPr>
          <p:cNvSpPr/>
          <p:nvPr/>
        </p:nvSpPr>
        <p:spPr>
          <a:xfrm>
            <a:off x="7170179" y="4858921"/>
            <a:ext cx="609465" cy="17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garbage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D6F95BB-6FD1-43AE-AE8E-AE2C9F8528D4}"/>
              </a:ext>
            </a:extLst>
          </p:cNvPr>
          <p:cNvSpPr/>
          <p:nvPr/>
        </p:nvSpPr>
        <p:spPr>
          <a:xfrm>
            <a:off x="7169957" y="4518839"/>
            <a:ext cx="569745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woman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40C49CE-AE57-4D3C-8782-5E0F679C9DB8}"/>
              </a:ext>
            </a:extLst>
          </p:cNvPr>
          <p:cNvSpPr/>
          <p:nvPr/>
        </p:nvSpPr>
        <p:spPr>
          <a:xfrm>
            <a:off x="7173362" y="4701963"/>
            <a:ext cx="611670" cy="1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last-name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C51D00-FD87-42DB-8258-C95309360541}"/>
              </a:ext>
            </a:extLst>
          </p:cNvPr>
          <p:cNvSpPr/>
          <p:nvPr/>
        </p:nvSpPr>
        <p:spPr>
          <a:xfrm>
            <a:off x="7171548" y="5218911"/>
            <a:ext cx="609465" cy="17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adult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A51326-F93B-4C26-BC30-1CC7D760B15F}"/>
              </a:ext>
            </a:extLst>
          </p:cNvPr>
          <p:cNvSpPr/>
          <p:nvPr/>
        </p:nvSpPr>
        <p:spPr>
          <a:xfrm>
            <a:off x="7175151" y="5040885"/>
            <a:ext cx="609465" cy="17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child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2792944-DC24-40B0-B362-C578E96AFE06}"/>
              </a:ext>
            </a:extLst>
          </p:cNvPr>
          <p:cNvSpPr/>
          <p:nvPr/>
        </p:nvSpPr>
        <p:spPr>
          <a:xfrm>
            <a:off x="7163218" y="5739728"/>
            <a:ext cx="609465" cy="17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number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6CA3C96-DAC7-4A71-87DB-91B5331E8680}"/>
              </a:ext>
            </a:extLst>
          </p:cNvPr>
          <p:cNvSpPr/>
          <p:nvPr/>
        </p:nvSpPr>
        <p:spPr>
          <a:xfrm>
            <a:off x="7171548" y="5397183"/>
            <a:ext cx="609465" cy="17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sum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AFFD0-2F2A-4C88-B156-1C88C7687A04}"/>
              </a:ext>
            </a:extLst>
          </p:cNvPr>
          <p:cNvSpPr/>
          <p:nvPr/>
        </p:nvSpPr>
        <p:spPr>
          <a:xfrm>
            <a:off x="7166820" y="5565500"/>
            <a:ext cx="609465" cy="17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product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58CAB39-5A21-45CD-9930-7D8D2C29C541}"/>
              </a:ext>
            </a:extLst>
          </p:cNvPr>
          <p:cNvSpPr/>
          <p:nvPr/>
        </p:nvSpPr>
        <p:spPr>
          <a:xfrm>
            <a:off x="7779989" y="2934069"/>
            <a:ext cx="629648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diamonds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48722E-79CC-4DB3-903E-1BEA83FA0529}"/>
              </a:ext>
            </a:extLst>
          </p:cNvPr>
          <p:cNvSpPr/>
          <p:nvPr/>
        </p:nvSpPr>
        <p:spPr>
          <a:xfrm>
            <a:off x="7785429" y="3103686"/>
            <a:ext cx="626720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clubs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C07196-DD9D-4343-8354-97600FF5D83D}"/>
              </a:ext>
            </a:extLst>
          </p:cNvPr>
          <p:cNvSpPr/>
          <p:nvPr/>
        </p:nvSpPr>
        <p:spPr>
          <a:xfrm>
            <a:off x="7779989" y="2754987"/>
            <a:ext cx="629648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hearts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FC3594-0F0F-4C07-B26A-511E386CB0AD}"/>
              </a:ext>
            </a:extLst>
          </p:cNvPr>
          <p:cNvSpPr/>
          <p:nvPr/>
        </p:nvSpPr>
        <p:spPr>
          <a:xfrm>
            <a:off x="7780702" y="2578163"/>
            <a:ext cx="626720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spades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9CAECE-12DF-4933-A97D-9E76BC60DA49}"/>
              </a:ext>
            </a:extLst>
          </p:cNvPr>
          <p:cNvSpPr/>
          <p:nvPr/>
        </p:nvSpPr>
        <p:spPr>
          <a:xfrm>
            <a:off x="7785429" y="3283449"/>
            <a:ext cx="62672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king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D02B3D-F245-405B-8F61-84C21EEF2645}"/>
              </a:ext>
            </a:extLst>
          </p:cNvPr>
          <p:cNvSpPr/>
          <p:nvPr/>
        </p:nvSpPr>
        <p:spPr>
          <a:xfrm>
            <a:off x="7784084" y="3455790"/>
            <a:ext cx="629648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queen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FCA6FA5-6C18-443A-868D-48CA989816E1}"/>
              </a:ext>
            </a:extLst>
          </p:cNvPr>
          <p:cNvSpPr/>
          <p:nvPr/>
        </p:nvSpPr>
        <p:spPr>
          <a:xfrm>
            <a:off x="7789525" y="3625407"/>
            <a:ext cx="626720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rook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8670374-790E-4CBF-ADEE-B36294F3C388}"/>
              </a:ext>
            </a:extLst>
          </p:cNvPr>
          <p:cNvSpPr/>
          <p:nvPr/>
        </p:nvSpPr>
        <p:spPr>
          <a:xfrm>
            <a:off x="7781194" y="4341200"/>
            <a:ext cx="62672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sphere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2BBD4D1-AB31-4F1C-AABF-B68B80E6C7BE}"/>
              </a:ext>
            </a:extLst>
          </p:cNvPr>
          <p:cNvSpPr/>
          <p:nvPr/>
        </p:nvSpPr>
        <p:spPr>
          <a:xfrm>
            <a:off x="7789525" y="3979667"/>
            <a:ext cx="62672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knight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E104867-5D96-4659-AF6F-821846DFDC0C}"/>
              </a:ext>
            </a:extLst>
          </p:cNvPr>
          <p:cNvSpPr/>
          <p:nvPr/>
        </p:nvSpPr>
        <p:spPr>
          <a:xfrm>
            <a:off x="7789525" y="3805170"/>
            <a:ext cx="62672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bishop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E9E8250-7726-43CC-AE85-50976B1FCE7E}"/>
              </a:ext>
            </a:extLst>
          </p:cNvPr>
          <p:cNvSpPr/>
          <p:nvPr/>
        </p:nvSpPr>
        <p:spPr>
          <a:xfrm>
            <a:off x="7784797" y="4163174"/>
            <a:ext cx="62672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pawn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FA3314-61D1-4A7F-A085-2B24A52E2090}"/>
              </a:ext>
            </a:extLst>
          </p:cNvPr>
          <p:cNvSpPr/>
          <p:nvPr/>
        </p:nvSpPr>
        <p:spPr>
          <a:xfrm>
            <a:off x="7806892" y="4521179"/>
            <a:ext cx="91758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boat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1EDFDDC-7E63-4BC0-9950-7DBF57A60570}"/>
              </a:ext>
            </a:extLst>
          </p:cNvPr>
          <p:cNvSpPr/>
          <p:nvPr/>
        </p:nvSpPr>
        <p:spPr>
          <a:xfrm>
            <a:off x="2133600" y="3475440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from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FDCA8B3-848A-45CF-BE3E-04B4E9FA5274}"/>
              </a:ext>
            </a:extLst>
          </p:cNvPr>
          <p:cNvSpPr/>
          <p:nvPr/>
        </p:nvSpPr>
        <p:spPr>
          <a:xfrm>
            <a:off x="56789" y="2160845"/>
            <a:ext cx="461878" cy="14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has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06716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52584" y="3401710"/>
            <a:ext cx="599327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more than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72980" y="3455157"/>
            <a:ext cx="572407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size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48050" y="1687412"/>
            <a:ext cx="591252" cy="156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red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52584" y="3573872"/>
            <a:ext cx="599327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less than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2276" y="2394889"/>
            <a:ext cx="643987" cy="182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1,2,3…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35815" y="2014517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above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59322" y="2035387"/>
            <a:ext cx="65169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block(s)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168344" y="1357592"/>
            <a:ext cx="604056" cy="2692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NOUNS</a:t>
            </a:r>
            <a:endParaRPr lang="en-US" sz="7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59322" y="2213469"/>
            <a:ext cx="65169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card(s)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33753" y="2189344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left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157623" y="1678144"/>
            <a:ext cx="653862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location(s)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48050" y="1849064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blue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78287" y="3624774"/>
            <a:ext cx="569745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suit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38305" y="1837595"/>
            <a:ext cx="611365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near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159322" y="1858646"/>
            <a:ext cx="651690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object(s)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35815" y="1659154"/>
            <a:ext cx="614760" cy="173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on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D4BA29A-BDC3-45DC-85B5-A6E213116BC0}"/>
              </a:ext>
            </a:extLst>
          </p:cNvPr>
          <p:cNvSpPr txBox="1">
            <a:spLocks/>
          </p:cNvSpPr>
          <p:nvPr/>
        </p:nvSpPr>
        <p:spPr>
          <a:xfrm>
            <a:off x="902449" y="250176"/>
            <a:ext cx="6640997" cy="816558"/>
          </a:xfrm>
          <a:prstGeom prst="rect">
            <a:avLst/>
          </a:prstGeom>
        </p:spPr>
        <p:txBody>
          <a:bodyPr vert="horz" lIns="10287" tIns="5144" rIns="10287" bIns="5144" rtlCol="0" anchor="b">
            <a:normAutofit/>
          </a:bodyPr>
          <a:lstStyle>
            <a:lvl1pPr algn="ctr" defTabSz="51206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546"/>
            <a:r>
              <a:rPr lang="en-US" sz="3600" dirty="0">
                <a:solidFill>
                  <a:srgbClr val="44546A"/>
                </a:solidFill>
                <a:latin typeface="Calibri Light" panose="020F0302020204030204"/>
              </a:rPr>
              <a:t>we can learn these new terms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64B9DA-21AD-46BE-B77C-38494BCF5FD2}"/>
              </a:ext>
            </a:extLst>
          </p:cNvPr>
          <p:cNvSpPr/>
          <p:nvPr/>
        </p:nvSpPr>
        <p:spPr>
          <a:xfrm>
            <a:off x="3548050" y="1390556"/>
            <a:ext cx="1119099" cy="2692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ADJECTIVES</a:t>
            </a:r>
            <a:endParaRPr lang="en-US" sz="7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6D2C1A-BB2B-4974-9AE9-4E16E6BB8C04}"/>
              </a:ext>
            </a:extLst>
          </p:cNvPr>
          <p:cNvSpPr/>
          <p:nvPr/>
        </p:nvSpPr>
        <p:spPr>
          <a:xfrm>
            <a:off x="2133600" y="1373132"/>
            <a:ext cx="1119099" cy="2692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PREPOSITONS</a:t>
            </a:r>
            <a:endParaRPr lang="en-US" sz="7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8737F7-1305-452A-8B03-413B270ADDED}"/>
              </a:ext>
            </a:extLst>
          </p:cNvPr>
          <p:cNvSpPr/>
          <p:nvPr/>
        </p:nvSpPr>
        <p:spPr>
          <a:xfrm>
            <a:off x="3548050" y="2030576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green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8DA88E-2BFC-4DC1-AE42-BAB22BB46CD2}"/>
              </a:ext>
            </a:extLst>
          </p:cNvPr>
          <p:cNvSpPr/>
          <p:nvPr/>
        </p:nvSpPr>
        <p:spPr>
          <a:xfrm>
            <a:off x="3548050" y="2213111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yellow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F4865F-2372-4A78-9010-E2D010FF0C5B}"/>
              </a:ext>
            </a:extLst>
          </p:cNvPr>
          <p:cNvSpPr/>
          <p:nvPr/>
        </p:nvSpPr>
        <p:spPr>
          <a:xfrm>
            <a:off x="3548050" y="2398135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orange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9C7018-5B67-4A71-8A2A-BD3CFD368079}"/>
              </a:ext>
            </a:extLst>
          </p:cNvPr>
          <p:cNvSpPr/>
          <p:nvPr/>
        </p:nvSpPr>
        <p:spPr>
          <a:xfrm>
            <a:off x="3548050" y="2579362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purple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FDCC23-60C6-47FE-8CC3-791CFA5A30E5}"/>
              </a:ext>
            </a:extLst>
          </p:cNvPr>
          <p:cNvSpPr/>
          <p:nvPr/>
        </p:nvSpPr>
        <p:spPr>
          <a:xfrm>
            <a:off x="3548050" y="2764386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black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DDD25E-4B1F-4F95-B229-DF1E5EE432E7}"/>
              </a:ext>
            </a:extLst>
          </p:cNvPr>
          <p:cNvSpPr/>
          <p:nvPr/>
        </p:nvSpPr>
        <p:spPr>
          <a:xfrm>
            <a:off x="7172980" y="3276076"/>
            <a:ext cx="572407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value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302492-C4D8-49EF-BCFB-91A91C5DEBDF}"/>
              </a:ext>
            </a:extLst>
          </p:cNvPr>
          <p:cNvSpPr/>
          <p:nvPr/>
        </p:nvSpPr>
        <p:spPr>
          <a:xfrm>
            <a:off x="7178287" y="2749831"/>
            <a:ext cx="569745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shape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6F29FC-B269-44F8-A1D0-495B38E73A03}"/>
              </a:ext>
            </a:extLst>
          </p:cNvPr>
          <p:cNvSpPr/>
          <p:nvPr/>
        </p:nvSpPr>
        <p:spPr>
          <a:xfrm>
            <a:off x="7172980" y="2928641"/>
            <a:ext cx="572407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category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9AC1AD-E731-4D1C-9680-DDBF859F6379}"/>
              </a:ext>
            </a:extLst>
          </p:cNvPr>
          <p:cNvSpPr/>
          <p:nvPr/>
        </p:nvSpPr>
        <p:spPr>
          <a:xfrm>
            <a:off x="7173560" y="3099251"/>
            <a:ext cx="569745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color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050FD1-C683-446F-A49A-1AAFBEDE61AD}"/>
              </a:ext>
            </a:extLst>
          </p:cNvPr>
          <p:cNvSpPr/>
          <p:nvPr/>
        </p:nvSpPr>
        <p:spPr>
          <a:xfrm>
            <a:off x="7178287" y="2579509"/>
            <a:ext cx="569745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volume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18024A-A035-4072-B07C-491E78E58249}"/>
              </a:ext>
            </a:extLst>
          </p:cNvPr>
          <p:cNvSpPr/>
          <p:nvPr/>
        </p:nvSpPr>
        <p:spPr>
          <a:xfrm>
            <a:off x="45764" y="1369321"/>
            <a:ext cx="972839" cy="2692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900" b="1" dirty="0">
                <a:solidFill>
                  <a:prstClr val="white"/>
                </a:solidFill>
                <a:latin typeface="Calibri" panose="020F0502020204030204"/>
              </a:rPr>
              <a:t>STATE VERBS</a:t>
            </a:r>
            <a:endParaRPr lang="en-US" sz="7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08EAC0D-59CD-4C39-A736-4D8442D15125}"/>
              </a:ext>
            </a:extLst>
          </p:cNvPr>
          <p:cNvSpPr/>
          <p:nvPr/>
        </p:nvSpPr>
        <p:spPr>
          <a:xfrm>
            <a:off x="2133753" y="2363503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linear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6E0C98-2F51-492F-A652-16088D2D71E3}"/>
              </a:ext>
            </a:extLst>
          </p:cNvPr>
          <p:cNvSpPr/>
          <p:nvPr/>
        </p:nvSpPr>
        <p:spPr>
          <a:xfrm>
            <a:off x="7169957" y="4340567"/>
            <a:ext cx="569745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E2BBD1-2429-40EB-A31C-8DCDACF222A3}"/>
              </a:ext>
            </a:extLst>
          </p:cNvPr>
          <p:cNvSpPr/>
          <p:nvPr/>
        </p:nvSpPr>
        <p:spPr>
          <a:xfrm>
            <a:off x="7178287" y="3979034"/>
            <a:ext cx="569745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column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66B8B4E-6A1C-4118-B4DB-5599651BBE1E}"/>
              </a:ext>
            </a:extLst>
          </p:cNvPr>
          <p:cNvSpPr/>
          <p:nvPr/>
        </p:nvSpPr>
        <p:spPr>
          <a:xfrm>
            <a:off x="2139460" y="2735296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diagonal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874C6-7234-499B-BA2F-9B7ADB787440}"/>
              </a:ext>
            </a:extLst>
          </p:cNvPr>
          <p:cNvSpPr/>
          <p:nvPr/>
        </p:nvSpPr>
        <p:spPr>
          <a:xfrm>
            <a:off x="2137398" y="2925313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between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BE6179-1596-43FE-906F-47FD217D5555}"/>
              </a:ext>
            </a:extLst>
          </p:cNvPr>
          <p:cNvSpPr/>
          <p:nvPr/>
        </p:nvSpPr>
        <p:spPr>
          <a:xfrm>
            <a:off x="2139460" y="2554611"/>
            <a:ext cx="614760" cy="173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in front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760270-C00B-40F3-896A-DBF99B787181}"/>
              </a:ext>
            </a:extLst>
          </p:cNvPr>
          <p:cNvSpPr/>
          <p:nvPr/>
        </p:nvSpPr>
        <p:spPr>
          <a:xfrm>
            <a:off x="2133753" y="3300828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74766C9-9CDB-4E47-AE1D-6A317BDED5CA}"/>
              </a:ext>
            </a:extLst>
          </p:cNvPr>
          <p:cNvSpPr/>
          <p:nvPr/>
        </p:nvSpPr>
        <p:spPr>
          <a:xfrm>
            <a:off x="3548050" y="2942934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white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180F765-7E9F-4753-B85E-9C4C58E00F3F}"/>
              </a:ext>
            </a:extLst>
          </p:cNvPr>
          <p:cNvSpPr/>
          <p:nvPr/>
        </p:nvSpPr>
        <p:spPr>
          <a:xfrm>
            <a:off x="3548050" y="3135552"/>
            <a:ext cx="591252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brown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1325C1-9B56-4097-984C-13645F1BCA89}"/>
              </a:ext>
            </a:extLst>
          </p:cNvPr>
          <p:cNvSpPr/>
          <p:nvPr/>
        </p:nvSpPr>
        <p:spPr>
          <a:xfrm>
            <a:off x="7178287" y="3804537"/>
            <a:ext cx="569745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row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B781B2A-BEC2-4DEE-B66E-197A804C4574}"/>
              </a:ext>
            </a:extLst>
          </p:cNvPr>
          <p:cNvSpPr/>
          <p:nvPr/>
        </p:nvSpPr>
        <p:spPr>
          <a:xfrm>
            <a:off x="7173560" y="4162541"/>
            <a:ext cx="569745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section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2B7F738-4258-4C10-85DB-6A73DDDBECC7}"/>
              </a:ext>
            </a:extLst>
          </p:cNvPr>
          <p:cNvSpPr/>
          <p:nvPr/>
        </p:nvSpPr>
        <p:spPr>
          <a:xfrm>
            <a:off x="51842" y="1988443"/>
            <a:ext cx="461878" cy="14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is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12C5BA-0099-4DCE-9C89-1AC08FB0A98E}"/>
              </a:ext>
            </a:extLst>
          </p:cNvPr>
          <p:cNvSpPr/>
          <p:nvPr/>
        </p:nvSpPr>
        <p:spPr>
          <a:xfrm>
            <a:off x="53910" y="1811521"/>
            <a:ext cx="459327" cy="14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move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A68DF87-E7A1-40B8-BCFA-B9A40A942F4F}"/>
              </a:ext>
            </a:extLst>
          </p:cNvPr>
          <p:cNvSpPr/>
          <p:nvPr/>
        </p:nvSpPr>
        <p:spPr>
          <a:xfrm>
            <a:off x="51842" y="1648314"/>
            <a:ext cx="461878" cy="153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write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3F78AC8-0251-4100-AFCA-51394EBC5BD1}"/>
              </a:ext>
            </a:extLst>
          </p:cNvPr>
          <p:cNvSpPr/>
          <p:nvPr/>
        </p:nvSpPr>
        <p:spPr>
          <a:xfrm>
            <a:off x="2133753" y="3111173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of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770204D-ABB8-43DE-B5A4-08244BA4DE76}"/>
              </a:ext>
            </a:extLst>
          </p:cNvPr>
          <p:cNvSpPr/>
          <p:nvPr/>
        </p:nvSpPr>
        <p:spPr>
          <a:xfrm>
            <a:off x="7170179" y="4858921"/>
            <a:ext cx="609465" cy="17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garbage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D6F95BB-6FD1-43AE-AE8E-AE2C9F8528D4}"/>
              </a:ext>
            </a:extLst>
          </p:cNvPr>
          <p:cNvSpPr/>
          <p:nvPr/>
        </p:nvSpPr>
        <p:spPr>
          <a:xfrm>
            <a:off x="7169957" y="4518839"/>
            <a:ext cx="569745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woman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40C49CE-AE57-4D3C-8782-5E0F679C9DB8}"/>
              </a:ext>
            </a:extLst>
          </p:cNvPr>
          <p:cNvSpPr/>
          <p:nvPr/>
        </p:nvSpPr>
        <p:spPr>
          <a:xfrm>
            <a:off x="7173362" y="4701963"/>
            <a:ext cx="611670" cy="160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last-name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C51D00-FD87-42DB-8258-C95309360541}"/>
              </a:ext>
            </a:extLst>
          </p:cNvPr>
          <p:cNvSpPr/>
          <p:nvPr/>
        </p:nvSpPr>
        <p:spPr>
          <a:xfrm>
            <a:off x="7171548" y="5218911"/>
            <a:ext cx="609465" cy="17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adult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A51326-F93B-4C26-BC30-1CC7D760B15F}"/>
              </a:ext>
            </a:extLst>
          </p:cNvPr>
          <p:cNvSpPr/>
          <p:nvPr/>
        </p:nvSpPr>
        <p:spPr>
          <a:xfrm>
            <a:off x="7175151" y="5040885"/>
            <a:ext cx="609465" cy="17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child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2792944-DC24-40B0-B362-C578E96AFE06}"/>
              </a:ext>
            </a:extLst>
          </p:cNvPr>
          <p:cNvSpPr/>
          <p:nvPr/>
        </p:nvSpPr>
        <p:spPr>
          <a:xfrm>
            <a:off x="7163218" y="5739728"/>
            <a:ext cx="609465" cy="17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number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6CA3C96-DAC7-4A71-87DB-91B5331E8680}"/>
              </a:ext>
            </a:extLst>
          </p:cNvPr>
          <p:cNvSpPr/>
          <p:nvPr/>
        </p:nvSpPr>
        <p:spPr>
          <a:xfrm>
            <a:off x="7171548" y="5397183"/>
            <a:ext cx="609465" cy="17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sum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0BAFFD0-2F2A-4C88-B156-1C88C7687A04}"/>
              </a:ext>
            </a:extLst>
          </p:cNvPr>
          <p:cNvSpPr/>
          <p:nvPr/>
        </p:nvSpPr>
        <p:spPr>
          <a:xfrm>
            <a:off x="7166820" y="5565500"/>
            <a:ext cx="609465" cy="179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product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58CAB39-5A21-45CD-9930-7D8D2C29C541}"/>
              </a:ext>
            </a:extLst>
          </p:cNvPr>
          <p:cNvSpPr/>
          <p:nvPr/>
        </p:nvSpPr>
        <p:spPr>
          <a:xfrm>
            <a:off x="7779989" y="2934069"/>
            <a:ext cx="629648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diamonds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048722E-79CC-4DB3-903E-1BEA83FA0529}"/>
              </a:ext>
            </a:extLst>
          </p:cNvPr>
          <p:cNvSpPr/>
          <p:nvPr/>
        </p:nvSpPr>
        <p:spPr>
          <a:xfrm>
            <a:off x="7785429" y="3103686"/>
            <a:ext cx="626720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clubs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C07196-DD9D-4343-8354-97600FF5D83D}"/>
              </a:ext>
            </a:extLst>
          </p:cNvPr>
          <p:cNvSpPr/>
          <p:nvPr/>
        </p:nvSpPr>
        <p:spPr>
          <a:xfrm>
            <a:off x="7779989" y="2754987"/>
            <a:ext cx="629648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hearts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FC3594-0F0F-4C07-B26A-511E386CB0AD}"/>
              </a:ext>
            </a:extLst>
          </p:cNvPr>
          <p:cNvSpPr/>
          <p:nvPr/>
        </p:nvSpPr>
        <p:spPr>
          <a:xfrm>
            <a:off x="7780702" y="2578163"/>
            <a:ext cx="626720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spades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19CAECE-12DF-4933-A97D-9E76BC60DA49}"/>
              </a:ext>
            </a:extLst>
          </p:cNvPr>
          <p:cNvSpPr/>
          <p:nvPr/>
        </p:nvSpPr>
        <p:spPr>
          <a:xfrm>
            <a:off x="7785429" y="3283449"/>
            <a:ext cx="62672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king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D02B3D-F245-405B-8F61-84C21EEF2645}"/>
              </a:ext>
            </a:extLst>
          </p:cNvPr>
          <p:cNvSpPr/>
          <p:nvPr/>
        </p:nvSpPr>
        <p:spPr>
          <a:xfrm>
            <a:off x="7784084" y="3455790"/>
            <a:ext cx="629648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queen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FCA6FA5-6C18-443A-868D-48CA989816E1}"/>
              </a:ext>
            </a:extLst>
          </p:cNvPr>
          <p:cNvSpPr/>
          <p:nvPr/>
        </p:nvSpPr>
        <p:spPr>
          <a:xfrm>
            <a:off x="7789525" y="3625407"/>
            <a:ext cx="626720" cy="181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rook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8670374-790E-4CBF-ADEE-B36294F3C388}"/>
              </a:ext>
            </a:extLst>
          </p:cNvPr>
          <p:cNvSpPr/>
          <p:nvPr/>
        </p:nvSpPr>
        <p:spPr>
          <a:xfrm>
            <a:off x="7781194" y="4341200"/>
            <a:ext cx="62672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sphere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2BBD4D1-AB31-4F1C-AABF-B68B80E6C7BE}"/>
              </a:ext>
            </a:extLst>
          </p:cNvPr>
          <p:cNvSpPr/>
          <p:nvPr/>
        </p:nvSpPr>
        <p:spPr>
          <a:xfrm>
            <a:off x="7789525" y="3979667"/>
            <a:ext cx="62672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knight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E104867-5D96-4659-AF6F-821846DFDC0C}"/>
              </a:ext>
            </a:extLst>
          </p:cNvPr>
          <p:cNvSpPr/>
          <p:nvPr/>
        </p:nvSpPr>
        <p:spPr>
          <a:xfrm>
            <a:off x="7789525" y="3805170"/>
            <a:ext cx="62672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bishop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E9E8250-7726-43CC-AE85-50976B1FCE7E}"/>
              </a:ext>
            </a:extLst>
          </p:cNvPr>
          <p:cNvSpPr/>
          <p:nvPr/>
        </p:nvSpPr>
        <p:spPr>
          <a:xfrm>
            <a:off x="7784797" y="4163174"/>
            <a:ext cx="62672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pawn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FA3314-61D1-4A7F-A085-2B24A52E2090}"/>
              </a:ext>
            </a:extLst>
          </p:cNvPr>
          <p:cNvSpPr/>
          <p:nvPr/>
        </p:nvSpPr>
        <p:spPr>
          <a:xfrm>
            <a:off x="7806892" y="4521179"/>
            <a:ext cx="917580" cy="176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boat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6FEDEB-3D55-4D7D-8D2B-4D5AEA5D1F83}"/>
              </a:ext>
            </a:extLst>
          </p:cNvPr>
          <p:cNvSpPr/>
          <p:nvPr/>
        </p:nvSpPr>
        <p:spPr>
          <a:xfrm>
            <a:off x="2815136" y="2015150"/>
            <a:ext cx="614760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under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322E4F2-D8DE-44C0-BE49-32D122FA3AD8}"/>
              </a:ext>
            </a:extLst>
          </p:cNvPr>
          <p:cNvSpPr/>
          <p:nvPr/>
        </p:nvSpPr>
        <p:spPr>
          <a:xfrm>
            <a:off x="2813074" y="2189977"/>
            <a:ext cx="614760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right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F60667-0A42-48C2-B43D-17F123C32104}"/>
              </a:ext>
            </a:extLst>
          </p:cNvPr>
          <p:cNvSpPr/>
          <p:nvPr/>
        </p:nvSpPr>
        <p:spPr>
          <a:xfrm>
            <a:off x="2817626" y="1838228"/>
            <a:ext cx="611365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far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A56D9DF-ADF1-4CE3-AFCF-0FBC0FEF7E77}"/>
              </a:ext>
            </a:extLst>
          </p:cNvPr>
          <p:cNvSpPr/>
          <p:nvPr/>
        </p:nvSpPr>
        <p:spPr>
          <a:xfrm>
            <a:off x="2815136" y="1659787"/>
            <a:ext cx="614760" cy="1737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below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17D2DC3-75DB-4716-BCA3-58BA9909EB56}"/>
              </a:ext>
            </a:extLst>
          </p:cNvPr>
          <p:cNvSpPr/>
          <p:nvPr/>
        </p:nvSpPr>
        <p:spPr>
          <a:xfrm>
            <a:off x="2813074" y="2364136"/>
            <a:ext cx="614760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close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9975737-78F0-42DD-B84C-E40832580291}"/>
              </a:ext>
            </a:extLst>
          </p:cNvPr>
          <p:cNvSpPr/>
          <p:nvPr/>
        </p:nvSpPr>
        <p:spPr>
          <a:xfrm>
            <a:off x="2818781" y="2555244"/>
            <a:ext cx="614760" cy="1737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behind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1EDFDDC-7E63-4BC0-9950-7DBF57A60570}"/>
              </a:ext>
            </a:extLst>
          </p:cNvPr>
          <p:cNvSpPr/>
          <p:nvPr/>
        </p:nvSpPr>
        <p:spPr>
          <a:xfrm>
            <a:off x="2133600" y="3475440"/>
            <a:ext cx="614760" cy="169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from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FFE6D7-FE66-4430-ABF2-FACD073AEE72}"/>
              </a:ext>
            </a:extLst>
          </p:cNvPr>
          <p:cNvSpPr/>
          <p:nvPr/>
        </p:nvSpPr>
        <p:spPr>
          <a:xfrm>
            <a:off x="4159562" y="1688045"/>
            <a:ext cx="488638" cy="1567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ruby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A04918A-016D-487E-AC73-E1C4908EDC49}"/>
              </a:ext>
            </a:extLst>
          </p:cNvPr>
          <p:cNvSpPr/>
          <p:nvPr/>
        </p:nvSpPr>
        <p:spPr>
          <a:xfrm>
            <a:off x="4159562" y="1849697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aqua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477118-7D73-4B44-B5FA-0B1506FE5624}"/>
              </a:ext>
            </a:extLst>
          </p:cNvPr>
          <p:cNvSpPr/>
          <p:nvPr/>
        </p:nvSpPr>
        <p:spPr>
          <a:xfrm>
            <a:off x="4159562" y="2031209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clear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FA16DEA-9D90-4799-97A5-C5226661257B}"/>
              </a:ext>
            </a:extLst>
          </p:cNvPr>
          <p:cNvSpPr/>
          <p:nvPr/>
        </p:nvSpPr>
        <p:spPr>
          <a:xfrm>
            <a:off x="4159562" y="2213744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low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605E989-AC18-4DD5-8E80-9963348093AB}"/>
              </a:ext>
            </a:extLst>
          </p:cNvPr>
          <p:cNvSpPr/>
          <p:nvPr/>
        </p:nvSpPr>
        <p:spPr>
          <a:xfrm>
            <a:off x="4159562" y="2398768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big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B941834-DC8A-4450-9FC1-97EB1338BE82}"/>
              </a:ext>
            </a:extLst>
          </p:cNvPr>
          <p:cNvSpPr/>
          <p:nvPr/>
        </p:nvSpPr>
        <p:spPr>
          <a:xfrm>
            <a:off x="4159562" y="2579995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small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EFA8EF3-6C01-4872-8452-6098584BA6D5}"/>
              </a:ext>
            </a:extLst>
          </p:cNvPr>
          <p:cNvSpPr/>
          <p:nvPr/>
        </p:nvSpPr>
        <p:spPr>
          <a:xfrm>
            <a:off x="4159562" y="2765019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large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89DE7EB-3A58-4421-871F-432B260F81EE}"/>
              </a:ext>
            </a:extLst>
          </p:cNvPr>
          <p:cNvSpPr/>
          <p:nvPr/>
        </p:nvSpPr>
        <p:spPr>
          <a:xfrm>
            <a:off x="4159562" y="2943567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heavier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12B262-CC58-4C6A-9028-B20315356CDF}"/>
              </a:ext>
            </a:extLst>
          </p:cNvPr>
          <p:cNvSpPr/>
          <p:nvPr/>
        </p:nvSpPr>
        <p:spPr>
          <a:xfrm>
            <a:off x="4159562" y="3136186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heavy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D687777-92E0-4E7D-A6B7-1C8ED2FA26D1}"/>
              </a:ext>
            </a:extLst>
          </p:cNvPr>
          <p:cNvSpPr/>
          <p:nvPr/>
        </p:nvSpPr>
        <p:spPr>
          <a:xfrm>
            <a:off x="4671204" y="1684881"/>
            <a:ext cx="537502" cy="1567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your*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279F1F5-7EB6-47DF-8495-A03955964079}"/>
              </a:ext>
            </a:extLst>
          </p:cNvPr>
          <p:cNvSpPr/>
          <p:nvPr/>
        </p:nvSpPr>
        <p:spPr>
          <a:xfrm>
            <a:off x="4671204" y="1846532"/>
            <a:ext cx="537502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their*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04DCC44-39A3-424F-9B95-32DB3A545667}"/>
              </a:ext>
            </a:extLst>
          </p:cNvPr>
          <p:cNvSpPr/>
          <p:nvPr/>
        </p:nvSpPr>
        <p:spPr>
          <a:xfrm>
            <a:off x="4671204" y="2028045"/>
            <a:ext cx="537502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free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EF6204E-7CB6-459E-9BDB-B7455CE0DBB5}"/>
              </a:ext>
            </a:extLst>
          </p:cNvPr>
          <p:cNvSpPr/>
          <p:nvPr/>
        </p:nvSpPr>
        <p:spPr>
          <a:xfrm>
            <a:off x="4671204" y="2210580"/>
            <a:ext cx="537502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high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EBC3548-16C0-4D6C-9D30-FA28A9BBF91C}"/>
              </a:ext>
            </a:extLst>
          </p:cNvPr>
          <p:cNvSpPr/>
          <p:nvPr/>
        </p:nvSpPr>
        <p:spPr>
          <a:xfrm>
            <a:off x="4671204" y="2395604"/>
            <a:ext cx="537502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little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652E588-B311-42DC-8D36-2431633EB304}"/>
              </a:ext>
            </a:extLst>
          </p:cNvPr>
          <p:cNvSpPr/>
          <p:nvPr/>
        </p:nvSpPr>
        <p:spPr>
          <a:xfrm>
            <a:off x="4671204" y="2576830"/>
            <a:ext cx="537502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medium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916A6B4-581B-4A38-9116-0CCB4BE8DCDF}"/>
              </a:ext>
            </a:extLst>
          </p:cNvPr>
          <p:cNvSpPr/>
          <p:nvPr/>
        </p:nvSpPr>
        <p:spPr>
          <a:xfrm>
            <a:off x="4671204" y="2761854"/>
            <a:ext cx="537502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larger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D72125C-8CB5-4662-A674-B19B90510B68}"/>
              </a:ext>
            </a:extLst>
          </p:cNvPr>
          <p:cNvSpPr/>
          <p:nvPr/>
        </p:nvSpPr>
        <p:spPr>
          <a:xfrm>
            <a:off x="4671204" y="2940402"/>
            <a:ext cx="537502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lighter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C8A94B6-FD87-422F-9890-727251A277D4}"/>
              </a:ext>
            </a:extLst>
          </p:cNvPr>
          <p:cNvSpPr/>
          <p:nvPr/>
        </p:nvSpPr>
        <p:spPr>
          <a:xfrm>
            <a:off x="4671204" y="3133021"/>
            <a:ext cx="537502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light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F01A3B9-FAED-47F6-847E-B7B9B03D11C0}"/>
              </a:ext>
            </a:extLst>
          </p:cNvPr>
          <p:cNvSpPr/>
          <p:nvPr/>
        </p:nvSpPr>
        <p:spPr>
          <a:xfrm>
            <a:off x="2818781" y="2735929"/>
            <a:ext cx="614760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adjacent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DD832F9-694B-4517-9405-39829A684B3C}"/>
              </a:ext>
            </a:extLst>
          </p:cNvPr>
          <p:cNvSpPr/>
          <p:nvPr/>
        </p:nvSpPr>
        <p:spPr>
          <a:xfrm>
            <a:off x="2816719" y="2925946"/>
            <a:ext cx="614760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around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4C67638-6885-4EF1-BF72-5672541D5A2E}"/>
              </a:ext>
            </a:extLst>
          </p:cNvPr>
          <p:cNvSpPr/>
          <p:nvPr/>
        </p:nvSpPr>
        <p:spPr>
          <a:xfrm>
            <a:off x="2813074" y="3111806"/>
            <a:ext cx="614760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beside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2412FED-6F92-4A6B-A8D2-718C94D0E643}"/>
              </a:ext>
            </a:extLst>
          </p:cNvPr>
          <p:cNvSpPr/>
          <p:nvPr/>
        </p:nvSpPr>
        <p:spPr>
          <a:xfrm>
            <a:off x="4222948" y="3403401"/>
            <a:ext cx="772914" cy="1569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larger than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63F190D-369F-412D-A8DE-19EBE09206B2}"/>
              </a:ext>
            </a:extLst>
          </p:cNvPr>
          <p:cNvSpPr/>
          <p:nvPr/>
        </p:nvSpPr>
        <p:spPr>
          <a:xfrm>
            <a:off x="4222948" y="3574573"/>
            <a:ext cx="772914" cy="168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smaller than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FDCA8B3-848A-45CF-BE3E-04B4E9FA5274}"/>
              </a:ext>
            </a:extLst>
          </p:cNvPr>
          <p:cNvSpPr/>
          <p:nvPr/>
        </p:nvSpPr>
        <p:spPr>
          <a:xfrm>
            <a:off x="56789" y="2160845"/>
            <a:ext cx="461878" cy="14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has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506F56E-FDB2-4AA3-B924-03041E4E3781}"/>
              </a:ext>
            </a:extLst>
          </p:cNvPr>
          <p:cNvSpPr/>
          <p:nvPr/>
        </p:nvSpPr>
        <p:spPr>
          <a:xfrm>
            <a:off x="4222948" y="3756217"/>
            <a:ext cx="772914" cy="1569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heavier than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2873BC9-4FAC-40C1-8418-B584D49BC43F}"/>
              </a:ext>
            </a:extLst>
          </p:cNvPr>
          <p:cNvSpPr/>
          <p:nvPr/>
        </p:nvSpPr>
        <p:spPr>
          <a:xfrm>
            <a:off x="4222948" y="3927389"/>
            <a:ext cx="772914" cy="168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lighter than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89D3912-AB3F-43F1-A5C5-6838FFDEF03C}"/>
              </a:ext>
            </a:extLst>
          </p:cNvPr>
          <p:cNvSpPr/>
          <p:nvPr/>
        </p:nvSpPr>
        <p:spPr>
          <a:xfrm>
            <a:off x="7853745" y="2395744"/>
            <a:ext cx="708386" cy="18217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missionary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F814277-5C77-4E77-A13D-A39F7B699732}"/>
              </a:ext>
            </a:extLst>
          </p:cNvPr>
          <p:cNvSpPr/>
          <p:nvPr/>
        </p:nvSpPr>
        <p:spPr>
          <a:xfrm>
            <a:off x="7850408" y="2036242"/>
            <a:ext cx="716859" cy="1769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face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AA4AB7C-904F-4F46-890E-42757997E6E5}"/>
              </a:ext>
            </a:extLst>
          </p:cNvPr>
          <p:cNvSpPr/>
          <p:nvPr/>
        </p:nvSpPr>
        <p:spPr>
          <a:xfrm>
            <a:off x="7850408" y="2214324"/>
            <a:ext cx="716859" cy="1769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cannibal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5A1ACCF-134C-4CC9-ADE4-6E60D8FE5F91}"/>
              </a:ext>
            </a:extLst>
          </p:cNvPr>
          <p:cNvSpPr/>
          <p:nvPr/>
        </p:nvSpPr>
        <p:spPr>
          <a:xfrm>
            <a:off x="7848600" y="1678999"/>
            <a:ext cx="719248" cy="1817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piece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ED29E9F-4372-4983-94CC-4F47B34E3614}"/>
              </a:ext>
            </a:extLst>
          </p:cNvPr>
          <p:cNvSpPr/>
          <p:nvPr/>
        </p:nvSpPr>
        <p:spPr>
          <a:xfrm>
            <a:off x="7850408" y="1859501"/>
            <a:ext cx="716859" cy="1817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tile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7BA5564-6A56-47FA-BE86-32FDF94E47C3}"/>
              </a:ext>
            </a:extLst>
          </p:cNvPr>
          <p:cNvSpPr/>
          <p:nvPr/>
        </p:nvSpPr>
        <p:spPr>
          <a:xfrm>
            <a:off x="539727" y="1989789"/>
            <a:ext cx="713870" cy="1483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occupied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6C47A68-9819-402A-91F3-D47D0216D6D6}"/>
              </a:ext>
            </a:extLst>
          </p:cNvPr>
          <p:cNvSpPr/>
          <p:nvPr/>
        </p:nvSpPr>
        <p:spPr>
          <a:xfrm>
            <a:off x="542060" y="1812867"/>
            <a:ext cx="710786" cy="1483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captured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DF1455C-177A-4F32-B8CB-62F4C36AE0D7}"/>
              </a:ext>
            </a:extLst>
          </p:cNvPr>
          <p:cNvSpPr/>
          <p:nvPr/>
        </p:nvSpPr>
        <p:spPr>
          <a:xfrm>
            <a:off x="539727" y="1649660"/>
            <a:ext cx="713870" cy="1524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covered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31BFC36-375B-4923-8244-B11C8E9D5EC4}"/>
              </a:ext>
            </a:extLst>
          </p:cNvPr>
          <p:cNvSpPr/>
          <p:nvPr/>
        </p:nvSpPr>
        <p:spPr>
          <a:xfrm>
            <a:off x="8412452" y="2927190"/>
            <a:ext cx="572407" cy="1769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fox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522E4E9-881D-4F9F-A417-EE1C78EA727C}"/>
              </a:ext>
            </a:extLst>
          </p:cNvPr>
          <p:cNvSpPr/>
          <p:nvPr/>
        </p:nvSpPr>
        <p:spPr>
          <a:xfrm>
            <a:off x="8417760" y="3096807"/>
            <a:ext cx="569745" cy="1817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goose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D94109F-EB01-4C7D-B2DA-DA3B5D4A2798}"/>
              </a:ext>
            </a:extLst>
          </p:cNvPr>
          <p:cNvSpPr/>
          <p:nvPr/>
        </p:nvSpPr>
        <p:spPr>
          <a:xfrm>
            <a:off x="8412452" y="2748108"/>
            <a:ext cx="572407" cy="1769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toad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031F0CA-487E-4BEF-B5C1-F7999FC9761B}"/>
              </a:ext>
            </a:extLst>
          </p:cNvPr>
          <p:cNvSpPr/>
          <p:nvPr/>
        </p:nvSpPr>
        <p:spPr>
          <a:xfrm>
            <a:off x="8413032" y="2571284"/>
            <a:ext cx="569745" cy="1817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frog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79488E4-57A2-4524-AD58-69180F51B09D}"/>
              </a:ext>
            </a:extLst>
          </p:cNvPr>
          <p:cNvSpPr/>
          <p:nvPr/>
        </p:nvSpPr>
        <p:spPr>
          <a:xfrm>
            <a:off x="8417760" y="3276570"/>
            <a:ext cx="569745" cy="1769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bean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F157224-BFFA-4D9F-B2B6-AE4DA34FBDA6}"/>
              </a:ext>
            </a:extLst>
          </p:cNvPr>
          <p:cNvSpPr/>
          <p:nvPr/>
        </p:nvSpPr>
        <p:spPr>
          <a:xfrm>
            <a:off x="8416548" y="3448911"/>
            <a:ext cx="572407" cy="1769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theirs*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7C00FA5-8427-4027-819A-1B25C510A144}"/>
              </a:ext>
            </a:extLst>
          </p:cNvPr>
          <p:cNvSpPr/>
          <p:nvPr/>
        </p:nvSpPr>
        <p:spPr>
          <a:xfrm>
            <a:off x="8421855" y="3618528"/>
            <a:ext cx="569745" cy="18174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yours*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D6AEC15-4C9C-45C4-853B-7BA9478B2ADC}"/>
              </a:ext>
            </a:extLst>
          </p:cNvPr>
          <p:cNvSpPr/>
          <p:nvPr/>
        </p:nvSpPr>
        <p:spPr>
          <a:xfrm>
            <a:off x="8421855" y="3972789"/>
            <a:ext cx="569745" cy="1769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box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934823D-891E-4526-AD11-3759E505F0A7}"/>
              </a:ext>
            </a:extLst>
          </p:cNvPr>
          <p:cNvSpPr/>
          <p:nvPr/>
        </p:nvSpPr>
        <p:spPr>
          <a:xfrm>
            <a:off x="8421855" y="3798291"/>
            <a:ext cx="569745" cy="1769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mine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F5340C9-57D4-46C4-BB2E-DB82F5DB9BF5}"/>
              </a:ext>
            </a:extLst>
          </p:cNvPr>
          <p:cNvSpPr/>
          <p:nvPr/>
        </p:nvSpPr>
        <p:spPr>
          <a:xfrm>
            <a:off x="8417127" y="4156296"/>
            <a:ext cx="569745" cy="17690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grape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90847FD-90BA-46D8-8164-5C532D65B3AD}"/>
              </a:ext>
            </a:extLst>
          </p:cNvPr>
          <p:cNvSpPr/>
          <p:nvPr/>
        </p:nvSpPr>
        <p:spPr>
          <a:xfrm>
            <a:off x="4222948" y="4114304"/>
            <a:ext cx="772914" cy="1569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higher than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8D1B0F2-01EB-4253-9E7F-1DA490F526C9}"/>
              </a:ext>
            </a:extLst>
          </p:cNvPr>
          <p:cNvSpPr/>
          <p:nvPr/>
        </p:nvSpPr>
        <p:spPr>
          <a:xfrm>
            <a:off x="4222948" y="4285476"/>
            <a:ext cx="772914" cy="168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lower than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5E5FA8B-1FE2-46D0-B86C-987C80C02FA1}"/>
              </a:ext>
            </a:extLst>
          </p:cNvPr>
          <p:cNvSpPr/>
          <p:nvPr/>
        </p:nvSpPr>
        <p:spPr>
          <a:xfrm>
            <a:off x="4222948" y="4446072"/>
            <a:ext cx="772914" cy="1569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stronger than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75ED65F-9C4C-4762-9E82-C7D224F6BF83}"/>
              </a:ext>
            </a:extLst>
          </p:cNvPr>
          <p:cNvSpPr/>
          <p:nvPr/>
        </p:nvSpPr>
        <p:spPr>
          <a:xfrm>
            <a:off x="4222948" y="4617244"/>
            <a:ext cx="772914" cy="168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weaker than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2BAE517-882E-4B83-BA6E-04A897965E83}"/>
              </a:ext>
            </a:extLst>
          </p:cNvPr>
          <p:cNvSpPr/>
          <p:nvPr/>
        </p:nvSpPr>
        <p:spPr>
          <a:xfrm>
            <a:off x="4222948" y="4804159"/>
            <a:ext cx="772914" cy="1569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brighter than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683EC2A-54A4-40A5-9A81-7F52452941FA}"/>
              </a:ext>
            </a:extLst>
          </p:cNvPr>
          <p:cNvSpPr/>
          <p:nvPr/>
        </p:nvSpPr>
        <p:spPr>
          <a:xfrm>
            <a:off x="4222948" y="4975331"/>
            <a:ext cx="772914" cy="168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dimmer than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16AF280-2C5E-44B2-A993-697DDC33CA43}"/>
              </a:ext>
            </a:extLst>
          </p:cNvPr>
          <p:cNvSpPr/>
          <p:nvPr/>
        </p:nvSpPr>
        <p:spPr>
          <a:xfrm>
            <a:off x="5251511" y="1685514"/>
            <a:ext cx="488638" cy="1567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middle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C39CA55-ADD6-444E-9E10-39018206ED15}"/>
              </a:ext>
            </a:extLst>
          </p:cNvPr>
          <p:cNvSpPr/>
          <p:nvPr/>
        </p:nvSpPr>
        <p:spPr>
          <a:xfrm>
            <a:off x="5251511" y="1847165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weak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84830CE-EEDD-4E6A-9167-75C44A586D6F}"/>
              </a:ext>
            </a:extLst>
          </p:cNvPr>
          <p:cNvSpPr/>
          <p:nvPr/>
        </p:nvSpPr>
        <p:spPr>
          <a:xfrm>
            <a:off x="5251511" y="2028678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strong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6C52FA9-A846-4E0B-87EE-F1D3797092BF}"/>
              </a:ext>
            </a:extLst>
          </p:cNvPr>
          <p:cNvSpPr/>
          <p:nvPr/>
        </p:nvSpPr>
        <p:spPr>
          <a:xfrm>
            <a:off x="5251511" y="2211213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wild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90FA3A5-4EC9-4B68-ACC2-028A14E8835F}"/>
              </a:ext>
            </a:extLst>
          </p:cNvPr>
          <p:cNvSpPr/>
          <p:nvPr/>
        </p:nvSpPr>
        <p:spPr>
          <a:xfrm>
            <a:off x="5251511" y="2396237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dark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5DE17A6-12D1-44EA-B8EC-570BA6CDD72D}"/>
              </a:ext>
            </a:extLst>
          </p:cNvPr>
          <p:cNvSpPr/>
          <p:nvPr/>
        </p:nvSpPr>
        <p:spPr>
          <a:xfrm>
            <a:off x="5251511" y="2577463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top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06E993F-8F2D-455C-8BD3-70A95DC6B685}"/>
              </a:ext>
            </a:extLst>
          </p:cNvPr>
          <p:cNvSpPr/>
          <p:nvPr/>
        </p:nvSpPr>
        <p:spPr>
          <a:xfrm>
            <a:off x="5251511" y="2762487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bottom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7AF7938-DC90-48FD-A7B2-CBA5146AD01A}"/>
              </a:ext>
            </a:extLst>
          </p:cNvPr>
          <p:cNvSpPr/>
          <p:nvPr/>
        </p:nvSpPr>
        <p:spPr>
          <a:xfrm>
            <a:off x="5251511" y="2941036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bright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74EACA3-A5EA-431C-9721-5F8E11E9EDB2}"/>
              </a:ext>
            </a:extLst>
          </p:cNvPr>
          <p:cNvSpPr/>
          <p:nvPr/>
        </p:nvSpPr>
        <p:spPr>
          <a:xfrm>
            <a:off x="5251511" y="3133654"/>
            <a:ext cx="488638" cy="16909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dim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4F2A3B3-D8DA-4375-A5AD-53266F542ECC}"/>
              </a:ext>
            </a:extLst>
          </p:cNvPr>
          <p:cNvSpPr/>
          <p:nvPr/>
        </p:nvSpPr>
        <p:spPr>
          <a:xfrm>
            <a:off x="540360" y="2157504"/>
            <a:ext cx="713870" cy="1483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matched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4736283-B922-41DB-9E7B-85F0AB6C26B4}"/>
              </a:ext>
            </a:extLst>
          </p:cNvPr>
          <p:cNvSpPr/>
          <p:nvPr/>
        </p:nvSpPr>
        <p:spPr>
          <a:xfrm>
            <a:off x="5764521" y="1686459"/>
            <a:ext cx="502196" cy="1511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center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3AA4A3D-DC04-4DA6-8FE3-9F77D1056821}"/>
              </a:ext>
            </a:extLst>
          </p:cNvPr>
          <p:cNvSpPr/>
          <p:nvPr/>
        </p:nvSpPr>
        <p:spPr>
          <a:xfrm>
            <a:off x="5764521" y="1848151"/>
            <a:ext cx="502196" cy="1630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edge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0D49073-51FD-4724-A08B-A1D10FE09EDE}"/>
              </a:ext>
            </a:extLst>
          </p:cNvPr>
          <p:cNvSpPr/>
          <p:nvPr/>
        </p:nvSpPr>
        <p:spPr>
          <a:xfrm>
            <a:off x="5764521" y="2029664"/>
            <a:ext cx="502196" cy="1630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corner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D4B5332-3F14-4004-8E95-DE10CCC60796}"/>
              </a:ext>
            </a:extLst>
          </p:cNvPr>
          <p:cNvSpPr/>
          <p:nvPr/>
        </p:nvSpPr>
        <p:spPr>
          <a:xfrm>
            <a:off x="5796368" y="2211792"/>
            <a:ext cx="745330" cy="16777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movable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0D511E6-1348-4C30-826F-3218F4F73065}"/>
              </a:ext>
            </a:extLst>
          </p:cNvPr>
          <p:cNvSpPr/>
          <p:nvPr/>
        </p:nvSpPr>
        <p:spPr>
          <a:xfrm>
            <a:off x="5796368" y="2398402"/>
            <a:ext cx="745330" cy="16603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defendable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575F63E-333E-4AE4-9FEE-2604C9909696}"/>
              </a:ext>
            </a:extLst>
          </p:cNvPr>
          <p:cNvSpPr/>
          <p:nvPr/>
        </p:nvSpPr>
        <p:spPr>
          <a:xfrm>
            <a:off x="5796368" y="2580828"/>
            <a:ext cx="745330" cy="152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supportable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26DE8F-60D6-455F-9C4D-8C87EC1E0033}"/>
              </a:ext>
            </a:extLst>
          </p:cNvPr>
          <p:cNvSpPr/>
          <p:nvPr/>
        </p:nvSpPr>
        <p:spPr>
          <a:xfrm>
            <a:off x="5796368" y="2764703"/>
            <a:ext cx="745330" cy="1654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capturable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60C63E8-241C-4219-AB31-BDFF3C9C2D10}"/>
              </a:ext>
            </a:extLst>
          </p:cNvPr>
          <p:cNvSpPr/>
          <p:nvPr/>
        </p:nvSpPr>
        <p:spPr>
          <a:xfrm>
            <a:off x="5796368" y="2943251"/>
            <a:ext cx="745330" cy="1654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attackable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EADD0E3-B067-4F7E-9905-A792CF19A1A8}"/>
              </a:ext>
            </a:extLst>
          </p:cNvPr>
          <p:cNvSpPr/>
          <p:nvPr/>
        </p:nvSpPr>
        <p:spPr>
          <a:xfrm>
            <a:off x="5796368" y="3135869"/>
            <a:ext cx="745330" cy="16545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jumpable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4C66F07-98AC-4462-83EB-B0159AF19545}"/>
              </a:ext>
            </a:extLst>
          </p:cNvPr>
          <p:cNvSpPr/>
          <p:nvPr/>
        </p:nvSpPr>
        <p:spPr>
          <a:xfrm>
            <a:off x="537232" y="2654819"/>
            <a:ext cx="713870" cy="1483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surrounded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0C54B780-1135-416E-9743-50881C736E3E}"/>
              </a:ext>
            </a:extLst>
          </p:cNvPr>
          <p:cNvSpPr/>
          <p:nvPr/>
        </p:nvSpPr>
        <p:spPr>
          <a:xfrm>
            <a:off x="539566" y="2477897"/>
            <a:ext cx="710786" cy="1483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supported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8EBD0D2-035F-41AA-A852-8D0FE1F23D47}"/>
              </a:ext>
            </a:extLst>
          </p:cNvPr>
          <p:cNvSpPr/>
          <p:nvPr/>
        </p:nvSpPr>
        <p:spPr>
          <a:xfrm>
            <a:off x="537232" y="2314690"/>
            <a:ext cx="713870" cy="1524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defended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D74F0C7C-1B6F-4AEE-A004-2A6419F74775}"/>
              </a:ext>
            </a:extLst>
          </p:cNvPr>
          <p:cNvSpPr/>
          <p:nvPr/>
        </p:nvSpPr>
        <p:spPr>
          <a:xfrm>
            <a:off x="537865" y="2822534"/>
            <a:ext cx="713870" cy="1483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attacked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7156913-AB24-4CB6-806A-55E59A19407C}"/>
              </a:ext>
            </a:extLst>
          </p:cNvPr>
          <p:cNvSpPr/>
          <p:nvPr/>
        </p:nvSpPr>
        <p:spPr>
          <a:xfrm>
            <a:off x="7843429" y="4855846"/>
            <a:ext cx="892318" cy="1796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husband of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45E601D-5318-4828-A2BD-B4429D852079}"/>
              </a:ext>
            </a:extLst>
          </p:cNvPr>
          <p:cNvSpPr/>
          <p:nvPr/>
        </p:nvSpPr>
        <p:spPr>
          <a:xfrm>
            <a:off x="7846102" y="4698889"/>
            <a:ext cx="895546" cy="1606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wife of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20166FA-12D6-4EFE-989E-85AEEFB74CB1}"/>
              </a:ext>
            </a:extLst>
          </p:cNvPr>
          <p:cNvSpPr/>
          <p:nvPr/>
        </p:nvSpPr>
        <p:spPr>
          <a:xfrm>
            <a:off x="7844799" y="5215836"/>
            <a:ext cx="892318" cy="1796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occupant of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CE130E4-51FD-4877-AF7C-DA6ACDA9D265}"/>
              </a:ext>
            </a:extLst>
          </p:cNvPr>
          <p:cNvSpPr/>
          <p:nvPr/>
        </p:nvSpPr>
        <p:spPr>
          <a:xfrm>
            <a:off x="7848401" y="5037811"/>
            <a:ext cx="892318" cy="1796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position of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30B81EB-E6ED-4394-9632-5AE9E43FCFA7}"/>
              </a:ext>
            </a:extLst>
          </p:cNvPr>
          <p:cNvSpPr/>
          <p:nvPr/>
        </p:nvSpPr>
        <p:spPr>
          <a:xfrm>
            <a:off x="7836468" y="5736654"/>
            <a:ext cx="892318" cy="1796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owner of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D093E95-DB34-4A29-80D0-3947598076B8}"/>
              </a:ext>
            </a:extLst>
          </p:cNvPr>
          <p:cNvSpPr/>
          <p:nvPr/>
        </p:nvSpPr>
        <p:spPr>
          <a:xfrm>
            <a:off x="7844799" y="5394108"/>
            <a:ext cx="892318" cy="1796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neighbor of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9874F6A-46EE-4534-B518-8F215BDC7DDB}"/>
              </a:ext>
            </a:extLst>
          </p:cNvPr>
          <p:cNvSpPr/>
          <p:nvPr/>
        </p:nvSpPr>
        <p:spPr>
          <a:xfrm>
            <a:off x="7840071" y="5562425"/>
            <a:ext cx="892318" cy="1796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score of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88D6B3D-4266-40BA-93FC-4912E5EC1EED}"/>
              </a:ext>
            </a:extLst>
          </p:cNvPr>
          <p:cNvSpPr/>
          <p:nvPr/>
        </p:nvSpPr>
        <p:spPr>
          <a:xfrm>
            <a:off x="5042051" y="3403401"/>
            <a:ext cx="672949" cy="1569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largest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7B874DB-1550-43E4-BD9D-5E904ACA63D3}"/>
              </a:ext>
            </a:extLst>
          </p:cNvPr>
          <p:cNvSpPr/>
          <p:nvPr/>
        </p:nvSpPr>
        <p:spPr>
          <a:xfrm>
            <a:off x="5042051" y="3574573"/>
            <a:ext cx="672949" cy="168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smallest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5E7103B-3A77-43A0-8068-C0614CAF4595}"/>
              </a:ext>
            </a:extLst>
          </p:cNvPr>
          <p:cNvSpPr/>
          <p:nvPr/>
        </p:nvSpPr>
        <p:spPr>
          <a:xfrm>
            <a:off x="5042051" y="3756217"/>
            <a:ext cx="672949" cy="1569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heaviest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77AF0A8-1A6E-4DCC-B02B-82E31E556E03}"/>
              </a:ext>
            </a:extLst>
          </p:cNvPr>
          <p:cNvSpPr/>
          <p:nvPr/>
        </p:nvSpPr>
        <p:spPr>
          <a:xfrm>
            <a:off x="5042051" y="3927389"/>
            <a:ext cx="672949" cy="168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lightest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9395720-65D0-403C-90B0-3854CA91A226}"/>
              </a:ext>
            </a:extLst>
          </p:cNvPr>
          <p:cNvSpPr/>
          <p:nvPr/>
        </p:nvSpPr>
        <p:spPr>
          <a:xfrm>
            <a:off x="5042051" y="4114304"/>
            <a:ext cx="672949" cy="1569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highest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05E9FB1-CC1D-4A8F-901F-FD951DCE0DDD}"/>
              </a:ext>
            </a:extLst>
          </p:cNvPr>
          <p:cNvSpPr/>
          <p:nvPr/>
        </p:nvSpPr>
        <p:spPr>
          <a:xfrm>
            <a:off x="5042051" y="4285476"/>
            <a:ext cx="672949" cy="168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lowest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51AA9D6-1CD3-4B70-A473-7D56ED559455}"/>
              </a:ext>
            </a:extLst>
          </p:cNvPr>
          <p:cNvSpPr/>
          <p:nvPr/>
        </p:nvSpPr>
        <p:spPr>
          <a:xfrm>
            <a:off x="5042051" y="4446072"/>
            <a:ext cx="672949" cy="1569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strongest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D589D3-27D8-4E0A-B338-2FC342C3E19B}"/>
              </a:ext>
            </a:extLst>
          </p:cNvPr>
          <p:cNvSpPr/>
          <p:nvPr/>
        </p:nvSpPr>
        <p:spPr>
          <a:xfrm>
            <a:off x="5042051" y="4617244"/>
            <a:ext cx="672949" cy="168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weakest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59E73E7-722F-42EF-9325-B93538F18887}"/>
              </a:ext>
            </a:extLst>
          </p:cNvPr>
          <p:cNvSpPr/>
          <p:nvPr/>
        </p:nvSpPr>
        <p:spPr>
          <a:xfrm>
            <a:off x="5042051" y="4804159"/>
            <a:ext cx="672949" cy="1569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brightest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21397E7-D2B9-448A-9811-975BFAEA4F55}"/>
              </a:ext>
            </a:extLst>
          </p:cNvPr>
          <p:cNvSpPr/>
          <p:nvPr/>
        </p:nvSpPr>
        <p:spPr>
          <a:xfrm>
            <a:off x="5042051" y="4975331"/>
            <a:ext cx="672949" cy="168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dimmest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9906957-D667-4A7F-9B95-1DFA3A06B4BE}"/>
              </a:ext>
            </a:extLst>
          </p:cNvPr>
          <p:cNvSpPr/>
          <p:nvPr/>
        </p:nvSpPr>
        <p:spPr>
          <a:xfrm>
            <a:off x="5791200" y="3329062"/>
            <a:ext cx="893102" cy="164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movable from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0FD88E2-A3E0-457B-962B-2D4C9DA5672F}"/>
              </a:ext>
            </a:extLst>
          </p:cNvPr>
          <p:cNvSpPr/>
          <p:nvPr/>
        </p:nvSpPr>
        <p:spPr>
          <a:xfrm>
            <a:off x="5791200" y="3515639"/>
            <a:ext cx="893102" cy="1627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defendable by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72346066-0B7B-40FC-94BF-4DAD97AAF468}"/>
              </a:ext>
            </a:extLst>
          </p:cNvPr>
          <p:cNvSpPr/>
          <p:nvPr/>
        </p:nvSpPr>
        <p:spPr>
          <a:xfrm>
            <a:off x="5791200" y="3697817"/>
            <a:ext cx="893102" cy="1492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supportable from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78EBFC8-CE13-4795-82BB-6054D9DC5F3E}"/>
              </a:ext>
            </a:extLst>
          </p:cNvPr>
          <p:cNvSpPr/>
          <p:nvPr/>
        </p:nvSpPr>
        <p:spPr>
          <a:xfrm>
            <a:off x="5791200" y="3881930"/>
            <a:ext cx="893102" cy="1621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capturable by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CF4B9AB-D6CB-4570-97FC-9D72A9C75562}"/>
              </a:ext>
            </a:extLst>
          </p:cNvPr>
          <p:cNvSpPr/>
          <p:nvPr/>
        </p:nvSpPr>
        <p:spPr>
          <a:xfrm>
            <a:off x="5791200" y="4060478"/>
            <a:ext cx="893102" cy="1621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attackable from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A5CA7918-B61C-4EB6-8443-95719978B371}"/>
              </a:ext>
            </a:extLst>
          </p:cNvPr>
          <p:cNvSpPr/>
          <p:nvPr/>
        </p:nvSpPr>
        <p:spPr>
          <a:xfrm>
            <a:off x="5791200" y="4253096"/>
            <a:ext cx="893102" cy="1621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jumpable by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412803F-13BB-4C59-BA12-DA027108D3F1}"/>
              </a:ext>
            </a:extLst>
          </p:cNvPr>
          <p:cNvSpPr/>
          <p:nvPr/>
        </p:nvSpPr>
        <p:spPr>
          <a:xfrm>
            <a:off x="1283162" y="1990009"/>
            <a:ext cx="773605" cy="1448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occupied by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3905ACB-87ED-4FE1-8533-01644BAA1B87}"/>
              </a:ext>
            </a:extLst>
          </p:cNvPr>
          <p:cNvSpPr/>
          <p:nvPr/>
        </p:nvSpPr>
        <p:spPr>
          <a:xfrm>
            <a:off x="1285379" y="1813088"/>
            <a:ext cx="770261" cy="1448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captured by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E900D7F-3C36-4C28-A928-13AEBA1C9AB2}"/>
              </a:ext>
            </a:extLst>
          </p:cNvPr>
          <p:cNvSpPr/>
          <p:nvPr/>
        </p:nvSpPr>
        <p:spPr>
          <a:xfrm>
            <a:off x="1283162" y="1649968"/>
            <a:ext cx="773605" cy="148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covered by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48D938A-6FAD-494B-97DE-E3FAE038D5BD}"/>
              </a:ext>
            </a:extLst>
          </p:cNvPr>
          <p:cNvSpPr/>
          <p:nvPr/>
        </p:nvSpPr>
        <p:spPr>
          <a:xfrm>
            <a:off x="1283795" y="2157724"/>
            <a:ext cx="773605" cy="1448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matched by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8B13E5D-E5FD-448A-9E4B-8EEDF7D9DD1A}"/>
              </a:ext>
            </a:extLst>
          </p:cNvPr>
          <p:cNvSpPr/>
          <p:nvPr/>
        </p:nvSpPr>
        <p:spPr>
          <a:xfrm>
            <a:off x="1280667" y="2655039"/>
            <a:ext cx="773605" cy="1448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surrounded by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0066D01-78B0-4A50-B86B-C5D274F6CBE5}"/>
              </a:ext>
            </a:extLst>
          </p:cNvPr>
          <p:cNvSpPr/>
          <p:nvPr/>
        </p:nvSpPr>
        <p:spPr>
          <a:xfrm>
            <a:off x="1282884" y="2478118"/>
            <a:ext cx="770261" cy="1448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supported by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8E417E2-B12A-44D8-841B-AC7DF0A26906}"/>
              </a:ext>
            </a:extLst>
          </p:cNvPr>
          <p:cNvSpPr/>
          <p:nvPr/>
        </p:nvSpPr>
        <p:spPr>
          <a:xfrm>
            <a:off x="1280667" y="2314998"/>
            <a:ext cx="773605" cy="1488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defended from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34EC9D2-A122-40F1-89F3-EA1B4F5455F8}"/>
              </a:ext>
            </a:extLst>
          </p:cNvPr>
          <p:cNvSpPr/>
          <p:nvPr/>
        </p:nvSpPr>
        <p:spPr>
          <a:xfrm>
            <a:off x="1281300" y="2822754"/>
            <a:ext cx="773605" cy="1448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attacked by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8DF0A0A-46B8-400A-AD3E-957B49B077C8}"/>
              </a:ext>
            </a:extLst>
          </p:cNvPr>
          <p:cNvSpPr/>
          <p:nvPr/>
        </p:nvSpPr>
        <p:spPr>
          <a:xfrm>
            <a:off x="541483" y="2981082"/>
            <a:ext cx="713870" cy="1483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marked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5809EC07-C931-412D-B9E1-3D8A44656355}"/>
              </a:ext>
            </a:extLst>
          </p:cNvPr>
          <p:cNvSpPr/>
          <p:nvPr/>
        </p:nvSpPr>
        <p:spPr>
          <a:xfrm>
            <a:off x="542116" y="3148797"/>
            <a:ext cx="713870" cy="1483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supporting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EE9B7489-36C3-4D2D-B66F-30FCC1B1A1F2}"/>
              </a:ext>
            </a:extLst>
          </p:cNvPr>
          <p:cNvSpPr/>
          <p:nvPr/>
        </p:nvSpPr>
        <p:spPr>
          <a:xfrm>
            <a:off x="6324600" y="1678640"/>
            <a:ext cx="668424" cy="1511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empty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AB03939-3971-47FD-8172-180B5E6087E5}"/>
              </a:ext>
            </a:extLst>
          </p:cNvPr>
          <p:cNvSpPr/>
          <p:nvPr/>
        </p:nvSpPr>
        <p:spPr>
          <a:xfrm>
            <a:off x="6324600" y="1840332"/>
            <a:ext cx="668424" cy="1630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colorless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8663500F-A6E7-467D-9249-47E2766D7A13}"/>
              </a:ext>
            </a:extLst>
          </p:cNvPr>
          <p:cNvSpPr/>
          <p:nvPr/>
        </p:nvSpPr>
        <p:spPr>
          <a:xfrm>
            <a:off x="6324600" y="2021845"/>
            <a:ext cx="668424" cy="1630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shapeless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CDF789EF-0BC0-4F0F-995A-753EF9637E9F}"/>
              </a:ext>
            </a:extLst>
          </p:cNvPr>
          <p:cNvSpPr/>
          <p:nvPr/>
        </p:nvSpPr>
        <p:spPr>
          <a:xfrm>
            <a:off x="6557514" y="2209800"/>
            <a:ext cx="502196" cy="1511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filled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1DF0FCA7-AA43-460B-98C6-4B1B1D512835}"/>
              </a:ext>
            </a:extLst>
          </p:cNvPr>
          <p:cNvSpPr/>
          <p:nvPr/>
        </p:nvSpPr>
        <p:spPr>
          <a:xfrm>
            <a:off x="6565069" y="2404433"/>
            <a:ext cx="502196" cy="1630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fork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CC34051-0F43-403A-B8B3-B03809DE76E8}"/>
              </a:ext>
            </a:extLst>
          </p:cNvPr>
          <p:cNvSpPr/>
          <p:nvPr/>
        </p:nvSpPr>
        <p:spPr>
          <a:xfrm>
            <a:off x="542116" y="3315807"/>
            <a:ext cx="713870" cy="1483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656"/>
            <a:r>
              <a:rPr lang="en-US" sz="700" b="1" dirty="0">
                <a:solidFill>
                  <a:prstClr val="white"/>
                </a:solidFill>
                <a:latin typeface="Calibri" panose="020F0502020204030204"/>
              </a:rPr>
              <a:t>defending</a:t>
            </a:r>
            <a:endParaRPr lang="en-US" sz="600" b="1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40573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Nuggets and Coals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3038"/>
            <a:ext cx="8382000" cy="5334000"/>
          </a:xfrm>
        </p:spPr>
        <p:txBody>
          <a:bodyPr>
            <a:normAutofit/>
          </a:bodyPr>
          <a:lstStyle/>
          <a:p>
            <a:r>
              <a:rPr lang="en-US" sz="2400" dirty="0"/>
              <a:t>Nuggets</a:t>
            </a:r>
          </a:p>
          <a:p>
            <a:pPr lvl="1"/>
            <a:r>
              <a:rPr lang="en-US" sz="1800" dirty="0"/>
              <a:t>Can learn an infinite number of new task-specific terms (with overloading of terms)</a:t>
            </a:r>
          </a:p>
          <a:p>
            <a:pPr lvl="1"/>
            <a:r>
              <a:rPr lang="en-US" sz="1800" dirty="0"/>
              <a:t>Can learn a large number of tasks, with transfer between tasks at multiple levels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400" dirty="0"/>
              <a:t>Coals</a:t>
            </a:r>
          </a:p>
          <a:p>
            <a:pPr lvl="1"/>
            <a:r>
              <a:rPr lang="en-US" sz="1800" dirty="0"/>
              <a:t>How to we formally define the space of learnable concepts (games and task-specific concepts)</a:t>
            </a:r>
          </a:p>
          <a:p>
            <a:pPr lvl="1"/>
            <a:r>
              <a:rPr lang="en-US" sz="1800" dirty="0"/>
              <a:t>Not completed evaluations on new games and concepts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BONUS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3038"/>
            <a:ext cx="8382000" cy="5334000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marL="914400" lvl="2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7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Frogs and Toads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Previous version language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“If a location below a toad is to the left of a location below a frog and the second location is to the left of a clear location then you can move the toad onto the clear location.”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2000" b="1" u="sng" dirty="0"/>
              <a:t>New supported language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“If a toad is to the left of a frog and the frog is to the left of a clear location then you can move the toad onto the clear location.”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52B4B-9CCC-4FAE-AC15-4F018AAB9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9" t="40211" r="1451" b="31218"/>
          <a:stretch/>
        </p:blipFill>
        <p:spPr>
          <a:xfrm>
            <a:off x="2514600" y="5802536"/>
            <a:ext cx="4442460" cy="80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36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Other classifications of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Learnable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30</a:t>
            </a:fld>
            <a:endParaRPr lang="en-US"/>
          </a:p>
        </p:txBody>
      </p:sp>
      <p:sp>
        <p:nvSpPr>
          <p:cNvPr id="5" name="Shape 224"/>
          <p:cNvSpPr txBox="1"/>
          <p:nvPr/>
        </p:nvSpPr>
        <p:spPr>
          <a:xfrm>
            <a:off x="138167" y="1676400"/>
            <a:ext cx="2376433" cy="46091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2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Synonynms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" sz="2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" sz="2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2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Antonyms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" sz="2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" sz="20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" sz="2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Homonyms</a:t>
            </a:r>
          </a:p>
        </p:txBody>
      </p:sp>
      <p:sp>
        <p:nvSpPr>
          <p:cNvPr id="6" name="Shape 224"/>
          <p:cNvSpPr txBox="1"/>
          <p:nvPr/>
        </p:nvSpPr>
        <p:spPr>
          <a:xfrm>
            <a:off x="2743200" y="1697042"/>
            <a:ext cx="6227468" cy="434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a block is large then it is </a:t>
            </a:r>
            <a:r>
              <a:rPr lang="en-US" b="1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huge</a:t>
            </a: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>
              <a:buClr>
                <a:srgbClr val="000000"/>
              </a:buClr>
            </a:pPr>
            <a:endParaRPr lang="en-US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2800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an object is below a block then it is </a:t>
            </a:r>
            <a:r>
              <a:rPr lang="en-US" b="1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covered</a:t>
            </a: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(vs clear)</a:t>
            </a:r>
          </a:p>
          <a:p>
            <a:pPr>
              <a:buClr>
                <a:srgbClr val="000000"/>
              </a:buClr>
            </a:pPr>
            <a:endParaRPr lang="en-US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the value of a location is the value of the tile that is on the location then the location is </a:t>
            </a:r>
            <a:r>
              <a:rPr lang="en-US" b="1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matched</a:t>
            </a: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</a:t>
            </a:r>
          </a:p>
          <a:p>
            <a:pPr>
              <a:buClr>
                <a:srgbClr val="000000"/>
              </a:buClr>
            </a:pPr>
            <a:endParaRPr lang="en-US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If the color of a location is the color of the block that is on the location then the location is </a:t>
            </a:r>
            <a:r>
              <a:rPr lang="en-US" b="1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matched</a:t>
            </a:r>
            <a:r>
              <a:rPr lang="en-US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>
              <a:buClr>
                <a:srgbClr val="000000"/>
              </a:buClr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8162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Predicates for Mobile/robotic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31</a:t>
            </a:fld>
            <a:endParaRPr lang="en-US"/>
          </a:p>
        </p:txBody>
      </p:sp>
      <p:sp>
        <p:nvSpPr>
          <p:cNvPr id="5" name="Shape 224"/>
          <p:cNvSpPr txBox="1"/>
          <p:nvPr/>
        </p:nvSpPr>
        <p:spPr>
          <a:xfrm>
            <a:off x="152400" y="14478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the value of an office is 3844 then it is the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soar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office.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an object is in the pantry then the object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stored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an object is brown and the object is a large rectangle then the object is a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box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the color of a steak is red then the steak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raw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the color of a steak is brown then the steak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cooked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the temperature of a steak is more than 150 and the steak is brown then the steak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well-done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 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an object is a large yellow sphere and the object is in the kitchen then the object is a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grapefruit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an object is a small purple sphere and the object is near other small purple spheres then the object is a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grape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.*</a:t>
            </a:r>
            <a:endParaRPr lang="en-US" sz="11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Consider using “..then it </a:t>
            </a:r>
            <a:r>
              <a:rPr lang="en-US" i="1" kern="0" dirty="0">
                <a:solidFill>
                  <a:srgbClr val="000000"/>
                </a:solidFill>
                <a:cs typeface="Arial"/>
                <a:sym typeface="Arial"/>
              </a:rPr>
              <a:t>might be 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a grape.” (possibly this is always what is implied for nouns)</a:t>
            </a:r>
          </a:p>
          <a:p>
            <a:pPr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Not always be true but useful/correct in the current situation without using large training examples</a:t>
            </a:r>
          </a:p>
        </p:txBody>
      </p:sp>
    </p:spTree>
    <p:extLst>
      <p:ext uri="{BB962C8B-B14F-4D97-AF65-F5344CB8AC3E}">
        <p14:creationId xmlns:p14="http://schemas.microsoft.com/office/powerpoint/2010/main" val="20874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Supports many new Heuristics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>
                <a:solidFill>
                  <a:schemeClr val="tx1"/>
                </a:solidFill>
              </a:rPr>
              <a:t>32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5029200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25000"/>
              </a:lnSpc>
              <a:buClr>
                <a:srgbClr val="000000"/>
              </a:buClr>
            </a:pPr>
            <a:r>
              <a:rPr lang="en-US" sz="2100" kern="0" dirty="0">
                <a:solidFill>
                  <a:srgbClr val="000000"/>
                </a:solidFill>
                <a:cs typeface="Arial"/>
                <a:sym typeface="Arial"/>
              </a:rPr>
              <a:t>Prefer attacking a location over attacking an object that is stronger than the location.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</a:pPr>
            <a:r>
              <a:rPr lang="en-US" sz="2100" kern="0" dirty="0">
                <a:solidFill>
                  <a:srgbClr val="000000"/>
                </a:solidFill>
                <a:cs typeface="Arial"/>
                <a:sym typeface="Arial"/>
              </a:rPr>
              <a:t>Prefer attacking a weak location. 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</a:pPr>
            <a:r>
              <a:rPr lang="en-US" sz="2100" kern="0" dirty="0">
                <a:solidFill>
                  <a:srgbClr val="000000"/>
                </a:solidFill>
                <a:cs typeface="Arial"/>
                <a:sym typeface="Arial"/>
              </a:rPr>
              <a:t>prefer moving the smallest block.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</a:pPr>
            <a:r>
              <a:rPr lang="en-US" sz="2100" kern="0" dirty="0">
                <a:solidFill>
                  <a:srgbClr val="000000"/>
                </a:solidFill>
                <a:cs typeface="Arial"/>
                <a:sym typeface="Arial"/>
              </a:rPr>
              <a:t>prefer moving a small block. 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</a:pPr>
            <a:r>
              <a:rPr lang="en-US" sz="2100" kern="0" dirty="0">
                <a:solidFill>
                  <a:srgbClr val="000000"/>
                </a:solidFill>
                <a:cs typeface="Arial"/>
                <a:sym typeface="Arial"/>
              </a:rPr>
              <a:t>prefer playing a held card that is highest. 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</a:pPr>
            <a:r>
              <a:rPr lang="en-US" sz="2100" kern="0" dirty="0">
                <a:solidFill>
                  <a:srgbClr val="000000"/>
                </a:solidFill>
                <a:cs typeface="Arial"/>
                <a:sym typeface="Arial"/>
              </a:rPr>
              <a:t>prefer playing a held card that is lowest.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</a:pPr>
            <a:r>
              <a:rPr lang="en-US" sz="2100" kern="0" dirty="0">
                <a:solidFill>
                  <a:srgbClr val="000000"/>
                </a:solidFill>
                <a:cs typeface="Arial"/>
                <a:sym typeface="Arial"/>
              </a:rPr>
              <a:t>prefer playing a low card.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</a:pPr>
            <a:r>
              <a:rPr lang="en-US" sz="2100" kern="0" dirty="0">
                <a:solidFill>
                  <a:srgbClr val="000000"/>
                </a:solidFill>
                <a:cs typeface="Arial"/>
                <a:sym typeface="Arial"/>
              </a:rPr>
              <a:t>prefer playing the highest held card.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</a:pPr>
            <a:r>
              <a:rPr lang="en-US" sz="2100" kern="0" dirty="0">
                <a:solidFill>
                  <a:srgbClr val="000000"/>
                </a:solidFill>
                <a:cs typeface="Arial"/>
                <a:sym typeface="Arial"/>
              </a:rPr>
              <a:t>prefer playing a card over playing an object that is lower than the card.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</a:pPr>
            <a:r>
              <a:rPr lang="en-US" sz="2100" dirty="0"/>
              <a:t>prefer writing a number onto a location over writing a number onto an object that is higher than the location.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</a:pPr>
            <a:r>
              <a:rPr lang="en-US" sz="2100" dirty="0"/>
              <a:t>prefer moving a block onto a defendable location over moving a block onto a location that is not defendable.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</a:pPr>
            <a:r>
              <a:rPr lang="en-US" sz="2100" dirty="0"/>
              <a:t>prefer moving a block onto a surrounded location over moving a block onto a location that is not surrounded.</a:t>
            </a:r>
          </a:p>
          <a:p>
            <a:pPr marL="285750" indent="-285750">
              <a:lnSpc>
                <a:spcPct val="125000"/>
              </a:lnSpc>
              <a:buClr>
                <a:srgbClr val="000000"/>
              </a:buClr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240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Task Specific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33</a:t>
            </a:fld>
            <a:endParaRPr lang="en-US"/>
          </a:p>
        </p:txBody>
      </p:sp>
      <p:sp>
        <p:nvSpPr>
          <p:cNvPr id="5" name="Shape 224"/>
          <p:cNvSpPr txBox="1"/>
          <p:nvPr/>
        </p:nvSpPr>
        <p:spPr>
          <a:xfrm>
            <a:off x="152400" y="1447800"/>
            <a:ext cx="8686800" cy="495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Tic-tac-Toe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the number of locations diagonal with another location is one then the location is a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corner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location.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the number of locations diagonal with another location is two then the location is a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edge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location.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the number of locations diagonal with another location is four then the location is a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center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location.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the number of captured locations near a clear location is more than one then the location is a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fork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location.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Cards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a card is on a deck and it is not below another card then it is the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top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card.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the value of a card is eight then the card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wild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the value of a card is two then it is a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trump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card.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a hand is not below any card then it is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empty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River crossing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a bank is not below a boat then it is the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opposite</a:t>
            </a:r>
            <a:r>
              <a:rPr lang="en-US" sz="1600" i="1" kern="0" dirty="0">
                <a:solidFill>
                  <a:srgbClr val="000000"/>
                </a:solidFill>
                <a:cs typeface="Arial"/>
                <a:sym typeface="Arial"/>
              </a:rPr>
              <a:t> 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bank.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a bank is below a boat then it is the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current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 bank.</a:t>
            </a:r>
          </a:p>
          <a:p>
            <a:pPr marL="2857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Frogs and Toads (with blocks)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a block is blue then it is a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toad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</a:p>
          <a:p>
            <a:pPr marL="742950" lvl="1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if a block is red then it is a </a:t>
            </a:r>
            <a:r>
              <a:rPr lang="en-US" sz="1600" b="1" i="1" kern="0" dirty="0">
                <a:solidFill>
                  <a:srgbClr val="000000"/>
                </a:solidFill>
                <a:cs typeface="Arial"/>
                <a:sym typeface="Arial"/>
              </a:rPr>
              <a:t>frog</a:t>
            </a:r>
            <a:r>
              <a:rPr lang="en-US" sz="1600" kern="0" dirty="0">
                <a:solidFill>
                  <a:srgbClr val="000000"/>
                </a:solidFill>
                <a:cs typeface="Arial"/>
                <a:sym typeface="Arial"/>
              </a:rPr>
              <a:t>.</a:t>
            </a:r>
          </a:p>
          <a:p>
            <a:pPr>
              <a:buClr>
                <a:srgbClr val="000000"/>
              </a:buClr>
            </a:pPr>
            <a:endParaRPr lang="en-US" sz="1600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2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Previous version language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“If the row of a location is the row of another location and the value of the former location is the value of the latter location then you lose.”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New supported language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“If </a:t>
            </a:r>
            <a:r>
              <a:rPr lang="en-US" sz="2000" i="1" dirty="0"/>
              <a:t>two of </a:t>
            </a:r>
            <a:r>
              <a:rPr lang="en-US" sz="2000" dirty="0"/>
              <a:t>the locations are matching and they have the same row then you lose.”</a:t>
            </a:r>
          </a:p>
          <a:p>
            <a:pPr marL="0" indent="0">
              <a:buNone/>
            </a:pPr>
            <a:r>
              <a:rPr lang="en-US" sz="2000" b="1" dirty="0"/>
              <a:t>Rosie: I don't know the concept matching.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“If the locations have the same value then they are matching.”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http://www.puzzle-magazine.com/6x6sudoku.jpg">
            <a:extLst>
              <a:ext uri="{FF2B5EF4-FFF2-40B4-BE49-F238E27FC236}">
                <a16:creationId xmlns:a16="http://schemas.microsoft.com/office/drawing/2014/main" id="{FC70971D-D101-4EDC-BA6F-09D194EEE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4876800"/>
            <a:ext cx="1732633" cy="173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29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Peg Solitaire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Previous version language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“If the location below a block is between a clear location and a covered location then you can move the block onto a garbage plus move a block on the covered location onto the clear location.”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New supported language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“If a peg is between a clear location and a block then you can remove the peg plus move the block onto the clear location.”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941B9-7407-48B6-AFB0-B4D70599C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4447268"/>
            <a:ext cx="2250347" cy="21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5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Sokoban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Previous version language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“If a covered location is between a clear location and an occupied location then you can move a block on the covered location onto the clear location plus move a block on the occupied location onto the covered location.”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New supported language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“If a block is between the agent and a clear location then you can move the block onto the clear location plus move the agent onto the location that was below the block.”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6" descr="http://static.tvtropes.org/pmwiki/pub/images/sokoban_6694.png">
            <a:extLst>
              <a:ext uri="{FF2B5EF4-FFF2-40B4-BE49-F238E27FC236}">
                <a16:creationId xmlns:a16="http://schemas.microsoft.com/office/drawing/2014/main" id="{8BB727E4-5DBF-484C-9467-CAE1619D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1984426" cy="220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21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Breakthrough [pawn game]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Previous version language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“If an occupied location is movable from a captured location then you can move a block on the occupied location onto a garbage and move another block on the captured location onto the occupied location.”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u="sng" dirty="0"/>
              <a:t>New supported language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“If an occupied location is attacked by a red block then you can remove a block on the occupied location and move the red block onto the occupied location.”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Breakthrough5x5.jpg">
            <a:extLst>
              <a:ext uri="{FF2B5EF4-FFF2-40B4-BE49-F238E27FC236}">
                <a16:creationId xmlns:a16="http://schemas.microsoft.com/office/drawing/2014/main" id="{7E08980C-BDB5-4445-A1EC-231D83A92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671579"/>
            <a:ext cx="4267200" cy="202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44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115472" y="1336564"/>
            <a:ext cx="8509660" cy="1482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u="sng" dirty="0"/>
              <a:t>Previous version language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“The goal is that three linear locations are captured.”</a:t>
            </a:r>
            <a:endParaRPr lang="en-US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  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captured.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a location is below a red piece that is yours then the location is captured.”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8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1" y="5323380"/>
            <a:ext cx="5031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10-12: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13-15: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On: </a:t>
            </a:r>
            <a:r>
              <a:rPr lang="en-US" sz="1600" dirty="0"/>
              <a:t>(10,1); (11,4); (12,7); (13,5); (14,6)</a:t>
            </a:r>
          </a:p>
          <a:p>
            <a:r>
              <a:rPr lang="en-US" sz="1600" b="1" dirty="0"/>
              <a:t>Linear: </a:t>
            </a:r>
            <a:r>
              <a:rPr lang="en-US" sz="1600" dirty="0"/>
              <a:t>(1,2,3); (4,5,6); (7,8,9); (1,4,7); (2,5,8); </a:t>
            </a:r>
          </a:p>
          <a:p>
            <a:r>
              <a:rPr lang="en-US" sz="1600" dirty="0"/>
              <a:t>(3,6,9); (1,5,9); (3,5,7)</a:t>
            </a:r>
          </a:p>
        </p:txBody>
      </p: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683173" y="4045665"/>
            <a:ext cx="2286000" cy="15366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0F3DA-AE52-4CF2-B8ED-8E225A12BDC4}"/>
              </a:ext>
            </a:extLst>
          </p:cNvPr>
          <p:cNvSpPr/>
          <p:nvPr/>
        </p:nvSpPr>
        <p:spPr>
          <a:xfrm>
            <a:off x="149543" y="5288511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6922AE-1ECF-44B5-B121-4C224C98A7CB}"/>
              </a:ext>
            </a:extLst>
          </p:cNvPr>
          <p:cNvSpPr/>
          <p:nvPr/>
        </p:nvSpPr>
        <p:spPr>
          <a:xfrm>
            <a:off x="654611" y="5288511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9ED97-D647-4122-A824-E1F1D3439041}"/>
              </a:ext>
            </a:extLst>
          </p:cNvPr>
          <p:cNvSpPr/>
          <p:nvPr/>
        </p:nvSpPr>
        <p:spPr>
          <a:xfrm>
            <a:off x="643736" y="5809867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3DCCB1-09BB-47E4-8B14-0A25FED08CC0}"/>
              </a:ext>
            </a:extLst>
          </p:cNvPr>
          <p:cNvSpPr/>
          <p:nvPr/>
        </p:nvSpPr>
        <p:spPr>
          <a:xfrm>
            <a:off x="149543" y="5809867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2E20C1-488D-493B-8505-2001C20E88BD}"/>
              </a:ext>
            </a:extLst>
          </p:cNvPr>
          <p:cNvSpPr/>
          <p:nvPr/>
        </p:nvSpPr>
        <p:spPr>
          <a:xfrm>
            <a:off x="149543" y="6331223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CC0AD7-EA09-47EA-82F6-30280E4704C3}"/>
              </a:ext>
            </a:extLst>
          </p:cNvPr>
          <p:cNvSpPr/>
          <p:nvPr/>
        </p:nvSpPr>
        <p:spPr>
          <a:xfrm>
            <a:off x="654611" y="6331223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BF3F79-D114-44EE-9A27-F69005E104D1}"/>
              </a:ext>
            </a:extLst>
          </p:cNvPr>
          <p:cNvSpPr/>
          <p:nvPr/>
        </p:nvSpPr>
        <p:spPr>
          <a:xfrm>
            <a:off x="1159678" y="5288511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1D1DF2-E8A2-4916-9219-EAF420F9485C}"/>
              </a:ext>
            </a:extLst>
          </p:cNvPr>
          <p:cNvSpPr/>
          <p:nvPr/>
        </p:nvSpPr>
        <p:spPr>
          <a:xfrm>
            <a:off x="1158470" y="5809867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6F542F-EE3D-49B5-93AD-90B1C5A8F88B}"/>
              </a:ext>
            </a:extLst>
          </p:cNvPr>
          <p:cNvSpPr/>
          <p:nvPr/>
        </p:nvSpPr>
        <p:spPr>
          <a:xfrm>
            <a:off x="1159678" y="6331223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38CFC4-F1E9-4CC3-93C7-E5BF30CA0620}"/>
              </a:ext>
            </a:extLst>
          </p:cNvPr>
          <p:cNvSpPr/>
          <p:nvPr/>
        </p:nvSpPr>
        <p:spPr>
          <a:xfrm>
            <a:off x="229520" y="5397383"/>
            <a:ext cx="229576" cy="236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942765-743A-4218-9DA2-DA890C1BFE63}"/>
              </a:ext>
            </a:extLst>
          </p:cNvPr>
          <p:cNvSpPr/>
          <p:nvPr/>
        </p:nvSpPr>
        <p:spPr>
          <a:xfrm>
            <a:off x="735567" y="5904659"/>
            <a:ext cx="229576" cy="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DF677A-9BDD-49CC-AF8D-E9C5C94511BC}"/>
              </a:ext>
            </a:extLst>
          </p:cNvPr>
          <p:cNvSpPr/>
          <p:nvPr/>
        </p:nvSpPr>
        <p:spPr>
          <a:xfrm>
            <a:off x="1036648" y="4953000"/>
            <a:ext cx="229576" cy="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D1D9F9-BA8C-449A-B84F-4B63A5DFD624}"/>
              </a:ext>
            </a:extLst>
          </p:cNvPr>
          <p:cNvSpPr/>
          <p:nvPr/>
        </p:nvSpPr>
        <p:spPr>
          <a:xfrm>
            <a:off x="241373" y="6426016"/>
            <a:ext cx="229576" cy="236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691B60-5B08-440D-BC06-5DFDF7F71E18}"/>
              </a:ext>
            </a:extLst>
          </p:cNvPr>
          <p:cNvSpPr/>
          <p:nvPr/>
        </p:nvSpPr>
        <p:spPr>
          <a:xfrm>
            <a:off x="241373" y="5904659"/>
            <a:ext cx="229576" cy="236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CC8E83-F6F2-4F8F-B17F-D57D7C25E092}"/>
              </a:ext>
            </a:extLst>
          </p:cNvPr>
          <p:cNvSpPr txBox="1"/>
          <p:nvPr/>
        </p:nvSpPr>
        <p:spPr>
          <a:xfrm>
            <a:off x="302829" y="6490552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DFE83C-D27E-49CD-91CA-63774E53B441}"/>
              </a:ext>
            </a:extLst>
          </p:cNvPr>
          <p:cNvSpPr txBox="1"/>
          <p:nvPr/>
        </p:nvSpPr>
        <p:spPr>
          <a:xfrm>
            <a:off x="820291" y="6488639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0C6D1C-E72B-478D-B283-93FAA8E8896D}"/>
              </a:ext>
            </a:extLst>
          </p:cNvPr>
          <p:cNvSpPr txBox="1"/>
          <p:nvPr/>
        </p:nvSpPr>
        <p:spPr>
          <a:xfrm>
            <a:off x="1300914" y="6497368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4D7D42-5FE9-4A79-8EAE-BAE39F23F017}"/>
              </a:ext>
            </a:extLst>
          </p:cNvPr>
          <p:cNvSpPr txBox="1"/>
          <p:nvPr/>
        </p:nvSpPr>
        <p:spPr>
          <a:xfrm>
            <a:off x="897406" y="4660697"/>
            <a:ext cx="48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4066CE-07E4-4298-BE31-F7E86966A062}"/>
              </a:ext>
            </a:extLst>
          </p:cNvPr>
          <p:cNvSpPr txBox="1"/>
          <p:nvPr/>
        </p:nvSpPr>
        <p:spPr>
          <a:xfrm>
            <a:off x="299186" y="5970555"/>
            <a:ext cx="374533" cy="22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9C2E5-94F5-4DF8-90AF-7AC8D83F297F}"/>
              </a:ext>
            </a:extLst>
          </p:cNvPr>
          <p:cNvSpPr txBox="1"/>
          <p:nvPr/>
        </p:nvSpPr>
        <p:spPr>
          <a:xfrm>
            <a:off x="819934" y="5973992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5858AE-5DC9-4407-99F6-2D79B30F6F2E}"/>
              </a:ext>
            </a:extLst>
          </p:cNvPr>
          <p:cNvSpPr txBox="1"/>
          <p:nvPr/>
        </p:nvSpPr>
        <p:spPr>
          <a:xfrm>
            <a:off x="1286151" y="5956973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FBF78B-AF65-4EBA-AF66-172D9890B01B}"/>
              </a:ext>
            </a:extLst>
          </p:cNvPr>
          <p:cNvSpPr txBox="1"/>
          <p:nvPr/>
        </p:nvSpPr>
        <p:spPr>
          <a:xfrm>
            <a:off x="299200" y="5451581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089740-9FFA-4C30-A6FB-382E8DFFB3CE}"/>
              </a:ext>
            </a:extLst>
          </p:cNvPr>
          <p:cNvSpPr txBox="1"/>
          <p:nvPr/>
        </p:nvSpPr>
        <p:spPr>
          <a:xfrm>
            <a:off x="816661" y="5449668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13DFD-B7BA-4EA4-B5EC-4E7D7715CCAF}"/>
              </a:ext>
            </a:extLst>
          </p:cNvPr>
          <p:cNvSpPr txBox="1"/>
          <p:nvPr/>
        </p:nvSpPr>
        <p:spPr>
          <a:xfrm>
            <a:off x="1301867" y="5446424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6071AF-134E-493E-B6DB-3DAF26F47474}"/>
              </a:ext>
            </a:extLst>
          </p:cNvPr>
          <p:cNvSpPr txBox="1"/>
          <p:nvPr/>
        </p:nvSpPr>
        <p:spPr>
          <a:xfrm>
            <a:off x="92739" y="6229652"/>
            <a:ext cx="50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838FF6-4DB7-4B40-8DBC-8EA27837B1CB}"/>
              </a:ext>
            </a:extLst>
          </p:cNvPr>
          <p:cNvSpPr txBox="1"/>
          <p:nvPr/>
        </p:nvSpPr>
        <p:spPr>
          <a:xfrm>
            <a:off x="87558" y="5690156"/>
            <a:ext cx="5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8D3E19-2B1B-4504-ACDC-3C0F255A7809}"/>
              </a:ext>
            </a:extLst>
          </p:cNvPr>
          <p:cNvSpPr txBox="1"/>
          <p:nvPr/>
        </p:nvSpPr>
        <p:spPr>
          <a:xfrm>
            <a:off x="586457" y="5704259"/>
            <a:ext cx="4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62DC1F5-DF11-462A-90DA-D82DABBC9C9C}"/>
              </a:ext>
            </a:extLst>
          </p:cNvPr>
          <p:cNvSpPr/>
          <p:nvPr/>
        </p:nvSpPr>
        <p:spPr>
          <a:xfrm>
            <a:off x="1227576" y="5901354"/>
            <a:ext cx="229576" cy="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518020-898A-45B8-AA68-880E73A3EBE6}"/>
              </a:ext>
            </a:extLst>
          </p:cNvPr>
          <p:cNvSpPr txBox="1"/>
          <p:nvPr/>
        </p:nvSpPr>
        <p:spPr>
          <a:xfrm>
            <a:off x="1078466" y="5700954"/>
            <a:ext cx="4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2602B31-37DB-4C9E-8EAD-AC81B4538A7F}"/>
              </a:ext>
            </a:extLst>
          </p:cNvPr>
          <p:cNvSpPr txBox="1"/>
          <p:nvPr/>
        </p:nvSpPr>
        <p:spPr>
          <a:xfrm>
            <a:off x="51518" y="5193719"/>
            <a:ext cx="5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sp>
        <p:nvSpPr>
          <p:cNvPr id="98" name="Shape 119">
            <a:extLst>
              <a:ext uri="{FF2B5EF4-FFF2-40B4-BE49-F238E27FC236}">
                <a16:creationId xmlns:a16="http://schemas.microsoft.com/office/drawing/2014/main" id="{82BB6A17-17E4-40BB-B608-FC090B1B98E0}"/>
              </a:ext>
            </a:extLst>
          </p:cNvPr>
          <p:cNvSpPr/>
          <p:nvPr/>
        </p:nvSpPr>
        <p:spPr>
          <a:xfrm>
            <a:off x="1862978" y="3428936"/>
            <a:ext cx="86162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count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99" name="Shape 120">
            <a:extLst>
              <a:ext uri="{FF2B5EF4-FFF2-40B4-BE49-F238E27FC236}">
                <a16:creationId xmlns:a16="http://schemas.microsoft.com/office/drawing/2014/main" id="{8D9361CC-07FB-4E35-A115-B9BC1E89D629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2293792" y="3732235"/>
            <a:ext cx="5865" cy="19991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0" name="Shape 157">
            <a:extLst>
              <a:ext uri="{FF2B5EF4-FFF2-40B4-BE49-F238E27FC236}">
                <a16:creationId xmlns:a16="http://schemas.microsoft.com/office/drawing/2014/main" id="{937A31B2-E0C8-4CBE-A8AB-FB18B6B6CF5B}"/>
              </a:ext>
            </a:extLst>
          </p:cNvPr>
          <p:cNvSpPr/>
          <p:nvPr/>
        </p:nvSpPr>
        <p:spPr>
          <a:xfrm>
            <a:off x="2463563" y="2930321"/>
            <a:ext cx="113789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equals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1" name="Shape 161">
            <a:extLst>
              <a:ext uri="{FF2B5EF4-FFF2-40B4-BE49-F238E27FC236}">
                <a16:creationId xmlns:a16="http://schemas.microsoft.com/office/drawing/2014/main" id="{6F9FD47D-B07B-4758-9F45-7CD2C09252FF}"/>
              </a:ext>
            </a:extLst>
          </p:cNvPr>
          <p:cNvCxnSpPr>
            <a:cxnSpLocks/>
            <a:stCxn id="100" idx="2"/>
            <a:endCxn id="98" idx="0"/>
          </p:cNvCxnSpPr>
          <p:nvPr/>
        </p:nvCxnSpPr>
        <p:spPr>
          <a:xfrm flipH="1">
            <a:off x="2293792" y="3233620"/>
            <a:ext cx="738721" cy="19531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2" name="Shape 119">
            <a:extLst>
              <a:ext uri="{FF2B5EF4-FFF2-40B4-BE49-F238E27FC236}">
                <a16:creationId xmlns:a16="http://schemas.microsoft.com/office/drawing/2014/main" id="{E24EBC3F-051A-4F51-81F0-C59F027D2E2B}"/>
              </a:ext>
            </a:extLst>
          </p:cNvPr>
          <p:cNvSpPr/>
          <p:nvPr/>
        </p:nvSpPr>
        <p:spPr>
          <a:xfrm>
            <a:off x="3377963" y="3423732"/>
            <a:ext cx="613980" cy="300098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“3”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3" name="Shape 161">
            <a:extLst>
              <a:ext uri="{FF2B5EF4-FFF2-40B4-BE49-F238E27FC236}">
                <a16:creationId xmlns:a16="http://schemas.microsoft.com/office/drawing/2014/main" id="{A82FCCC4-E977-4128-865A-7C5CCD527A40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3032513" y="3233620"/>
            <a:ext cx="652440" cy="190112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" name="Shape 105">
            <a:extLst>
              <a:ext uri="{FF2B5EF4-FFF2-40B4-BE49-F238E27FC236}">
                <a16:creationId xmlns:a16="http://schemas.microsoft.com/office/drawing/2014/main" id="{8FEA645F-D12E-4173-9F2E-C16F88AA350E}"/>
              </a:ext>
            </a:extLst>
          </p:cNvPr>
          <p:cNvSpPr/>
          <p:nvPr/>
        </p:nvSpPr>
        <p:spPr>
          <a:xfrm>
            <a:off x="1809647" y="3932151"/>
            <a:ext cx="98001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captured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" name="Shape 119">
            <a:extLst>
              <a:ext uri="{FF2B5EF4-FFF2-40B4-BE49-F238E27FC236}">
                <a16:creationId xmlns:a16="http://schemas.microsoft.com/office/drawing/2014/main" id="{DB9B8FFC-C7D2-4DD0-B1D1-4BE53D26CA8F}"/>
              </a:ext>
            </a:extLst>
          </p:cNvPr>
          <p:cNvSpPr/>
          <p:nvPr/>
        </p:nvSpPr>
        <p:spPr>
          <a:xfrm>
            <a:off x="1868843" y="4419600"/>
            <a:ext cx="861627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linear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6" name="Shape 120">
            <a:extLst>
              <a:ext uri="{FF2B5EF4-FFF2-40B4-BE49-F238E27FC236}">
                <a16:creationId xmlns:a16="http://schemas.microsoft.com/office/drawing/2014/main" id="{C4A8F1E8-DB8E-44CE-8203-5F874A3D091B}"/>
              </a:ext>
            </a:extLst>
          </p:cNvPr>
          <p:cNvCxnSpPr>
            <a:cxnSpLocks/>
            <a:stCxn id="105" idx="0"/>
            <a:endCxn id="104" idx="2"/>
          </p:cNvCxnSpPr>
          <p:nvPr/>
        </p:nvCxnSpPr>
        <p:spPr>
          <a:xfrm flipV="1">
            <a:off x="2299657" y="4235450"/>
            <a:ext cx="0" cy="18415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" name="Shape 119">
            <a:extLst>
              <a:ext uri="{FF2B5EF4-FFF2-40B4-BE49-F238E27FC236}">
                <a16:creationId xmlns:a16="http://schemas.microsoft.com/office/drawing/2014/main" id="{DC32E6C7-29BF-4049-B0E6-124F0E6B1A30}"/>
              </a:ext>
            </a:extLst>
          </p:cNvPr>
          <p:cNvSpPr/>
          <p:nvPr/>
        </p:nvSpPr>
        <p:spPr>
          <a:xfrm>
            <a:off x="1798659" y="4876800"/>
            <a:ext cx="100852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8" name="Shape 120">
            <a:extLst>
              <a:ext uri="{FF2B5EF4-FFF2-40B4-BE49-F238E27FC236}">
                <a16:creationId xmlns:a16="http://schemas.microsoft.com/office/drawing/2014/main" id="{203A5A0B-94DA-409B-A03F-15951A9B6A35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H="1" flipV="1">
            <a:off x="2299657" y="4722899"/>
            <a:ext cx="3267" cy="15390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121">
            <a:extLst>
              <a:ext uri="{FF2B5EF4-FFF2-40B4-BE49-F238E27FC236}">
                <a16:creationId xmlns:a16="http://schemas.microsoft.com/office/drawing/2014/main" id="{1627D852-6EC0-46CD-8323-E687D9261FC7}"/>
              </a:ext>
            </a:extLst>
          </p:cNvPr>
          <p:cNvCxnSpPr>
            <a:cxnSpLocks/>
          </p:cNvCxnSpPr>
          <p:nvPr/>
        </p:nvCxnSpPr>
        <p:spPr>
          <a:xfrm>
            <a:off x="2787347" y="4082652"/>
            <a:ext cx="1563625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5" name="Shape 122">
            <a:extLst>
              <a:ext uri="{FF2B5EF4-FFF2-40B4-BE49-F238E27FC236}">
                <a16:creationId xmlns:a16="http://schemas.microsoft.com/office/drawing/2014/main" id="{EE1609C7-030C-42A8-9B6C-098299A60B21}"/>
              </a:ext>
            </a:extLst>
          </p:cNvPr>
          <p:cNvSpPr/>
          <p:nvPr/>
        </p:nvSpPr>
        <p:spPr>
          <a:xfrm>
            <a:off x="4774303" y="3659023"/>
            <a:ext cx="831900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below</a:t>
            </a:r>
          </a:p>
        </p:txBody>
      </p:sp>
      <p:sp>
        <p:nvSpPr>
          <p:cNvPr id="56" name="Shape 123">
            <a:extLst>
              <a:ext uri="{FF2B5EF4-FFF2-40B4-BE49-F238E27FC236}">
                <a16:creationId xmlns:a16="http://schemas.microsoft.com/office/drawing/2014/main" id="{9E017D76-5023-4DA7-8401-6807EC610383}"/>
              </a:ext>
            </a:extLst>
          </p:cNvPr>
          <p:cNvSpPr/>
          <p:nvPr/>
        </p:nvSpPr>
        <p:spPr>
          <a:xfrm>
            <a:off x="4427020" y="4167101"/>
            <a:ext cx="729008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57" name="Shape 124">
            <a:extLst>
              <a:ext uri="{FF2B5EF4-FFF2-40B4-BE49-F238E27FC236}">
                <a16:creationId xmlns:a16="http://schemas.microsoft.com/office/drawing/2014/main" id="{97C058F3-85CE-4BCD-AC46-3B9554F9C3F7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5190253" y="3962322"/>
            <a:ext cx="435976" cy="21747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8" name="Shape 126">
            <a:extLst>
              <a:ext uri="{FF2B5EF4-FFF2-40B4-BE49-F238E27FC236}">
                <a16:creationId xmlns:a16="http://schemas.microsoft.com/office/drawing/2014/main" id="{0AA26AA2-96B3-4137-A7FF-C41BCF25A504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 flipH="1">
            <a:off x="4791524" y="3962322"/>
            <a:ext cx="398729" cy="204779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9" name="Shape 125">
            <a:extLst>
              <a:ext uri="{FF2B5EF4-FFF2-40B4-BE49-F238E27FC236}">
                <a16:creationId xmlns:a16="http://schemas.microsoft.com/office/drawing/2014/main" id="{CE366B7F-4884-403D-80B4-BAD3FEBA0983}"/>
              </a:ext>
            </a:extLst>
          </p:cNvPr>
          <p:cNvSpPr/>
          <p:nvPr/>
        </p:nvSpPr>
        <p:spPr>
          <a:xfrm>
            <a:off x="5283733" y="4179801"/>
            <a:ext cx="684991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yours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D952D3-3382-4075-AE34-47F1B40DA0DE}"/>
              </a:ext>
            </a:extLst>
          </p:cNvPr>
          <p:cNvSpPr/>
          <p:nvPr/>
        </p:nvSpPr>
        <p:spPr>
          <a:xfrm>
            <a:off x="4350972" y="3591902"/>
            <a:ext cx="1897428" cy="143729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Shape 105">
            <a:extLst>
              <a:ext uri="{FF2B5EF4-FFF2-40B4-BE49-F238E27FC236}">
                <a16:creationId xmlns:a16="http://schemas.microsoft.com/office/drawing/2014/main" id="{9AA715E3-B57E-4603-98A9-A79B750F171E}"/>
              </a:ext>
            </a:extLst>
          </p:cNvPr>
          <p:cNvSpPr/>
          <p:nvPr/>
        </p:nvSpPr>
        <p:spPr>
          <a:xfrm>
            <a:off x="5303820" y="4649701"/>
            <a:ext cx="644817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piece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2" name="Shape 120">
            <a:extLst>
              <a:ext uri="{FF2B5EF4-FFF2-40B4-BE49-F238E27FC236}">
                <a16:creationId xmlns:a16="http://schemas.microsoft.com/office/drawing/2014/main" id="{000EE3DC-5301-484E-BAB3-E3D6004333DC}"/>
              </a:ext>
            </a:extLst>
          </p:cNvPr>
          <p:cNvCxnSpPr>
            <a:cxnSpLocks/>
            <a:stCxn id="61" idx="0"/>
            <a:endCxn id="59" idx="2"/>
          </p:cNvCxnSpPr>
          <p:nvPr/>
        </p:nvCxnSpPr>
        <p:spPr>
          <a:xfrm flipV="1">
            <a:off x="5626229" y="4483100"/>
            <a:ext cx="0" cy="16660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028A7-1F7D-47AB-9A48-597F0A18A0E3}"/>
              </a:ext>
            </a:extLst>
          </p:cNvPr>
          <p:cNvSpPr/>
          <p:nvPr/>
        </p:nvSpPr>
        <p:spPr>
          <a:xfrm>
            <a:off x="1947542" y="4629090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559118-A5C0-4320-AFDF-0AA55D1D379F}"/>
              </a:ext>
            </a:extLst>
          </p:cNvPr>
          <p:cNvSpPr/>
          <p:nvPr/>
        </p:nvSpPr>
        <p:spPr>
          <a:xfrm>
            <a:off x="1201933" y="4159190"/>
            <a:ext cx="22634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(1,2,3); …(3,5,7)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3D43C2-283E-4857-BF08-7F91E6C9FC11}"/>
              </a:ext>
            </a:extLst>
          </p:cNvPr>
          <p:cNvSpPr/>
          <p:nvPr/>
        </p:nvSpPr>
        <p:spPr>
          <a:xfrm>
            <a:off x="5206475" y="4400490"/>
            <a:ext cx="838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7C3863-A6A3-41E8-B75A-56B0D21355A5}"/>
              </a:ext>
            </a:extLst>
          </p:cNvPr>
          <p:cNvSpPr/>
          <p:nvPr/>
        </p:nvSpPr>
        <p:spPr>
          <a:xfrm>
            <a:off x="4157985" y="3881461"/>
            <a:ext cx="12670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(1,2,3);…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425D8A-1E00-40D5-B8C5-4581ACCE85B8}"/>
              </a:ext>
            </a:extLst>
          </p:cNvPr>
          <p:cNvSpPr/>
          <p:nvPr/>
        </p:nvSpPr>
        <p:spPr>
          <a:xfrm>
            <a:off x="5216074" y="3943290"/>
            <a:ext cx="83820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10-12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1363163-741B-4DA4-B2E1-79E3E08615FC}"/>
              </a:ext>
            </a:extLst>
          </p:cNvPr>
          <p:cNvSpPr/>
          <p:nvPr/>
        </p:nvSpPr>
        <p:spPr>
          <a:xfrm>
            <a:off x="4715579" y="3371850"/>
            <a:ext cx="9295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(1,4,7)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A4E6FF7-DCDD-4DB5-BD7E-FF68186EBA5C}"/>
              </a:ext>
            </a:extLst>
          </p:cNvPr>
          <p:cNvSpPr/>
          <p:nvPr/>
        </p:nvSpPr>
        <p:spPr>
          <a:xfrm>
            <a:off x="1831955" y="3651776"/>
            <a:ext cx="9295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(1,4,7)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1695FD-656F-4D45-B3FA-979AFA70ED9C}"/>
              </a:ext>
            </a:extLst>
          </p:cNvPr>
          <p:cNvSpPr/>
          <p:nvPr/>
        </p:nvSpPr>
        <p:spPr>
          <a:xfrm>
            <a:off x="2033360" y="3181290"/>
            <a:ext cx="60058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3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381250-EEA3-4AE5-923E-B878F97E6CCB}"/>
              </a:ext>
            </a:extLst>
          </p:cNvPr>
          <p:cNvSpPr/>
          <p:nvPr/>
        </p:nvSpPr>
        <p:spPr>
          <a:xfrm>
            <a:off x="-41391" y="5150075"/>
            <a:ext cx="762000" cy="1640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0E60703-BE78-4A85-A07C-95FF0655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Tic-Tac-Toe</a:t>
            </a:r>
          </a:p>
        </p:txBody>
      </p:sp>
    </p:spTree>
    <p:extLst>
      <p:ext uri="{BB962C8B-B14F-4D97-AF65-F5344CB8AC3E}">
        <p14:creationId xmlns:p14="http://schemas.microsoft.com/office/powerpoint/2010/main" val="423759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224">
            <a:extLst>
              <a:ext uri="{FF2B5EF4-FFF2-40B4-BE49-F238E27FC236}">
                <a16:creationId xmlns:a16="http://schemas.microsoft.com/office/drawing/2014/main" id="{8BF82570-C72F-41AF-A0DD-74AA3A6C361C}"/>
              </a:ext>
            </a:extLst>
          </p:cNvPr>
          <p:cNvSpPr txBox="1"/>
          <p:nvPr/>
        </p:nvSpPr>
        <p:spPr>
          <a:xfrm>
            <a:off x="88570" y="1329499"/>
            <a:ext cx="8509660" cy="14828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u="sng" dirty="0"/>
              <a:t>New supported language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“The goal is that three of the captured locations are </a:t>
            </a:r>
            <a:r>
              <a:rPr lang="en-US" i="1" kern="0" dirty="0">
                <a:solidFill>
                  <a:srgbClr val="000000"/>
                </a:solidFill>
                <a:cs typeface="Arial"/>
                <a:sym typeface="Arial"/>
              </a:rPr>
              <a:t>in a line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  <a:endParaRPr lang="en-US" b="1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b="1" kern="0" dirty="0">
                <a:solidFill>
                  <a:srgbClr val="000000"/>
                </a:solidFill>
                <a:cs typeface="Arial"/>
                <a:sym typeface="Arial"/>
              </a:rPr>
              <a:t>Rosie:   </a:t>
            </a:r>
            <a:r>
              <a:rPr lang="en-US" b="1" i="1" kern="0" dirty="0">
                <a:solidFill>
                  <a:srgbClr val="000000"/>
                </a:solidFill>
                <a:cs typeface="Arial"/>
                <a:sym typeface="Arial"/>
              </a:rPr>
              <a:t>I don’t know the concept line.</a:t>
            </a: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  <a:p>
            <a:pPr>
              <a:lnSpc>
                <a:spcPct val="125000"/>
              </a:lnSpc>
              <a:buClr>
                <a:srgbClr val="000000"/>
              </a:buClr>
            </a:pP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“If the locations are linear then they are </a:t>
            </a:r>
            <a:r>
              <a:rPr lang="en-US" i="1" kern="0" dirty="0">
                <a:solidFill>
                  <a:srgbClr val="000000"/>
                </a:solidFill>
                <a:cs typeface="Arial"/>
                <a:sym typeface="Arial"/>
              </a:rPr>
              <a:t>in a line</a:t>
            </a:r>
            <a:r>
              <a:rPr lang="en-US" kern="0" dirty="0">
                <a:solidFill>
                  <a:srgbClr val="000000"/>
                </a:solidFill>
                <a:cs typeface="Arial"/>
                <a:sym typeface="Arial"/>
              </a:rPr>
              <a:t>.”</a:t>
            </a:r>
          </a:p>
          <a:p>
            <a:pPr>
              <a:lnSpc>
                <a:spcPct val="125000"/>
              </a:lnSpc>
              <a:buClr>
                <a:srgbClr val="000000"/>
              </a:buClr>
            </a:pPr>
            <a:endParaRPr lang="en-US"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9</a:t>
            </a:fld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DABE7-D6D5-4AC5-BF71-D39BFD47961E}"/>
              </a:ext>
            </a:extLst>
          </p:cNvPr>
          <p:cNvSpPr txBox="1"/>
          <p:nvPr/>
        </p:nvSpPr>
        <p:spPr>
          <a:xfrm>
            <a:off x="1650590" y="5323380"/>
            <a:ext cx="50051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Objects 1-9: </a:t>
            </a:r>
            <a:r>
              <a:rPr lang="en-US" sz="1600" dirty="0"/>
              <a:t>category=location</a:t>
            </a:r>
          </a:p>
          <a:p>
            <a:r>
              <a:rPr lang="en-US" sz="1600" b="1" dirty="0"/>
              <a:t>Objects 10-13: </a:t>
            </a:r>
            <a:r>
              <a:rPr lang="en-US" sz="1600" dirty="0"/>
              <a:t>color=red, category=block</a:t>
            </a:r>
          </a:p>
          <a:p>
            <a:r>
              <a:rPr lang="en-US" sz="1600" b="1" dirty="0"/>
              <a:t>Objects 14-16: </a:t>
            </a:r>
            <a:r>
              <a:rPr lang="en-US" sz="1600" dirty="0"/>
              <a:t>color=blue, category=block</a:t>
            </a:r>
          </a:p>
          <a:p>
            <a:r>
              <a:rPr lang="en-US" sz="1600" b="1" dirty="0"/>
              <a:t>On: </a:t>
            </a:r>
            <a:r>
              <a:rPr lang="en-US" sz="1600" dirty="0"/>
              <a:t>(10,1); (11,4); (12,7); (13,9); (14,6); (15,5); (16,2)</a:t>
            </a:r>
          </a:p>
          <a:p>
            <a:r>
              <a:rPr lang="en-US" sz="1600" b="1" dirty="0"/>
              <a:t>Linear: </a:t>
            </a:r>
            <a:r>
              <a:rPr lang="en-US" sz="1600" dirty="0"/>
              <a:t>(1,2,3); (4,5,6); (7,8,9); (1,4,7); (2,5,8); </a:t>
            </a:r>
          </a:p>
          <a:p>
            <a:r>
              <a:rPr lang="en-US" sz="1600" dirty="0"/>
              <a:t>(3,6,9); (1,5,9); (3,5,7)</a:t>
            </a:r>
          </a:p>
        </p:txBody>
      </p:sp>
      <p:sp>
        <p:nvSpPr>
          <p:cNvPr id="74" name="Shape 138">
            <a:extLst>
              <a:ext uri="{FF2B5EF4-FFF2-40B4-BE49-F238E27FC236}">
                <a16:creationId xmlns:a16="http://schemas.microsoft.com/office/drawing/2014/main" id="{146E8A34-0F82-4595-9864-EAED6EF0F1AB}"/>
              </a:ext>
            </a:extLst>
          </p:cNvPr>
          <p:cNvSpPr txBox="1"/>
          <p:nvPr/>
        </p:nvSpPr>
        <p:spPr>
          <a:xfrm>
            <a:off x="6683173" y="4045665"/>
            <a:ext cx="2286000" cy="15366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400" b="1" dirty="0"/>
              <a:t>Legend</a:t>
            </a:r>
            <a:endParaRPr lang="en" sz="1600" dirty="0">
              <a:solidFill>
                <a:srgbClr val="E69138"/>
              </a:solidFill>
            </a:endParaRPr>
          </a:p>
          <a:p>
            <a:r>
              <a:rPr lang="en-US" sz="1600" dirty="0">
                <a:solidFill>
                  <a:srgbClr val="1155CC"/>
                </a:solidFill>
              </a:rPr>
              <a:t>Primitive concepts</a:t>
            </a:r>
            <a:endParaRPr lang="en" sz="1600" dirty="0">
              <a:solidFill>
                <a:srgbClr val="1155CC"/>
              </a:solidFill>
            </a:endParaRPr>
          </a:p>
          <a:p>
            <a:r>
              <a:rPr lang="en" sz="1600" dirty="0">
                <a:solidFill>
                  <a:srgbClr val="8519E8"/>
                </a:solidFill>
              </a:rPr>
              <a:t>Learned </a:t>
            </a:r>
            <a:r>
              <a:rPr lang="en-US" sz="1600" dirty="0">
                <a:solidFill>
                  <a:srgbClr val="8519E8"/>
                </a:solidFill>
              </a:rPr>
              <a:t>concepts</a:t>
            </a:r>
            <a:endParaRPr lang="en" sz="1600" dirty="0">
              <a:solidFill>
                <a:srgbClr val="8519E8"/>
              </a:solidFill>
            </a:endParaRPr>
          </a:p>
          <a:p>
            <a:r>
              <a:rPr lang="en" sz="1600" dirty="0">
                <a:solidFill>
                  <a:srgbClr val="E69138"/>
                </a:solidFill>
              </a:rPr>
              <a:t>Input </a:t>
            </a:r>
            <a:r>
              <a:rPr lang="en-US" sz="1600" dirty="0">
                <a:solidFill>
                  <a:srgbClr val="E69138"/>
                </a:solidFill>
              </a:rPr>
              <a:t>Arguments</a:t>
            </a:r>
            <a:endParaRPr sz="1600" dirty="0">
              <a:solidFill>
                <a:srgbClr val="99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00F3DA-AE52-4CF2-B8ED-8E225A12BDC4}"/>
              </a:ext>
            </a:extLst>
          </p:cNvPr>
          <p:cNvSpPr/>
          <p:nvPr/>
        </p:nvSpPr>
        <p:spPr>
          <a:xfrm>
            <a:off x="149543" y="5288511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6922AE-1ECF-44B5-B121-4C224C98A7CB}"/>
              </a:ext>
            </a:extLst>
          </p:cNvPr>
          <p:cNvSpPr/>
          <p:nvPr/>
        </p:nvSpPr>
        <p:spPr>
          <a:xfrm>
            <a:off x="654611" y="5288511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A9ED97-D647-4122-A824-E1F1D3439041}"/>
              </a:ext>
            </a:extLst>
          </p:cNvPr>
          <p:cNvSpPr/>
          <p:nvPr/>
        </p:nvSpPr>
        <p:spPr>
          <a:xfrm>
            <a:off x="643736" y="5809867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3DCCB1-09BB-47E4-8B14-0A25FED08CC0}"/>
              </a:ext>
            </a:extLst>
          </p:cNvPr>
          <p:cNvSpPr/>
          <p:nvPr/>
        </p:nvSpPr>
        <p:spPr>
          <a:xfrm>
            <a:off x="149543" y="5809867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2E20C1-488D-493B-8505-2001C20E88BD}"/>
              </a:ext>
            </a:extLst>
          </p:cNvPr>
          <p:cNvSpPr/>
          <p:nvPr/>
        </p:nvSpPr>
        <p:spPr>
          <a:xfrm>
            <a:off x="149543" y="6331223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CC0AD7-EA09-47EA-82F6-30280E4704C3}"/>
              </a:ext>
            </a:extLst>
          </p:cNvPr>
          <p:cNvSpPr/>
          <p:nvPr/>
        </p:nvSpPr>
        <p:spPr>
          <a:xfrm>
            <a:off x="654611" y="6331223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BF3F79-D114-44EE-9A27-F69005E104D1}"/>
              </a:ext>
            </a:extLst>
          </p:cNvPr>
          <p:cNvSpPr/>
          <p:nvPr/>
        </p:nvSpPr>
        <p:spPr>
          <a:xfrm>
            <a:off x="1159678" y="5288511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1D1DF2-E8A2-4916-9219-EAF420F9485C}"/>
              </a:ext>
            </a:extLst>
          </p:cNvPr>
          <p:cNvSpPr/>
          <p:nvPr/>
        </p:nvSpPr>
        <p:spPr>
          <a:xfrm>
            <a:off x="1158470" y="5809867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6F542F-EE3D-49B5-93AD-90B1C5A8F88B}"/>
              </a:ext>
            </a:extLst>
          </p:cNvPr>
          <p:cNvSpPr/>
          <p:nvPr/>
        </p:nvSpPr>
        <p:spPr>
          <a:xfrm>
            <a:off x="1159678" y="6331223"/>
            <a:ext cx="413237" cy="426564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38CFC4-F1E9-4CC3-93C7-E5BF30CA0620}"/>
              </a:ext>
            </a:extLst>
          </p:cNvPr>
          <p:cNvSpPr/>
          <p:nvPr/>
        </p:nvSpPr>
        <p:spPr>
          <a:xfrm>
            <a:off x="229520" y="5397383"/>
            <a:ext cx="229576" cy="236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942765-743A-4218-9DA2-DA890C1BFE63}"/>
              </a:ext>
            </a:extLst>
          </p:cNvPr>
          <p:cNvSpPr/>
          <p:nvPr/>
        </p:nvSpPr>
        <p:spPr>
          <a:xfrm>
            <a:off x="735567" y="5904659"/>
            <a:ext cx="229576" cy="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FD1D9F9-BA8C-449A-B84F-4B63A5DFD624}"/>
              </a:ext>
            </a:extLst>
          </p:cNvPr>
          <p:cNvSpPr/>
          <p:nvPr/>
        </p:nvSpPr>
        <p:spPr>
          <a:xfrm>
            <a:off x="241373" y="6426016"/>
            <a:ext cx="229576" cy="236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691B60-5B08-440D-BC06-5DFDF7F71E18}"/>
              </a:ext>
            </a:extLst>
          </p:cNvPr>
          <p:cNvSpPr/>
          <p:nvPr/>
        </p:nvSpPr>
        <p:spPr>
          <a:xfrm>
            <a:off x="241373" y="5904659"/>
            <a:ext cx="229576" cy="236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CC8E83-F6F2-4F8F-B17F-D57D7C25E092}"/>
              </a:ext>
            </a:extLst>
          </p:cNvPr>
          <p:cNvSpPr txBox="1"/>
          <p:nvPr/>
        </p:nvSpPr>
        <p:spPr>
          <a:xfrm>
            <a:off x="302829" y="6490552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DFE83C-D27E-49CD-91CA-63774E53B441}"/>
              </a:ext>
            </a:extLst>
          </p:cNvPr>
          <p:cNvSpPr txBox="1"/>
          <p:nvPr/>
        </p:nvSpPr>
        <p:spPr>
          <a:xfrm>
            <a:off x="820291" y="6488639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0C6D1C-E72B-478D-B283-93FAA8E8896D}"/>
              </a:ext>
            </a:extLst>
          </p:cNvPr>
          <p:cNvSpPr txBox="1"/>
          <p:nvPr/>
        </p:nvSpPr>
        <p:spPr>
          <a:xfrm>
            <a:off x="1300914" y="6497368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4066CE-07E4-4298-BE31-F7E86966A062}"/>
              </a:ext>
            </a:extLst>
          </p:cNvPr>
          <p:cNvSpPr txBox="1"/>
          <p:nvPr/>
        </p:nvSpPr>
        <p:spPr>
          <a:xfrm>
            <a:off x="299186" y="5970555"/>
            <a:ext cx="374533" cy="22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89C2E5-94F5-4DF8-90AF-7AC8D83F297F}"/>
              </a:ext>
            </a:extLst>
          </p:cNvPr>
          <p:cNvSpPr txBox="1"/>
          <p:nvPr/>
        </p:nvSpPr>
        <p:spPr>
          <a:xfrm>
            <a:off x="819934" y="5973992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5858AE-5DC9-4407-99F6-2D79B30F6F2E}"/>
              </a:ext>
            </a:extLst>
          </p:cNvPr>
          <p:cNvSpPr txBox="1"/>
          <p:nvPr/>
        </p:nvSpPr>
        <p:spPr>
          <a:xfrm>
            <a:off x="1286151" y="5956973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FBF78B-AF65-4EBA-AF66-172D9890B01B}"/>
              </a:ext>
            </a:extLst>
          </p:cNvPr>
          <p:cNvSpPr txBox="1"/>
          <p:nvPr/>
        </p:nvSpPr>
        <p:spPr>
          <a:xfrm>
            <a:off x="299200" y="5451581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089740-9FFA-4C30-A6FB-382E8DFFB3CE}"/>
              </a:ext>
            </a:extLst>
          </p:cNvPr>
          <p:cNvSpPr txBox="1"/>
          <p:nvPr/>
        </p:nvSpPr>
        <p:spPr>
          <a:xfrm>
            <a:off x="816661" y="5449668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713DFD-B7BA-4EA4-B5EC-4E7D7715CCAF}"/>
              </a:ext>
            </a:extLst>
          </p:cNvPr>
          <p:cNvSpPr txBox="1"/>
          <p:nvPr/>
        </p:nvSpPr>
        <p:spPr>
          <a:xfrm>
            <a:off x="1301867" y="5446424"/>
            <a:ext cx="374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6071AF-134E-493E-B6DB-3DAF26F47474}"/>
              </a:ext>
            </a:extLst>
          </p:cNvPr>
          <p:cNvSpPr txBox="1"/>
          <p:nvPr/>
        </p:nvSpPr>
        <p:spPr>
          <a:xfrm>
            <a:off x="92739" y="6229652"/>
            <a:ext cx="50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838FF6-4DB7-4B40-8DBC-8EA27837B1CB}"/>
              </a:ext>
            </a:extLst>
          </p:cNvPr>
          <p:cNvSpPr txBox="1"/>
          <p:nvPr/>
        </p:nvSpPr>
        <p:spPr>
          <a:xfrm>
            <a:off x="87558" y="5690156"/>
            <a:ext cx="5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8D3E19-2B1B-4504-ACDC-3C0F255A7809}"/>
              </a:ext>
            </a:extLst>
          </p:cNvPr>
          <p:cNvSpPr txBox="1"/>
          <p:nvPr/>
        </p:nvSpPr>
        <p:spPr>
          <a:xfrm>
            <a:off x="586457" y="5704259"/>
            <a:ext cx="4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62DC1F5-DF11-462A-90DA-D82DABBC9C9C}"/>
              </a:ext>
            </a:extLst>
          </p:cNvPr>
          <p:cNvSpPr/>
          <p:nvPr/>
        </p:nvSpPr>
        <p:spPr>
          <a:xfrm>
            <a:off x="1227576" y="5901354"/>
            <a:ext cx="229576" cy="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3518020-898A-45B8-AA68-880E73A3EBE6}"/>
              </a:ext>
            </a:extLst>
          </p:cNvPr>
          <p:cNvSpPr txBox="1"/>
          <p:nvPr/>
        </p:nvSpPr>
        <p:spPr>
          <a:xfrm>
            <a:off x="1078466" y="5700954"/>
            <a:ext cx="4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2602B31-37DB-4C9E-8EAD-AC81B4538A7F}"/>
              </a:ext>
            </a:extLst>
          </p:cNvPr>
          <p:cNvSpPr txBox="1"/>
          <p:nvPr/>
        </p:nvSpPr>
        <p:spPr>
          <a:xfrm>
            <a:off x="51518" y="5193719"/>
            <a:ext cx="5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sp>
        <p:nvSpPr>
          <p:cNvPr id="98" name="Shape 119">
            <a:extLst>
              <a:ext uri="{FF2B5EF4-FFF2-40B4-BE49-F238E27FC236}">
                <a16:creationId xmlns:a16="http://schemas.microsoft.com/office/drawing/2014/main" id="{82BB6A17-17E4-40BB-B608-FC090B1B98E0}"/>
              </a:ext>
            </a:extLst>
          </p:cNvPr>
          <p:cNvSpPr/>
          <p:nvPr/>
        </p:nvSpPr>
        <p:spPr>
          <a:xfrm>
            <a:off x="1862978" y="3378136"/>
            <a:ext cx="861627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line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99" name="Shape 120">
            <a:extLst>
              <a:ext uri="{FF2B5EF4-FFF2-40B4-BE49-F238E27FC236}">
                <a16:creationId xmlns:a16="http://schemas.microsoft.com/office/drawing/2014/main" id="{8D9361CC-07FB-4E35-A115-B9BC1E89D629}"/>
              </a:ext>
            </a:extLst>
          </p:cNvPr>
          <p:cNvCxnSpPr>
            <a:cxnSpLocks/>
            <a:stCxn id="98" idx="2"/>
            <a:endCxn id="104" idx="0"/>
          </p:cNvCxnSpPr>
          <p:nvPr/>
        </p:nvCxnSpPr>
        <p:spPr>
          <a:xfrm>
            <a:off x="2293792" y="3681435"/>
            <a:ext cx="5865" cy="25706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4" name="Shape 105">
            <a:extLst>
              <a:ext uri="{FF2B5EF4-FFF2-40B4-BE49-F238E27FC236}">
                <a16:creationId xmlns:a16="http://schemas.microsoft.com/office/drawing/2014/main" id="{8FEA645F-D12E-4173-9F2E-C16F88AA350E}"/>
              </a:ext>
            </a:extLst>
          </p:cNvPr>
          <p:cNvSpPr/>
          <p:nvPr/>
        </p:nvSpPr>
        <p:spPr>
          <a:xfrm>
            <a:off x="1809647" y="3938501"/>
            <a:ext cx="98001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choose 3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5" name="Shape 119">
            <a:extLst>
              <a:ext uri="{FF2B5EF4-FFF2-40B4-BE49-F238E27FC236}">
                <a16:creationId xmlns:a16="http://schemas.microsoft.com/office/drawing/2014/main" id="{DB9B8FFC-C7D2-4DD0-B1D1-4BE53D26CA8F}"/>
              </a:ext>
            </a:extLst>
          </p:cNvPr>
          <p:cNvSpPr/>
          <p:nvPr/>
        </p:nvSpPr>
        <p:spPr>
          <a:xfrm>
            <a:off x="1828800" y="4440151"/>
            <a:ext cx="980019" cy="303299"/>
          </a:xfrm>
          <a:prstGeom prst="rect">
            <a:avLst/>
          </a:prstGeom>
          <a:solidFill>
            <a:srgbClr val="8519E8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captured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6" name="Shape 120">
            <a:extLst>
              <a:ext uri="{FF2B5EF4-FFF2-40B4-BE49-F238E27FC236}">
                <a16:creationId xmlns:a16="http://schemas.microsoft.com/office/drawing/2014/main" id="{C4A8F1E8-DB8E-44CE-8203-5F874A3D091B}"/>
              </a:ext>
            </a:extLst>
          </p:cNvPr>
          <p:cNvCxnSpPr>
            <a:cxnSpLocks/>
            <a:stCxn id="105" idx="0"/>
            <a:endCxn id="104" idx="2"/>
          </p:cNvCxnSpPr>
          <p:nvPr/>
        </p:nvCxnSpPr>
        <p:spPr>
          <a:xfrm flipH="1" flipV="1">
            <a:off x="2299657" y="4241800"/>
            <a:ext cx="19153" cy="19835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07" name="Shape 119">
            <a:extLst>
              <a:ext uri="{FF2B5EF4-FFF2-40B4-BE49-F238E27FC236}">
                <a16:creationId xmlns:a16="http://schemas.microsoft.com/office/drawing/2014/main" id="{DC32E6C7-29BF-4049-B0E6-124F0E6B1A30}"/>
              </a:ext>
            </a:extLst>
          </p:cNvPr>
          <p:cNvSpPr/>
          <p:nvPr/>
        </p:nvSpPr>
        <p:spPr>
          <a:xfrm>
            <a:off x="1810871" y="4917346"/>
            <a:ext cx="1008529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locations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8" name="Shape 120">
            <a:extLst>
              <a:ext uri="{FF2B5EF4-FFF2-40B4-BE49-F238E27FC236}">
                <a16:creationId xmlns:a16="http://schemas.microsoft.com/office/drawing/2014/main" id="{203A5A0B-94DA-409B-A03F-15951A9B6A35}"/>
              </a:ext>
            </a:extLst>
          </p:cNvPr>
          <p:cNvCxnSpPr>
            <a:cxnSpLocks/>
            <a:stCxn id="107" idx="0"/>
            <a:endCxn id="105" idx="2"/>
          </p:cNvCxnSpPr>
          <p:nvPr/>
        </p:nvCxnSpPr>
        <p:spPr>
          <a:xfrm flipV="1">
            <a:off x="2315136" y="4743450"/>
            <a:ext cx="3674" cy="173896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6A028A7-1F7D-47AB-9A48-597F0A18A0E3}"/>
              </a:ext>
            </a:extLst>
          </p:cNvPr>
          <p:cNvSpPr/>
          <p:nvPr/>
        </p:nvSpPr>
        <p:spPr>
          <a:xfrm>
            <a:off x="1947542" y="4667250"/>
            <a:ext cx="69249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1-9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559118-A5C0-4320-AFDF-0AA55D1D379F}"/>
              </a:ext>
            </a:extLst>
          </p:cNvPr>
          <p:cNvSpPr/>
          <p:nvPr/>
        </p:nvSpPr>
        <p:spPr>
          <a:xfrm>
            <a:off x="1201933" y="4178240"/>
            <a:ext cx="22634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(1,4,7,9)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A4E6FF7-DCDD-4DB5-BD7E-FF68186EBA5C}"/>
              </a:ext>
            </a:extLst>
          </p:cNvPr>
          <p:cNvSpPr/>
          <p:nvPr/>
        </p:nvSpPr>
        <p:spPr>
          <a:xfrm>
            <a:off x="1145704" y="3633468"/>
            <a:ext cx="22634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(1,4,7);.. (4,7,9);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1695FD-656F-4D45-B3FA-979AFA70ED9C}"/>
              </a:ext>
            </a:extLst>
          </p:cNvPr>
          <p:cNvSpPr/>
          <p:nvPr/>
        </p:nvSpPr>
        <p:spPr>
          <a:xfrm>
            <a:off x="1809750" y="3073400"/>
            <a:ext cx="100060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(1,4,7)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381250-EEA3-4AE5-923E-B878F97E6CCB}"/>
              </a:ext>
            </a:extLst>
          </p:cNvPr>
          <p:cNvSpPr/>
          <p:nvPr/>
        </p:nvSpPr>
        <p:spPr>
          <a:xfrm>
            <a:off x="-41391" y="5150075"/>
            <a:ext cx="762000" cy="16409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0E60703-BE78-4A85-A07C-95FF0655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Tic-Tac-Toe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FF0C1E-68BA-4198-BBFC-F047C04FE748}"/>
              </a:ext>
            </a:extLst>
          </p:cNvPr>
          <p:cNvSpPr/>
          <p:nvPr/>
        </p:nvSpPr>
        <p:spPr>
          <a:xfrm>
            <a:off x="1244802" y="5385264"/>
            <a:ext cx="229576" cy="2369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C6E5D52-328D-4AEB-926A-47F4EF4A25B8}"/>
              </a:ext>
            </a:extLst>
          </p:cNvPr>
          <p:cNvSpPr txBox="1"/>
          <p:nvPr/>
        </p:nvSpPr>
        <p:spPr>
          <a:xfrm>
            <a:off x="1066800" y="5181600"/>
            <a:ext cx="52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9FE5114-B5E9-4117-A71B-63205706FD2E}"/>
              </a:ext>
            </a:extLst>
          </p:cNvPr>
          <p:cNvSpPr/>
          <p:nvPr/>
        </p:nvSpPr>
        <p:spPr>
          <a:xfrm>
            <a:off x="751507" y="6426290"/>
            <a:ext cx="229576" cy="236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A0570D-3400-4FEC-99C7-4BA6909673EC}"/>
              </a:ext>
            </a:extLst>
          </p:cNvPr>
          <p:cNvSpPr txBox="1"/>
          <p:nvPr/>
        </p:nvSpPr>
        <p:spPr>
          <a:xfrm>
            <a:off x="602397" y="6225890"/>
            <a:ext cx="4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cxnSp>
        <p:nvCxnSpPr>
          <p:cNvPr id="80" name="Shape 121">
            <a:extLst>
              <a:ext uri="{FF2B5EF4-FFF2-40B4-BE49-F238E27FC236}">
                <a16:creationId xmlns:a16="http://schemas.microsoft.com/office/drawing/2014/main" id="{23284E52-34A5-4192-B354-FB45756BB791}"/>
              </a:ext>
            </a:extLst>
          </p:cNvPr>
          <p:cNvCxnSpPr>
            <a:cxnSpLocks/>
          </p:cNvCxnSpPr>
          <p:nvPr/>
        </p:nvCxnSpPr>
        <p:spPr>
          <a:xfrm>
            <a:off x="2743200" y="3530202"/>
            <a:ext cx="1563625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lgDash"/>
            <a:round/>
            <a:headEnd type="none" w="lg" len="lg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81" name="Shape 122">
            <a:extLst>
              <a:ext uri="{FF2B5EF4-FFF2-40B4-BE49-F238E27FC236}">
                <a16:creationId xmlns:a16="http://schemas.microsoft.com/office/drawing/2014/main" id="{2285A36C-4476-4C9D-A12D-FA32525456E9}"/>
              </a:ext>
            </a:extLst>
          </p:cNvPr>
          <p:cNvSpPr/>
          <p:nvPr/>
        </p:nvSpPr>
        <p:spPr>
          <a:xfrm>
            <a:off x="4539353" y="3176423"/>
            <a:ext cx="831900" cy="303299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-US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linear</a:t>
            </a:r>
            <a:endParaRPr lang="en" sz="1400" b="1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2" name="Shape 123">
            <a:extLst>
              <a:ext uri="{FF2B5EF4-FFF2-40B4-BE49-F238E27FC236}">
                <a16:creationId xmlns:a16="http://schemas.microsoft.com/office/drawing/2014/main" id="{1AC3884F-9B1E-4964-BEAC-6F83EDBB7CDB}"/>
              </a:ext>
            </a:extLst>
          </p:cNvPr>
          <p:cNvSpPr/>
          <p:nvPr/>
        </p:nvSpPr>
        <p:spPr>
          <a:xfrm>
            <a:off x="4592650" y="3763805"/>
            <a:ext cx="729008" cy="303299"/>
          </a:xfrm>
          <a:prstGeom prst="rect">
            <a:avLst/>
          </a:prstGeom>
          <a:solidFill>
            <a:srgbClr val="B45F06"/>
          </a:solidFill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 defTabSz="914377"/>
            <a:r>
              <a:rPr lang="en" sz="14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input1</a:t>
            </a:r>
          </a:p>
        </p:txBody>
      </p:sp>
      <p:cxnSp>
        <p:nvCxnSpPr>
          <p:cNvPr id="85" name="Shape 126">
            <a:extLst>
              <a:ext uri="{FF2B5EF4-FFF2-40B4-BE49-F238E27FC236}">
                <a16:creationId xmlns:a16="http://schemas.microsoft.com/office/drawing/2014/main" id="{BED9C5A8-4B8A-4C6E-B1C1-5D3E830FB8D3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4955303" y="3479722"/>
            <a:ext cx="1851" cy="284083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373C031-7E17-4C35-895C-35C704F41989}"/>
              </a:ext>
            </a:extLst>
          </p:cNvPr>
          <p:cNvSpPr/>
          <p:nvPr/>
        </p:nvSpPr>
        <p:spPr>
          <a:xfrm>
            <a:off x="4306826" y="3073400"/>
            <a:ext cx="1275256" cy="10957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hape 120">
            <a:extLst>
              <a:ext uri="{FF2B5EF4-FFF2-40B4-BE49-F238E27FC236}">
                <a16:creationId xmlns:a16="http://schemas.microsoft.com/office/drawing/2014/main" id="{0BD6E304-F71C-4F4A-8E40-CFA8617C8BF5}"/>
              </a:ext>
            </a:extLst>
          </p:cNvPr>
          <p:cNvCxnSpPr>
            <a:cxnSpLocks/>
          </p:cNvCxnSpPr>
          <p:nvPr/>
        </p:nvCxnSpPr>
        <p:spPr>
          <a:xfrm flipV="1">
            <a:off x="5582082" y="3930650"/>
            <a:ext cx="0" cy="166601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4577A2F9-5A98-4C0C-A81F-6CD455F9B4BB}"/>
              </a:ext>
            </a:extLst>
          </p:cNvPr>
          <p:cNvSpPr/>
          <p:nvPr/>
        </p:nvSpPr>
        <p:spPr>
          <a:xfrm>
            <a:off x="4343400" y="3486090"/>
            <a:ext cx="126707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(1,4,7);…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E09CA8-ACF0-4C79-8010-5F4AE90A479B}"/>
              </a:ext>
            </a:extLst>
          </p:cNvPr>
          <p:cNvSpPr/>
          <p:nvPr/>
        </p:nvSpPr>
        <p:spPr>
          <a:xfrm>
            <a:off x="4480629" y="2895600"/>
            <a:ext cx="9295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</a:rPr>
              <a:t>(1,4,7)</a:t>
            </a:r>
            <a:endParaRPr lang="en-US" sz="2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821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14529</TotalTime>
  <Words>3459</Words>
  <Application>Microsoft Office PowerPoint</Application>
  <PresentationFormat>On-screen Show (4:3)</PresentationFormat>
  <Paragraphs>683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1_Office Theme</vt:lpstr>
      <vt:lpstr>Games (and concepts) Learnable by Rosie</vt:lpstr>
      <vt:lpstr>Recent Improvements</vt:lpstr>
      <vt:lpstr>Frogs and Toads</vt:lpstr>
      <vt:lpstr>Sudoku</vt:lpstr>
      <vt:lpstr>Peg Solitaire</vt:lpstr>
      <vt:lpstr>Sokoban</vt:lpstr>
      <vt:lpstr>Breakthrough [pawn game]</vt:lpstr>
      <vt:lpstr>Tic-Tac-Toe</vt:lpstr>
      <vt:lpstr>Tic-Tac-Toe</vt:lpstr>
      <vt:lpstr>Board Games</vt:lpstr>
      <vt:lpstr>River Crossing Puzzles</vt:lpstr>
      <vt:lpstr>Grid Puzzles</vt:lpstr>
      <vt:lpstr>Block puzzles</vt:lpstr>
      <vt:lpstr>Marking/Logic puzzles</vt:lpstr>
      <vt:lpstr>Solitaires &amp; Card Games</vt:lpstr>
      <vt:lpstr>Classification of the new  learnable terms</vt:lpstr>
      <vt:lpstr>Learning the meaning of nouns</vt:lpstr>
      <vt:lpstr>Learnable the meaning of functions</vt:lpstr>
      <vt:lpstr>Learning the meaning of state verbs</vt:lpstr>
      <vt:lpstr>Learning the meaning of adjectives</vt:lpstr>
      <vt:lpstr>Learning the meaning  of comparative adjectives</vt:lpstr>
      <vt:lpstr>Learning the meaning of superlative adjectives</vt:lpstr>
      <vt:lpstr>Learning the meaning of prepositions</vt:lpstr>
      <vt:lpstr>“Warmer”</vt:lpstr>
      <vt:lpstr>“Captured”</vt:lpstr>
      <vt:lpstr>PowerPoint Presentation</vt:lpstr>
      <vt:lpstr>PowerPoint Presentation</vt:lpstr>
      <vt:lpstr>Nuggets and Coals</vt:lpstr>
      <vt:lpstr>BONUS SLIDES</vt:lpstr>
      <vt:lpstr>Other classifications of Learnable Terms</vt:lpstr>
      <vt:lpstr>Predicates for Mobile/robotic</vt:lpstr>
      <vt:lpstr>Supports many new Heuristics</vt:lpstr>
      <vt:lpstr>Task Specific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 Kirk</cp:lastModifiedBy>
  <cp:revision>815</cp:revision>
  <dcterms:created xsi:type="dcterms:W3CDTF">2013-05-07T17:56:41Z</dcterms:created>
  <dcterms:modified xsi:type="dcterms:W3CDTF">2018-05-16T16:51:32Z</dcterms:modified>
</cp:coreProperties>
</file>