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</p:sldIdLst>
  <p:sldSz cy="6858000" cx="9144000"/>
  <p:notesSz cx="6858000" cy="9144000"/>
  <p:embeddedFontLst>
    <p:embeddedFont>
      <p:font typeface="Raleway"/>
      <p:regular r:id="rId51"/>
      <p:bold r:id="rId52"/>
      <p:italic r:id="rId53"/>
      <p:boldItalic r:id="rId54"/>
    </p:embeddedFont>
    <p:embeddedFont>
      <p:font typeface="Lato"/>
      <p:regular r:id="rId55"/>
      <p:bold r:id="rId56"/>
      <p:italic r:id="rId57"/>
      <p:boldItalic r:id="rId58"/>
    </p:embeddedFont>
    <p:embeddedFont>
      <p:font typeface="Roboto Mono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RobotoMono-boldItalic.fntdata"/><Relationship Id="rId61" Type="http://schemas.openxmlformats.org/officeDocument/2006/relationships/font" Target="fonts/RobotoMono-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font" Target="fonts/RobotoMono-bold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Raleway-regular.fntdata"/><Relationship Id="rId50" Type="http://schemas.openxmlformats.org/officeDocument/2006/relationships/slide" Target="slides/slide46.xml"/><Relationship Id="rId53" Type="http://schemas.openxmlformats.org/officeDocument/2006/relationships/font" Target="fonts/Raleway-italic.fntdata"/><Relationship Id="rId52" Type="http://schemas.openxmlformats.org/officeDocument/2006/relationships/font" Target="fonts/Raleway-bold.fntdata"/><Relationship Id="rId11" Type="http://schemas.openxmlformats.org/officeDocument/2006/relationships/slide" Target="slides/slide7.xml"/><Relationship Id="rId55" Type="http://schemas.openxmlformats.org/officeDocument/2006/relationships/font" Target="fonts/Lato-regular.fntdata"/><Relationship Id="rId10" Type="http://schemas.openxmlformats.org/officeDocument/2006/relationships/slide" Target="slides/slide6.xml"/><Relationship Id="rId54" Type="http://schemas.openxmlformats.org/officeDocument/2006/relationships/font" Target="fonts/Raleway-boldItalic.fntdata"/><Relationship Id="rId13" Type="http://schemas.openxmlformats.org/officeDocument/2006/relationships/slide" Target="slides/slide9.xml"/><Relationship Id="rId57" Type="http://schemas.openxmlformats.org/officeDocument/2006/relationships/font" Target="fonts/Lato-italic.fntdata"/><Relationship Id="rId12" Type="http://schemas.openxmlformats.org/officeDocument/2006/relationships/slide" Target="slides/slide8.xml"/><Relationship Id="rId56" Type="http://schemas.openxmlformats.org/officeDocument/2006/relationships/font" Target="fonts/Lato-bold.fntdata"/><Relationship Id="rId15" Type="http://schemas.openxmlformats.org/officeDocument/2006/relationships/slide" Target="slides/slide11.xml"/><Relationship Id="rId59" Type="http://schemas.openxmlformats.org/officeDocument/2006/relationships/font" Target="fonts/RobotoMono-regular.fntdata"/><Relationship Id="rId14" Type="http://schemas.openxmlformats.org/officeDocument/2006/relationships/slide" Target="slides/slide10.xml"/><Relationship Id="rId58" Type="http://schemas.openxmlformats.org/officeDocument/2006/relationships/font" Target="fonts/Lato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Shape 4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Shape 4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Shape 4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Shape 5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Shape 5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Shape 5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Shape 5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Shape 6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Shape 6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Shape 6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Shape 6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Shape 6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Shape 6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Shape 69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Shape 6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Shape 7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Shape 71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Shape 7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Shape 72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Shape 7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Shape 7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Shape 74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Shape 7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Shape 75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Shape 7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Shape 7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Shape 7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Shape 7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Shape 7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Shape 80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Shape 8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Shape 82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Shape 8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Shape 82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Shape 8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Shape 85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Shape 8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Shape 86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Shape 8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Shape 89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Shape 8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Shape 91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Shape 9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We’ll similarly compare with human behavior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763267"/>
            <a:ext cx="7688100" cy="2219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4230533"/>
            <a:ext cx="7688100" cy="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rgbClr val="3C78D8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hasCustomPrompt="1" type="title"/>
          </p:nvPr>
        </p:nvSpPr>
        <p:spPr>
          <a:xfrm>
            <a:off x="729450" y="978600"/>
            <a:ext cx="7688400" cy="165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3030517"/>
            <a:ext cx="7688400" cy="210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F1C23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763267"/>
            <a:ext cx="7688400" cy="202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771833"/>
            <a:ext cx="37743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771833"/>
            <a:ext cx="37743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758200"/>
            <a:ext cx="3300900" cy="18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3708967"/>
            <a:ext cx="3300900" cy="21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C78D8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1152400"/>
            <a:ext cx="7021200" cy="39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758200"/>
            <a:ext cx="3300900" cy="2249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4215367"/>
            <a:ext cx="3300900" cy="101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803500"/>
            <a:ext cx="3374400" cy="403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5830068"/>
            <a:ext cx="7697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9.png"/><Relationship Id="rId6" Type="http://schemas.openxmlformats.org/officeDocument/2006/relationships/image" Target="../media/image19.png"/><Relationship Id="rId7" Type="http://schemas.openxmlformats.org/officeDocument/2006/relationships/image" Target="../media/image1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7.png"/><Relationship Id="rId4" Type="http://schemas.openxmlformats.org/officeDocument/2006/relationships/image" Target="../media/image19.png"/><Relationship Id="rId5" Type="http://schemas.openxmlformats.org/officeDocument/2006/relationships/image" Target="../media/image25.png"/><Relationship Id="rId6" Type="http://schemas.openxmlformats.org/officeDocument/2006/relationships/image" Target="../media/image11.png"/><Relationship Id="rId7" Type="http://schemas.openxmlformats.org/officeDocument/2006/relationships/image" Target="../media/image14.png"/><Relationship Id="rId8" Type="http://schemas.openxmlformats.org/officeDocument/2006/relationships/image" Target="../media/image1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1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Relationship Id="rId6" Type="http://schemas.openxmlformats.org/officeDocument/2006/relationships/image" Target="../media/image26.png"/><Relationship Id="rId7" Type="http://schemas.openxmlformats.org/officeDocument/2006/relationships/image" Target="../media/image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24.png"/><Relationship Id="rId6" Type="http://schemas.openxmlformats.org/officeDocument/2006/relationships/image" Target="../media/image16.png"/><Relationship Id="rId7" Type="http://schemas.openxmlformats.org/officeDocument/2006/relationships/image" Target="../media/image12.png"/><Relationship Id="rId8" Type="http://schemas.openxmlformats.org/officeDocument/2006/relationships/image" Target="../media/image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763267"/>
            <a:ext cx="7688100" cy="22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 </a:t>
            </a:r>
            <a:r>
              <a:rPr lang="en" sz="3600"/>
              <a:t>Task-General Learning Model</a:t>
            </a:r>
            <a:endParaRPr sz="3600"/>
          </a:p>
          <a:p>
            <a:pPr indent="4572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Part 1: Power-law learning with </a:t>
            </a:r>
            <a:br>
              <a:rPr lang="en" sz="3000"/>
            </a:br>
            <a:r>
              <a:rPr lang="en" sz="3000"/>
              <a:t>	gradual chunking</a:t>
            </a:r>
            <a:endParaRPr sz="3000"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7" y="4230533"/>
            <a:ext cx="7688100" cy="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Bryan Stearns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University of Michigan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Soar Workshop - May 2018</a:t>
            </a:r>
            <a:endParaRPr/>
          </a:p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729450" y="1758200"/>
            <a:ext cx="53685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model: Fetch and Execute</a:t>
            </a:r>
            <a:endParaRPr/>
          </a:p>
        </p:txBody>
      </p:sp>
      <p:sp>
        <p:nvSpPr>
          <p:cNvPr id="230" name="Shape 230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1" name="Shape 231"/>
          <p:cNvSpPr txBox="1"/>
          <p:nvPr/>
        </p:nvSpPr>
        <p:spPr>
          <a:xfrm>
            <a:off x="729450" y="2395700"/>
            <a:ext cx="7281000" cy="11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Like computer architecture model: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b="1"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Fetch</a:t>
            </a: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Retrieve operation instructions from </a:t>
            </a: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SMEM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b="1"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Execute</a:t>
            </a: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Apply fetched instructions in fetched order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4144000" y="3644163"/>
            <a:ext cx="906300" cy="4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Read Direction</a:t>
            </a:r>
            <a:endParaRPr sz="1200"/>
          </a:p>
        </p:txBody>
      </p:sp>
      <p:sp>
        <p:nvSpPr>
          <p:cNvPr id="233" name="Shape 233"/>
          <p:cNvSpPr/>
          <p:nvPr/>
        </p:nvSpPr>
        <p:spPr>
          <a:xfrm>
            <a:off x="5411325" y="3644175"/>
            <a:ext cx="906300" cy="4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Read Screen</a:t>
            </a:r>
            <a:endParaRPr sz="1200"/>
          </a:p>
        </p:txBody>
      </p:sp>
      <p:sp>
        <p:nvSpPr>
          <p:cNvPr id="234" name="Shape 234"/>
          <p:cNvSpPr/>
          <p:nvPr/>
        </p:nvSpPr>
        <p:spPr>
          <a:xfrm>
            <a:off x="6678650" y="3644175"/>
            <a:ext cx="906300" cy="4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Type Letter</a:t>
            </a:r>
            <a:endParaRPr sz="1200"/>
          </a:p>
        </p:txBody>
      </p:sp>
      <p:sp>
        <p:nvSpPr>
          <p:cNvPr id="235" name="Shape 235"/>
          <p:cNvSpPr/>
          <p:nvPr/>
        </p:nvSpPr>
        <p:spPr>
          <a:xfrm>
            <a:off x="7945975" y="3644175"/>
            <a:ext cx="906300" cy="4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Press Enter</a:t>
            </a:r>
            <a:endParaRPr sz="1200"/>
          </a:p>
        </p:txBody>
      </p:sp>
      <p:grpSp>
        <p:nvGrpSpPr>
          <p:cNvPr id="236" name="Shape 236"/>
          <p:cNvGrpSpPr/>
          <p:nvPr/>
        </p:nvGrpSpPr>
        <p:grpSpPr>
          <a:xfrm>
            <a:off x="4610088" y="4260625"/>
            <a:ext cx="3790800" cy="2158025"/>
            <a:chOff x="4916875" y="1918675"/>
            <a:chExt cx="3790800" cy="2158025"/>
          </a:xfrm>
        </p:grpSpPr>
        <p:sp>
          <p:nvSpPr>
            <p:cNvPr id="237" name="Shape 237"/>
            <p:cNvSpPr/>
            <p:nvPr/>
          </p:nvSpPr>
          <p:spPr>
            <a:xfrm>
              <a:off x="4916875" y="1986900"/>
              <a:ext cx="3790800" cy="2089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Shape 238"/>
            <p:cNvSpPr txBox="1"/>
            <p:nvPr/>
          </p:nvSpPr>
          <p:spPr>
            <a:xfrm>
              <a:off x="6377425" y="1918675"/>
              <a:ext cx="869700" cy="31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SMEM</a:t>
              </a:r>
              <a:endParaRPr/>
            </a:p>
          </p:txBody>
        </p:sp>
      </p:grpSp>
      <p:grpSp>
        <p:nvGrpSpPr>
          <p:cNvPr id="239" name="Shape 239"/>
          <p:cNvGrpSpPr/>
          <p:nvPr/>
        </p:nvGrpSpPr>
        <p:grpSpPr>
          <a:xfrm>
            <a:off x="4865752" y="4767018"/>
            <a:ext cx="3279468" cy="1331554"/>
            <a:chOff x="4755402" y="1699693"/>
            <a:chExt cx="3279468" cy="1331554"/>
          </a:xfrm>
        </p:grpSpPr>
        <p:sp>
          <p:nvSpPr>
            <p:cNvPr id="240" name="Shape 240"/>
            <p:cNvSpPr/>
            <p:nvPr/>
          </p:nvSpPr>
          <p:spPr>
            <a:xfrm rot="170778">
              <a:off x="6390980" y="1721914"/>
              <a:ext cx="906218" cy="442158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Read Direction</a:t>
              </a:r>
              <a:endParaRPr sz="1200"/>
            </a:p>
          </p:txBody>
        </p:sp>
        <p:sp>
          <p:nvSpPr>
            <p:cNvPr id="241" name="Shape 241"/>
            <p:cNvSpPr/>
            <p:nvPr/>
          </p:nvSpPr>
          <p:spPr>
            <a:xfrm rot="432441">
              <a:off x="4779571" y="2164122"/>
              <a:ext cx="906261" cy="442098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Read Screen</a:t>
              </a:r>
              <a:endParaRPr sz="1200"/>
            </a:p>
          </p:txBody>
        </p:sp>
        <p:sp>
          <p:nvSpPr>
            <p:cNvPr id="242" name="Shape 242"/>
            <p:cNvSpPr/>
            <p:nvPr/>
          </p:nvSpPr>
          <p:spPr>
            <a:xfrm rot="535932">
              <a:off x="7099825" y="2270684"/>
              <a:ext cx="906190" cy="44217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Type Letter</a:t>
              </a:r>
              <a:endParaRPr sz="1200"/>
            </a:p>
          </p:txBody>
        </p:sp>
        <p:sp>
          <p:nvSpPr>
            <p:cNvPr id="243" name="Shape 243"/>
            <p:cNvSpPr/>
            <p:nvPr/>
          </p:nvSpPr>
          <p:spPr>
            <a:xfrm rot="-174188">
              <a:off x="6043207" y="2566410"/>
              <a:ext cx="906263" cy="442173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Press Enter</a:t>
              </a:r>
              <a:endParaRPr sz="1200"/>
            </a:p>
          </p:txBody>
        </p:sp>
      </p:grpSp>
      <p:sp>
        <p:nvSpPr>
          <p:cNvPr id="244" name="Shape 244"/>
          <p:cNvSpPr/>
          <p:nvPr/>
        </p:nvSpPr>
        <p:spPr>
          <a:xfrm>
            <a:off x="3860600" y="3568688"/>
            <a:ext cx="5139900" cy="614400"/>
          </a:xfrm>
          <a:prstGeom prst="rect">
            <a:avLst/>
          </a:prstGeom>
          <a:solidFill>
            <a:srgbClr val="FFFFFF">
              <a:alpha val="7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4144000" y="3644163"/>
            <a:ext cx="906300" cy="4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Read Direction</a:t>
            </a:r>
            <a:endParaRPr sz="1200"/>
          </a:p>
        </p:txBody>
      </p:sp>
      <p:sp>
        <p:nvSpPr>
          <p:cNvPr id="246" name="Shape 246"/>
          <p:cNvSpPr/>
          <p:nvPr/>
        </p:nvSpPr>
        <p:spPr>
          <a:xfrm>
            <a:off x="5411325" y="3644175"/>
            <a:ext cx="906300" cy="4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Read Screen</a:t>
            </a:r>
            <a:endParaRPr sz="1200"/>
          </a:p>
        </p:txBody>
      </p:sp>
      <p:cxnSp>
        <p:nvCxnSpPr>
          <p:cNvPr id="247" name="Shape 247"/>
          <p:cNvCxnSpPr/>
          <p:nvPr/>
        </p:nvCxnSpPr>
        <p:spPr>
          <a:xfrm rot="10800000">
            <a:off x="4898550" y="4166150"/>
            <a:ext cx="1510800" cy="7782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48" name="Shape 248"/>
          <p:cNvCxnSpPr/>
          <p:nvPr/>
        </p:nvCxnSpPr>
        <p:spPr>
          <a:xfrm flipH="1" rot="10800000">
            <a:off x="5429625" y="4193575"/>
            <a:ext cx="357000" cy="9339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49" name="Shape 249"/>
          <p:cNvCxnSpPr/>
          <p:nvPr/>
        </p:nvCxnSpPr>
        <p:spPr>
          <a:xfrm>
            <a:off x="5050300" y="3865263"/>
            <a:ext cx="360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50" name="Shape 250"/>
          <p:cNvGrpSpPr/>
          <p:nvPr/>
        </p:nvGrpSpPr>
        <p:grpSpPr>
          <a:xfrm>
            <a:off x="6317625" y="3865275"/>
            <a:ext cx="1628225" cy="0"/>
            <a:chOff x="6317625" y="3865275"/>
            <a:chExt cx="1628225" cy="0"/>
          </a:xfrm>
        </p:grpSpPr>
        <p:cxnSp>
          <p:nvCxnSpPr>
            <p:cNvPr id="251" name="Shape 251"/>
            <p:cNvCxnSpPr/>
            <p:nvPr/>
          </p:nvCxnSpPr>
          <p:spPr>
            <a:xfrm>
              <a:off x="6317625" y="3865275"/>
              <a:ext cx="360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52" name="Shape 252"/>
            <p:cNvCxnSpPr/>
            <p:nvPr/>
          </p:nvCxnSpPr>
          <p:spPr>
            <a:xfrm>
              <a:off x="7584950" y="3865275"/>
              <a:ext cx="360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53" name="Shape 253"/>
          <p:cNvSpPr txBox="1"/>
          <p:nvPr>
            <p:ph idx="1" type="body"/>
          </p:nvPr>
        </p:nvSpPr>
        <p:spPr>
          <a:xfrm>
            <a:off x="729450" y="4072100"/>
            <a:ext cx="3747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Preserves generality:</a:t>
            </a:r>
            <a:endParaRPr sz="18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SMEM content is task-specific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Content can change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Fetch/execute is task-general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Okay to hard-code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idx="1" type="body"/>
          </p:nvPr>
        </p:nvSpPr>
        <p:spPr>
          <a:xfrm>
            <a:off x="476125" y="4312575"/>
            <a:ext cx="4825200" cy="21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Select task operation by </a:t>
            </a:r>
            <a:br>
              <a:rPr lang="en" sz="1800"/>
            </a:br>
            <a:r>
              <a:rPr lang="en" sz="1800"/>
              <a:t>selecting instructions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Perform task by following instructions</a:t>
            </a:r>
            <a:endParaRPr sz="1800"/>
          </a:p>
        </p:txBody>
      </p:sp>
      <p:sp>
        <p:nvSpPr>
          <p:cNvPr id="259" name="Shape 259"/>
          <p:cNvSpPr txBox="1"/>
          <p:nvPr>
            <p:ph type="title"/>
          </p:nvPr>
        </p:nvSpPr>
        <p:spPr>
          <a:xfrm>
            <a:off x="729450" y="1758200"/>
            <a:ext cx="47550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Fetch and Execute in Soar</a:t>
            </a:r>
            <a:endParaRPr/>
          </a:p>
        </p:txBody>
      </p:sp>
      <p:sp>
        <p:nvSpPr>
          <p:cNvPr id="260" name="Shape 260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1" name="Shape 261"/>
          <p:cNvGrpSpPr/>
          <p:nvPr/>
        </p:nvGrpSpPr>
        <p:grpSpPr>
          <a:xfrm>
            <a:off x="5447950" y="1628825"/>
            <a:ext cx="3195300" cy="4148725"/>
            <a:chOff x="5447950" y="1628825"/>
            <a:chExt cx="3195300" cy="4148725"/>
          </a:xfrm>
        </p:grpSpPr>
        <p:grpSp>
          <p:nvGrpSpPr>
            <p:cNvPr id="262" name="Shape 262"/>
            <p:cNvGrpSpPr/>
            <p:nvPr/>
          </p:nvGrpSpPr>
          <p:grpSpPr>
            <a:xfrm>
              <a:off x="5803300" y="1628825"/>
              <a:ext cx="2078400" cy="924425"/>
              <a:chOff x="5667875" y="1918675"/>
              <a:chExt cx="2078400" cy="924425"/>
            </a:xfrm>
          </p:grpSpPr>
          <p:sp>
            <p:nvSpPr>
              <p:cNvPr id="263" name="Shape 263"/>
              <p:cNvSpPr/>
              <p:nvPr/>
            </p:nvSpPr>
            <p:spPr>
              <a:xfrm>
                <a:off x="5667875" y="1986900"/>
                <a:ext cx="2078400" cy="856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434343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Shape 264"/>
              <p:cNvSpPr txBox="1"/>
              <p:nvPr/>
            </p:nvSpPr>
            <p:spPr>
              <a:xfrm>
                <a:off x="6272225" y="1918675"/>
                <a:ext cx="869700" cy="319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SMEM</a:t>
                </a:r>
                <a:endParaRPr/>
              </a:p>
            </p:txBody>
          </p:sp>
        </p:grpSp>
        <p:grpSp>
          <p:nvGrpSpPr>
            <p:cNvPr id="265" name="Shape 265"/>
            <p:cNvGrpSpPr/>
            <p:nvPr/>
          </p:nvGrpSpPr>
          <p:grpSpPr>
            <a:xfrm>
              <a:off x="5869200" y="2007475"/>
              <a:ext cx="1918850" cy="442200"/>
              <a:chOff x="5869200" y="2007475"/>
              <a:chExt cx="1918850" cy="442200"/>
            </a:xfrm>
          </p:grpSpPr>
          <p:sp>
            <p:nvSpPr>
              <p:cNvPr id="266" name="Shape 266"/>
              <p:cNvSpPr/>
              <p:nvPr/>
            </p:nvSpPr>
            <p:spPr>
              <a:xfrm>
                <a:off x="6881750" y="2007475"/>
                <a:ext cx="906300" cy="4422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Type</a:t>
                </a:r>
                <a:r>
                  <a:rPr lang="en" sz="1200"/>
                  <a:t> Letter</a:t>
                </a:r>
                <a:endParaRPr sz="1200"/>
              </a:p>
            </p:txBody>
          </p:sp>
          <p:sp>
            <p:nvSpPr>
              <p:cNvPr id="267" name="Shape 267"/>
              <p:cNvSpPr/>
              <p:nvPr/>
            </p:nvSpPr>
            <p:spPr>
              <a:xfrm>
                <a:off x="5869200" y="2007475"/>
                <a:ext cx="906300" cy="4422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Press Enter</a:t>
                </a:r>
                <a:endParaRPr sz="1200"/>
              </a:p>
            </p:txBody>
          </p:sp>
        </p:grpSp>
        <p:grpSp>
          <p:nvGrpSpPr>
            <p:cNvPr id="268" name="Shape 268"/>
            <p:cNvGrpSpPr/>
            <p:nvPr/>
          </p:nvGrpSpPr>
          <p:grpSpPr>
            <a:xfrm>
              <a:off x="5447950" y="2823450"/>
              <a:ext cx="3195300" cy="2954100"/>
              <a:chOff x="5219350" y="2823450"/>
              <a:chExt cx="3195300" cy="2954100"/>
            </a:xfrm>
          </p:grpSpPr>
          <p:sp>
            <p:nvSpPr>
              <p:cNvPr id="269" name="Shape 269"/>
              <p:cNvSpPr txBox="1"/>
              <p:nvPr/>
            </p:nvSpPr>
            <p:spPr>
              <a:xfrm>
                <a:off x="5710206" y="3112194"/>
                <a:ext cx="1120200" cy="29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en" sz="1000">
                    <a:solidFill>
                      <a:srgbClr val="FF0000"/>
                    </a:solidFill>
                  </a:rPr>
                  <a:t>Instructions → </a:t>
                </a:r>
                <a:endParaRPr b="1" i="1" sz="1000">
                  <a:solidFill>
                    <a:srgbClr val="FF0000"/>
                  </a:solidFill>
                </a:endParaRPr>
              </a:p>
            </p:txBody>
          </p:sp>
          <p:sp>
            <p:nvSpPr>
              <p:cNvPr id="270" name="Shape 270"/>
              <p:cNvSpPr/>
              <p:nvPr/>
            </p:nvSpPr>
            <p:spPr>
              <a:xfrm>
                <a:off x="5219350" y="2823450"/>
                <a:ext cx="3195300" cy="2954100"/>
              </a:xfrm>
              <a:prstGeom prst="wedgeEllipseCallout">
                <a:avLst>
                  <a:gd fmla="val 8690" name="adj1"/>
                  <a:gd fmla="val -59435" name="adj2"/>
                </a:avLst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Shape 271"/>
              <p:cNvSpPr/>
              <p:nvPr/>
            </p:nvSpPr>
            <p:spPr>
              <a:xfrm>
                <a:off x="6762875" y="3065075"/>
                <a:ext cx="484500" cy="4845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I1</a:t>
                </a:r>
                <a:endParaRPr b="1" sz="1000"/>
              </a:p>
            </p:txBody>
          </p:sp>
          <p:sp>
            <p:nvSpPr>
              <p:cNvPr id="272" name="Shape 272"/>
              <p:cNvSpPr/>
              <p:nvPr/>
            </p:nvSpPr>
            <p:spPr>
              <a:xfrm>
                <a:off x="5645825" y="4172975"/>
                <a:ext cx="484500" cy="4845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P1</a:t>
                </a:r>
                <a:endParaRPr b="1" sz="1000"/>
              </a:p>
            </p:txBody>
          </p:sp>
          <p:sp>
            <p:nvSpPr>
              <p:cNvPr id="273" name="Shape 273"/>
              <p:cNvSpPr/>
              <p:nvPr/>
            </p:nvSpPr>
            <p:spPr>
              <a:xfrm>
                <a:off x="6533142" y="4172975"/>
                <a:ext cx="484500" cy="4845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P2</a:t>
                </a:r>
                <a:endParaRPr b="1" sz="1000"/>
              </a:p>
            </p:txBody>
          </p:sp>
          <p:sp>
            <p:nvSpPr>
              <p:cNvPr id="274" name="Shape 274"/>
              <p:cNvSpPr/>
              <p:nvPr/>
            </p:nvSpPr>
            <p:spPr>
              <a:xfrm>
                <a:off x="7566975" y="4172975"/>
                <a:ext cx="484500" cy="4845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P3</a:t>
                </a:r>
                <a:endParaRPr b="1" sz="1000"/>
              </a:p>
            </p:txBody>
          </p:sp>
          <p:cxnSp>
            <p:nvCxnSpPr>
              <p:cNvPr id="275" name="Shape 275"/>
              <p:cNvCxnSpPr/>
              <p:nvPr/>
            </p:nvCxnSpPr>
            <p:spPr>
              <a:xfrm flipH="1">
                <a:off x="6802575" y="3562875"/>
                <a:ext cx="146700" cy="594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76" name="Shape 276"/>
              <p:cNvCxnSpPr/>
              <p:nvPr/>
            </p:nvCxnSpPr>
            <p:spPr>
              <a:xfrm flipH="1">
                <a:off x="6033625" y="3466525"/>
                <a:ext cx="765900" cy="728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77" name="Shape 277"/>
              <p:cNvCxnSpPr/>
              <p:nvPr/>
            </p:nvCxnSpPr>
            <p:spPr>
              <a:xfrm>
                <a:off x="7169025" y="3498800"/>
                <a:ext cx="503700" cy="705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78" name="Shape 278"/>
              <p:cNvCxnSpPr/>
              <p:nvPr/>
            </p:nvCxnSpPr>
            <p:spPr>
              <a:xfrm flipH="1">
                <a:off x="5484150" y="4634150"/>
                <a:ext cx="256500" cy="302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dot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79" name="Shape 279"/>
              <p:cNvCxnSpPr>
                <a:stCxn id="272" idx="4"/>
              </p:cNvCxnSpPr>
              <p:nvPr/>
            </p:nvCxnSpPr>
            <p:spPr>
              <a:xfrm flipH="1">
                <a:off x="5759675" y="4657475"/>
                <a:ext cx="128400" cy="37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dot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80" name="Shape 280"/>
              <p:cNvCxnSpPr>
                <a:stCxn id="273" idx="4"/>
              </p:cNvCxnSpPr>
              <p:nvPr/>
            </p:nvCxnSpPr>
            <p:spPr>
              <a:xfrm>
                <a:off x="6775392" y="4657475"/>
                <a:ext cx="18300" cy="35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dot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81" name="Shape 281"/>
              <p:cNvCxnSpPr/>
              <p:nvPr/>
            </p:nvCxnSpPr>
            <p:spPr>
              <a:xfrm flipH="1">
                <a:off x="6491300" y="4634150"/>
                <a:ext cx="165600" cy="31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dot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82" name="Shape 282"/>
              <p:cNvCxnSpPr/>
              <p:nvPr/>
            </p:nvCxnSpPr>
            <p:spPr>
              <a:xfrm>
                <a:off x="7919825" y="4670775"/>
                <a:ext cx="150000" cy="29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dot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83" name="Shape 283"/>
              <p:cNvCxnSpPr/>
              <p:nvPr/>
            </p:nvCxnSpPr>
            <p:spPr>
              <a:xfrm flipH="1">
                <a:off x="7663350" y="4661625"/>
                <a:ext cx="82500" cy="329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dot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284" name="Shape 284"/>
            <p:cNvGrpSpPr/>
            <p:nvPr/>
          </p:nvGrpSpPr>
          <p:grpSpPr>
            <a:xfrm>
              <a:off x="6127203" y="3351805"/>
              <a:ext cx="1968858" cy="925260"/>
              <a:chOff x="5898603" y="2970805"/>
              <a:chExt cx="1968858" cy="925260"/>
            </a:xfrm>
          </p:grpSpPr>
          <p:sp>
            <p:nvSpPr>
              <p:cNvPr id="285" name="Shape 285"/>
              <p:cNvSpPr txBox="1"/>
              <p:nvPr/>
            </p:nvSpPr>
            <p:spPr>
              <a:xfrm rot="-2351675">
                <a:off x="5903623" y="3212351"/>
                <a:ext cx="778060" cy="2929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accent5"/>
                    </a:solidFill>
                  </a:rPr>
                  <a:t>^condition</a:t>
                </a:r>
                <a:endParaRPr sz="10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286" name="Shape 286"/>
              <p:cNvSpPr txBox="1"/>
              <p:nvPr/>
            </p:nvSpPr>
            <p:spPr>
              <a:xfrm rot="-4045662">
                <a:off x="6296022" y="3333542"/>
                <a:ext cx="778431" cy="2934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accent5"/>
                    </a:solidFill>
                  </a:rPr>
                  <a:t>^action</a:t>
                </a:r>
                <a:endParaRPr sz="10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287" name="Shape 287"/>
              <p:cNvSpPr txBox="1"/>
              <p:nvPr/>
            </p:nvSpPr>
            <p:spPr>
              <a:xfrm rot="2898687">
                <a:off x="7109935" y="3212450"/>
                <a:ext cx="778552" cy="2928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accent5"/>
                    </a:solidFill>
                  </a:rPr>
                  <a:t>^action</a:t>
                </a:r>
                <a:endParaRPr sz="1000">
                  <a:solidFill>
                    <a:schemeClr val="accent5"/>
                  </a:solidFill>
                </a:endParaRPr>
              </a:p>
            </p:txBody>
          </p:sp>
        </p:grpSp>
      </p:grpSp>
      <p:sp>
        <p:nvSpPr>
          <p:cNvPr id="288" name="Shape 288"/>
          <p:cNvSpPr txBox="1"/>
          <p:nvPr>
            <p:ph idx="1" type="body"/>
          </p:nvPr>
        </p:nvSpPr>
        <p:spPr>
          <a:xfrm>
            <a:off x="476125" y="2390825"/>
            <a:ext cx="4678800" cy="16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800"/>
              <a:t>Task operations == Soar operators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Propose rules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Apply rules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SMEM instructions describe rules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Conditions &amp; actions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Any valid Soar rule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idx="1" type="body"/>
          </p:nvPr>
        </p:nvSpPr>
        <p:spPr>
          <a:xfrm>
            <a:off x="485725" y="2740322"/>
            <a:ext cx="4825200" cy="18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Learning operators: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Chunk instructions into rules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Using gradual chunking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Learning instruction order: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Chunk spreading activation network</a:t>
            </a:r>
            <a:endParaRPr sz="1800"/>
          </a:p>
        </p:txBody>
      </p:sp>
      <p:grpSp>
        <p:nvGrpSpPr>
          <p:cNvPr id="294" name="Shape 294"/>
          <p:cNvGrpSpPr/>
          <p:nvPr/>
        </p:nvGrpSpPr>
        <p:grpSpPr>
          <a:xfrm>
            <a:off x="559000" y="2491887"/>
            <a:ext cx="4678881" cy="1270206"/>
            <a:chOff x="6286500" y="4019275"/>
            <a:chExt cx="2802900" cy="1270206"/>
          </a:xfrm>
        </p:grpSpPr>
        <p:sp>
          <p:nvSpPr>
            <p:cNvPr id="295" name="Shape 295"/>
            <p:cNvSpPr/>
            <p:nvPr/>
          </p:nvSpPr>
          <p:spPr>
            <a:xfrm>
              <a:off x="6286500" y="4344781"/>
              <a:ext cx="2802900" cy="9447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Shape 296"/>
            <p:cNvSpPr txBox="1"/>
            <p:nvPr/>
          </p:nvSpPr>
          <p:spPr>
            <a:xfrm>
              <a:off x="6504687" y="4019275"/>
              <a:ext cx="1172100" cy="40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0000FF"/>
                  </a:solidFill>
                </a:rPr>
                <a:t>THIS TALK</a:t>
              </a:r>
              <a:endParaRPr b="1">
                <a:solidFill>
                  <a:srgbClr val="0000FF"/>
                </a:solidFill>
              </a:endParaRPr>
            </a:p>
          </p:txBody>
        </p:sp>
      </p:grpSp>
      <p:grpSp>
        <p:nvGrpSpPr>
          <p:cNvPr id="297" name="Shape 297"/>
          <p:cNvGrpSpPr/>
          <p:nvPr/>
        </p:nvGrpSpPr>
        <p:grpSpPr>
          <a:xfrm>
            <a:off x="558914" y="3762683"/>
            <a:ext cx="4678784" cy="944772"/>
            <a:chOff x="5331241" y="4927219"/>
            <a:chExt cx="3585000" cy="1237422"/>
          </a:xfrm>
        </p:grpSpPr>
        <p:sp>
          <p:nvSpPr>
            <p:cNvPr id="298" name="Shape 298"/>
            <p:cNvSpPr/>
            <p:nvPr/>
          </p:nvSpPr>
          <p:spPr>
            <a:xfrm>
              <a:off x="5331241" y="4927219"/>
              <a:ext cx="3585000" cy="9348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Shape 299"/>
            <p:cNvSpPr txBox="1"/>
            <p:nvPr/>
          </p:nvSpPr>
          <p:spPr>
            <a:xfrm>
              <a:off x="5750075" y="5762942"/>
              <a:ext cx="1218000" cy="40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0000FF"/>
                  </a:solidFill>
                </a:rPr>
                <a:t>NEXT TALK</a:t>
              </a:r>
              <a:endParaRPr b="1">
                <a:solidFill>
                  <a:srgbClr val="0000FF"/>
                </a:solidFill>
              </a:endParaRPr>
            </a:p>
          </p:txBody>
        </p:sp>
      </p:grpSp>
      <p:sp>
        <p:nvSpPr>
          <p:cNvPr id="300" name="Shape 300"/>
          <p:cNvSpPr txBox="1"/>
          <p:nvPr>
            <p:ph type="title"/>
          </p:nvPr>
        </p:nvSpPr>
        <p:spPr>
          <a:xfrm>
            <a:off x="729450" y="1758200"/>
            <a:ext cx="47550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</a:t>
            </a:r>
            <a:r>
              <a:rPr lang="en"/>
              <a:t>Fetch and Execute</a:t>
            </a:r>
            <a:endParaRPr/>
          </a:p>
        </p:txBody>
      </p:sp>
      <p:sp>
        <p:nvSpPr>
          <p:cNvPr id="301" name="Shape 301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2" name="Shape 302"/>
          <p:cNvGrpSpPr/>
          <p:nvPr/>
        </p:nvGrpSpPr>
        <p:grpSpPr>
          <a:xfrm>
            <a:off x="5447950" y="1628825"/>
            <a:ext cx="3195300" cy="4148725"/>
            <a:chOff x="5447950" y="1628825"/>
            <a:chExt cx="3195300" cy="4148725"/>
          </a:xfrm>
        </p:grpSpPr>
        <p:grpSp>
          <p:nvGrpSpPr>
            <p:cNvPr id="303" name="Shape 303"/>
            <p:cNvGrpSpPr/>
            <p:nvPr/>
          </p:nvGrpSpPr>
          <p:grpSpPr>
            <a:xfrm>
              <a:off x="5447950" y="1628825"/>
              <a:ext cx="3195300" cy="4148725"/>
              <a:chOff x="5447950" y="1628825"/>
              <a:chExt cx="3195300" cy="4148725"/>
            </a:xfrm>
          </p:grpSpPr>
          <p:grpSp>
            <p:nvGrpSpPr>
              <p:cNvPr id="304" name="Shape 304"/>
              <p:cNvGrpSpPr/>
              <p:nvPr/>
            </p:nvGrpSpPr>
            <p:grpSpPr>
              <a:xfrm>
                <a:off x="5803300" y="1628825"/>
                <a:ext cx="2078400" cy="924425"/>
                <a:chOff x="5667875" y="1918675"/>
                <a:chExt cx="2078400" cy="924425"/>
              </a:xfrm>
            </p:grpSpPr>
            <p:sp>
              <p:nvSpPr>
                <p:cNvPr id="305" name="Shape 305"/>
                <p:cNvSpPr/>
                <p:nvPr/>
              </p:nvSpPr>
              <p:spPr>
                <a:xfrm>
                  <a:off x="5667875" y="1986900"/>
                  <a:ext cx="2078400" cy="8562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434343"/>
                  </a:solidFill>
                  <a:prstDash val="dash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6" name="Shape 306"/>
                <p:cNvSpPr txBox="1"/>
                <p:nvPr/>
              </p:nvSpPr>
              <p:spPr>
                <a:xfrm>
                  <a:off x="6272225" y="1918675"/>
                  <a:ext cx="869700" cy="319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SMEM</a:t>
                  </a:r>
                  <a:endParaRPr/>
                </a:p>
              </p:txBody>
            </p:sp>
          </p:grpSp>
          <p:grpSp>
            <p:nvGrpSpPr>
              <p:cNvPr id="307" name="Shape 307"/>
              <p:cNvGrpSpPr/>
              <p:nvPr/>
            </p:nvGrpSpPr>
            <p:grpSpPr>
              <a:xfrm>
                <a:off x="5869200" y="2007475"/>
                <a:ext cx="1918850" cy="442200"/>
                <a:chOff x="5869200" y="2007475"/>
                <a:chExt cx="1918850" cy="442200"/>
              </a:xfrm>
            </p:grpSpPr>
            <p:sp>
              <p:nvSpPr>
                <p:cNvPr id="308" name="Shape 308"/>
                <p:cNvSpPr/>
                <p:nvPr/>
              </p:nvSpPr>
              <p:spPr>
                <a:xfrm>
                  <a:off x="6881750" y="2007475"/>
                  <a:ext cx="906300" cy="4422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/>
                    <a:t>Type Letter</a:t>
                  </a:r>
                  <a:endParaRPr sz="1200"/>
                </a:p>
              </p:txBody>
            </p:sp>
            <p:sp>
              <p:nvSpPr>
                <p:cNvPr id="309" name="Shape 309"/>
                <p:cNvSpPr/>
                <p:nvPr/>
              </p:nvSpPr>
              <p:spPr>
                <a:xfrm>
                  <a:off x="5869200" y="2007475"/>
                  <a:ext cx="906300" cy="4422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/>
                    <a:t>Press Enter</a:t>
                  </a:r>
                  <a:endParaRPr sz="1200"/>
                </a:p>
              </p:txBody>
            </p:sp>
          </p:grpSp>
          <p:grpSp>
            <p:nvGrpSpPr>
              <p:cNvPr id="310" name="Shape 310"/>
              <p:cNvGrpSpPr/>
              <p:nvPr/>
            </p:nvGrpSpPr>
            <p:grpSpPr>
              <a:xfrm>
                <a:off x="5447950" y="2823450"/>
                <a:ext cx="3195300" cy="2954100"/>
                <a:chOff x="5219350" y="2823450"/>
                <a:chExt cx="3195300" cy="2954100"/>
              </a:xfrm>
            </p:grpSpPr>
            <p:sp>
              <p:nvSpPr>
                <p:cNvPr id="311" name="Shape 311"/>
                <p:cNvSpPr txBox="1"/>
                <p:nvPr/>
              </p:nvSpPr>
              <p:spPr>
                <a:xfrm>
                  <a:off x="5710206" y="3112194"/>
                  <a:ext cx="1120200" cy="292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1" lang="en" sz="1000">
                      <a:solidFill>
                        <a:srgbClr val="FF0000"/>
                      </a:solidFill>
                    </a:rPr>
                    <a:t>Instructions → </a:t>
                  </a:r>
                  <a:endParaRPr b="1" i="1" sz="10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12" name="Shape 312"/>
                <p:cNvSpPr/>
                <p:nvPr/>
              </p:nvSpPr>
              <p:spPr>
                <a:xfrm>
                  <a:off x="5219350" y="2823450"/>
                  <a:ext cx="3195300" cy="2954100"/>
                </a:xfrm>
                <a:prstGeom prst="wedgeEllipseCallout">
                  <a:avLst>
                    <a:gd fmla="val 8690" name="adj1"/>
                    <a:gd fmla="val -59435" name="adj2"/>
                  </a:avLst>
                </a:prstGeom>
                <a:solidFill>
                  <a:srgbClr val="FFFF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3" name="Shape 313"/>
                <p:cNvSpPr/>
                <p:nvPr/>
              </p:nvSpPr>
              <p:spPr>
                <a:xfrm>
                  <a:off x="6762875" y="3065075"/>
                  <a:ext cx="484500" cy="4845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000"/>
                    <a:t>I1</a:t>
                  </a:r>
                  <a:endParaRPr b="1" sz="1000"/>
                </a:p>
              </p:txBody>
            </p:sp>
            <p:sp>
              <p:nvSpPr>
                <p:cNvPr id="314" name="Shape 314"/>
                <p:cNvSpPr/>
                <p:nvPr/>
              </p:nvSpPr>
              <p:spPr>
                <a:xfrm>
                  <a:off x="5645825" y="4172975"/>
                  <a:ext cx="484500" cy="4845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000"/>
                    <a:t>P1</a:t>
                  </a:r>
                  <a:endParaRPr b="1" sz="1000"/>
                </a:p>
              </p:txBody>
            </p:sp>
            <p:sp>
              <p:nvSpPr>
                <p:cNvPr id="315" name="Shape 315"/>
                <p:cNvSpPr/>
                <p:nvPr/>
              </p:nvSpPr>
              <p:spPr>
                <a:xfrm>
                  <a:off x="6533142" y="4172975"/>
                  <a:ext cx="484500" cy="4845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000"/>
                    <a:t>P2</a:t>
                  </a:r>
                  <a:endParaRPr b="1" sz="1000"/>
                </a:p>
              </p:txBody>
            </p:sp>
            <p:sp>
              <p:nvSpPr>
                <p:cNvPr id="316" name="Shape 316"/>
                <p:cNvSpPr/>
                <p:nvPr/>
              </p:nvSpPr>
              <p:spPr>
                <a:xfrm>
                  <a:off x="7566975" y="4172975"/>
                  <a:ext cx="484500" cy="4845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000"/>
                    <a:t>P3</a:t>
                  </a:r>
                  <a:endParaRPr b="1" sz="1000"/>
                </a:p>
              </p:txBody>
            </p:sp>
            <p:cxnSp>
              <p:nvCxnSpPr>
                <p:cNvPr id="317" name="Shape 317"/>
                <p:cNvCxnSpPr/>
                <p:nvPr/>
              </p:nvCxnSpPr>
              <p:spPr>
                <a:xfrm flipH="1">
                  <a:off x="6802575" y="3562875"/>
                  <a:ext cx="146700" cy="5949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318" name="Shape 318"/>
                <p:cNvCxnSpPr/>
                <p:nvPr/>
              </p:nvCxnSpPr>
              <p:spPr>
                <a:xfrm flipH="1">
                  <a:off x="6033625" y="3466525"/>
                  <a:ext cx="765900" cy="7281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319" name="Shape 319"/>
                <p:cNvCxnSpPr/>
                <p:nvPr/>
              </p:nvCxnSpPr>
              <p:spPr>
                <a:xfrm>
                  <a:off x="7169025" y="3498800"/>
                  <a:ext cx="503700" cy="705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320" name="Shape 320"/>
                <p:cNvCxnSpPr/>
                <p:nvPr/>
              </p:nvCxnSpPr>
              <p:spPr>
                <a:xfrm flipH="1">
                  <a:off x="5484150" y="4634150"/>
                  <a:ext cx="256500" cy="3021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dot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321" name="Shape 321"/>
                <p:cNvCxnSpPr>
                  <a:stCxn id="314" idx="4"/>
                </p:cNvCxnSpPr>
                <p:nvPr/>
              </p:nvCxnSpPr>
              <p:spPr>
                <a:xfrm flipH="1">
                  <a:off x="5759675" y="4657475"/>
                  <a:ext cx="128400" cy="3759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dot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322" name="Shape 322"/>
                <p:cNvCxnSpPr>
                  <a:stCxn id="315" idx="4"/>
                </p:cNvCxnSpPr>
                <p:nvPr/>
              </p:nvCxnSpPr>
              <p:spPr>
                <a:xfrm>
                  <a:off x="6775392" y="4657475"/>
                  <a:ext cx="18300" cy="352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dot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323" name="Shape 323"/>
                <p:cNvCxnSpPr/>
                <p:nvPr/>
              </p:nvCxnSpPr>
              <p:spPr>
                <a:xfrm flipH="1">
                  <a:off x="6491300" y="4634150"/>
                  <a:ext cx="165600" cy="311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dot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324" name="Shape 324"/>
                <p:cNvCxnSpPr/>
                <p:nvPr/>
              </p:nvCxnSpPr>
              <p:spPr>
                <a:xfrm>
                  <a:off x="7919825" y="4670775"/>
                  <a:ext cx="150000" cy="290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dot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325" name="Shape 325"/>
                <p:cNvCxnSpPr/>
                <p:nvPr/>
              </p:nvCxnSpPr>
              <p:spPr>
                <a:xfrm flipH="1">
                  <a:off x="7663350" y="4661625"/>
                  <a:ext cx="82500" cy="329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dot"/>
                  <a:round/>
                  <a:headEnd len="med" w="med" type="none"/>
                  <a:tailEnd len="med" w="med" type="triangle"/>
                </a:ln>
              </p:spPr>
            </p:cxnSp>
          </p:grpSp>
        </p:grpSp>
        <p:grpSp>
          <p:nvGrpSpPr>
            <p:cNvPr id="326" name="Shape 326"/>
            <p:cNvGrpSpPr/>
            <p:nvPr/>
          </p:nvGrpSpPr>
          <p:grpSpPr>
            <a:xfrm>
              <a:off x="6127203" y="3351805"/>
              <a:ext cx="1968858" cy="925260"/>
              <a:chOff x="5898603" y="2970805"/>
              <a:chExt cx="1968858" cy="925260"/>
            </a:xfrm>
          </p:grpSpPr>
          <p:sp>
            <p:nvSpPr>
              <p:cNvPr id="327" name="Shape 327"/>
              <p:cNvSpPr txBox="1"/>
              <p:nvPr/>
            </p:nvSpPr>
            <p:spPr>
              <a:xfrm rot="-2351675">
                <a:off x="5903623" y="3212351"/>
                <a:ext cx="778060" cy="2929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/>
                  <a:t>^condition</a:t>
                </a:r>
                <a:endParaRPr sz="1000"/>
              </a:p>
            </p:txBody>
          </p:sp>
          <p:sp>
            <p:nvSpPr>
              <p:cNvPr id="328" name="Shape 328"/>
              <p:cNvSpPr txBox="1"/>
              <p:nvPr/>
            </p:nvSpPr>
            <p:spPr>
              <a:xfrm rot="-4045662">
                <a:off x="6296022" y="3333542"/>
                <a:ext cx="778431" cy="2934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/>
                  <a:t>^action</a:t>
                </a:r>
                <a:endParaRPr sz="1000"/>
              </a:p>
            </p:txBody>
          </p:sp>
          <p:sp>
            <p:nvSpPr>
              <p:cNvPr id="329" name="Shape 329"/>
              <p:cNvSpPr txBox="1"/>
              <p:nvPr/>
            </p:nvSpPr>
            <p:spPr>
              <a:xfrm rot="2898687">
                <a:off x="7109935" y="3212450"/>
                <a:ext cx="778552" cy="2928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/>
                  <a:t>^action</a:t>
                </a:r>
                <a:endParaRPr sz="1000"/>
              </a:p>
            </p:txBody>
          </p:sp>
        </p:grpSp>
      </p:grpSp>
      <p:grpSp>
        <p:nvGrpSpPr>
          <p:cNvPr id="330" name="Shape 330"/>
          <p:cNvGrpSpPr/>
          <p:nvPr/>
        </p:nvGrpSpPr>
        <p:grpSpPr>
          <a:xfrm>
            <a:off x="1075675" y="5605038"/>
            <a:ext cx="4708275" cy="442213"/>
            <a:chOff x="4144000" y="3644163"/>
            <a:chExt cx="4708275" cy="442213"/>
          </a:xfrm>
        </p:grpSpPr>
        <p:sp>
          <p:nvSpPr>
            <p:cNvPr id="331" name="Shape 331"/>
            <p:cNvSpPr/>
            <p:nvPr/>
          </p:nvSpPr>
          <p:spPr>
            <a:xfrm>
              <a:off x="4144000" y="3644163"/>
              <a:ext cx="906300" cy="442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Read Direction</a:t>
              </a:r>
              <a:endParaRPr sz="1200"/>
            </a:p>
          </p:txBody>
        </p:sp>
        <p:sp>
          <p:nvSpPr>
            <p:cNvPr id="332" name="Shape 332"/>
            <p:cNvSpPr/>
            <p:nvPr/>
          </p:nvSpPr>
          <p:spPr>
            <a:xfrm>
              <a:off x="5411325" y="3644175"/>
              <a:ext cx="906300" cy="442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Read Screen</a:t>
              </a:r>
              <a:endParaRPr sz="1200"/>
            </a:p>
          </p:txBody>
        </p:sp>
        <p:sp>
          <p:nvSpPr>
            <p:cNvPr id="333" name="Shape 333"/>
            <p:cNvSpPr/>
            <p:nvPr/>
          </p:nvSpPr>
          <p:spPr>
            <a:xfrm>
              <a:off x="6678650" y="3644175"/>
              <a:ext cx="906300" cy="442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Type Letter</a:t>
              </a:r>
              <a:endParaRPr sz="1200"/>
            </a:p>
          </p:txBody>
        </p:sp>
        <p:sp>
          <p:nvSpPr>
            <p:cNvPr id="334" name="Shape 334"/>
            <p:cNvSpPr/>
            <p:nvPr/>
          </p:nvSpPr>
          <p:spPr>
            <a:xfrm>
              <a:off x="7945975" y="3644175"/>
              <a:ext cx="906300" cy="442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Press Enter</a:t>
              </a:r>
              <a:endParaRPr sz="1200"/>
            </a:p>
          </p:txBody>
        </p:sp>
        <p:cxnSp>
          <p:nvCxnSpPr>
            <p:cNvPr id="335" name="Shape 335"/>
            <p:cNvCxnSpPr>
              <a:stCxn id="331" idx="3"/>
              <a:endCxn id="332" idx="1"/>
            </p:cNvCxnSpPr>
            <p:nvPr/>
          </p:nvCxnSpPr>
          <p:spPr>
            <a:xfrm>
              <a:off x="5050300" y="3865263"/>
              <a:ext cx="360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6" name="Shape 336"/>
            <p:cNvCxnSpPr>
              <a:stCxn id="332" idx="3"/>
              <a:endCxn id="333" idx="1"/>
            </p:cNvCxnSpPr>
            <p:nvPr/>
          </p:nvCxnSpPr>
          <p:spPr>
            <a:xfrm>
              <a:off x="6317625" y="3865275"/>
              <a:ext cx="360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7" name="Shape 337"/>
            <p:cNvCxnSpPr>
              <a:stCxn id="333" idx="3"/>
              <a:endCxn id="334" idx="1"/>
            </p:cNvCxnSpPr>
            <p:nvPr/>
          </p:nvCxnSpPr>
          <p:spPr>
            <a:xfrm>
              <a:off x="7584950" y="3865275"/>
              <a:ext cx="360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Operators</a:t>
            </a:r>
            <a:endParaRPr/>
          </a:p>
        </p:txBody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729450" y="2677875"/>
            <a:ext cx="4272000" cy="13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Sequential operators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“</a:t>
            </a:r>
            <a:r>
              <a:rPr lang="en" sz="1800"/>
              <a:t>Temporally-extended” actions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Must be separate</a:t>
            </a:r>
            <a:endParaRPr sz="1800"/>
          </a:p>
        </p:txBody>
      </p:sp>
      <p:sp>
        <p:nvSpPr>
          <p:cNvPr id="344" name="Shape 344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5" name="Shape 345"/>
          <p:cNvSpPr/>
          <p:nvPr/>
        </p:nvSpPr>
        <p:spPr>
          <a:xfrm>
            <a:off x="4144000" y="2424963"/>
            <a:ext cx="906300" cy="4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Read Direction</a:t>
            </a:r>
            <a:endParaRPr sz="1200"/>
          </a:p>
        </p:txBody>
      </p:sp>
      <p:sp>
        <p:nvSpPr>
          <p:cNvPr id="346" name="Shape 346"/>
          <p:cNvSpPr/>
          <p:nvPr/>
        </p:nvSpPr>
        <p:spPr>
          <a:xfrm>
            <a:off x="5411325" y="2424975"/>
            <a:ext cx="906300" cy="4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Read Screen</a:t>
            </a:r>
            <a:endParaRPr sz="1200"/>
          </a:p>
        </p:txBody>
      </p:sp>
      <p:sp>
        <p:nvSpPr>
          <p:cNvPr id="347" name="Shape 347"/>
          <p:cNvSpPr/>
          <p:nvPr/>
        </p:nvSpPr>
        <p:spPr>
          <a:xfrm>
            <a:off x="6678650" y="2424975"/>
            <a:ext cx="906300" cy="4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</a:rPr>
              <a:t>Type Text</a:t>
            </a:r>
            <a:endParaRPr sz="1200">
              <a:solidFill>
                <a:srgbClr val="434343"/>
              </a:solidFill>
            </a:endParaRPr>
          </a:p>
        </p:txBody>
      </p:sp>
      <p:sp>
        <p:nvSpPr>
          <p:cNvPr id="348" name="Shape 348"/>
          <p:cNvSpPr/>
          <p:nvPr/>
        </p:nvSpPr>
        <p:spPr>
          <a:xfrm>
            <a:off x="7945975" y="2424975"/>
            <a:ext cx="906300" cy="4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Press Enter</a:t>
            </a:r>
            <a:endParaRPr sz="1200"/>
          </a:p>
        </p:txBody>
      </p:sp>
      <p:cxnSp>
        <p:nvCxnSpPr>
          <p:cNvPr id="349" name="Shape 349"/>
          <p:cNvCxnSpPr>
            <a:stCxn id="345" idx="3"/>
            <a:endCxn id="346" idx="1"/>
          </p:cNvCxnSpPr>
          <p:nvPr/>
        </p:nvCxnSpPr>
        <p:spPr>
          <a:xfrm>
            <a:off x="5050300" y="2646063"/>
            <a:ext cx="360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0" name="Shape 350"/>
          <p:cNvCxnSpPr>
            <a:stCxn id="346" idx="3"/>
            <a:endCxn id="347" idx="1"/>
          </p:cNvCxnSpPr>
          <p:nvPr/>
        </p:nvCxnSpPr>
        <p:spPr>
          <a:xfrm>
            <a:off x="6317625" y="2646075"/>
            <a:ext cx="360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1" name="Shape 351"/>
          <p:cNvCxnSpPr>
            <a:stCxn id="347" idx="3"/>
            <a:endCxn id="348" idx="1"/>
          </p:cNvCxnSpPr>
          <p:nvPr/>
        </p:nvCxnSpPr>
        <p:spPr>
          <a:xfrm>
            <a:off x="7584950" y="2646075"/>
            <a:ext cx="360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2" name="Shape 352"/>
          <p:cNvSpPr/>
          <p:nvPr/>
        </p:nvSpPr>
        <p:spPr>
          <a:xfrm>
            <a:off x="6678650" y="2424975"/>
            <a:ext cx="906300" cy="4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Type Text</a:t>
            </a:r>
            <a:endParaRPr sz="1200"/>
          </a:p>
        </p:txBody>
      </p:sp>
      <p:grpSp>
        <p:nvGrpSpPr>
          <p:cNvPr id="353" name="Shape 353"/>
          <p:cNvGrpSpPr/>
          <p:nvPr/>
        </p:nvGrpSpPr>
        <p:grpSpPr>
          <a:xfrm>
            <a:off x="5411325" y="2888025"/>
            <a:ext cx="3440825" cy="994050"/>
            <a:chOff x="5411325" y="2888025"/>
            <a:chExt cx="3440825" cy="994050"/>
          </a:xfrm>
        </p:grpSpPr>
        <p:sp>
          <p:nvSpPr>
            <p:cNvPr id="354" name="Shape 354"/>
            <p:cNvSpPr/>
            <p:nvPr/>
          </p:nvSpPr>
          <p:spPr>
            <a:xfrm>
              <a:off x="5411325" y="3439875"/>
              <a:ext cx="906300" cy="442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Type Letter</a:t>
              </a:r>
              <a:endParaRPr sz="1200"/>
            </a:p>
          </p:txBody>
        </p:sp>
        <p:sp>
          <p:nvSpPr>
            <p:cNvPr id="355" name="Shape 355"/>
            <p:cNvSpPr/>
            <p:nvPr/>
          </p:nvSpPr>
          <p:spPr>
            <a:xfrm>
              <a:off x="6678525" y="3439875"/>
              <a:ext cx="906300" cy="442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</a:rPr>
                <a:t>Type Letter</a:t>
              </a:r>
              <a:endParaRPr sz="1200">
                <a:solidFill>
                  <a:srgbClr val="434343"/>
                </a:solidFill>
              </a:endParaRPr>
            </a:p>
          </p:txBody>
        </p:sp>
        <p:cxnSp>
          <p:nvCxnSpPr>
            <p:cNvPr id="356" name="Shape 356"/>
            <p:cNvCxnSpPr/>
            <p:nvPr/>
          </p:nvCxnSpPr>
          <p:spPr>
            <a:xfrm>
              <a:off x="6317613" y="3660975"/>
              <a:ext cx="360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57" name="Shape 357"/>
            <p:cNvSpPr/>
            <p:nvPr/>
          </p:nvSpPr>
          <p:spPr>
            <a:xfrm>
              <a:off x="7945850" y="3439875"/>
              <a:ext cx="906300" cy="442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Type Letter</a:t>
              </a:r>
              <a:endParaRPr sz="1200"/>
            </a:p>
          </p:txBody>
        </p:sp>
        <p:cxnSp>
          <p:nvCxnSpPr>
            <p:cNvPr id="358" name="Shape 358"/>
            <p:cNvCxnSpPr/>
            <p:nvPr/>
          </p:nvCxnSpPr>
          <p:spPr>
            <a:xfrm>
              <a:off x="7584938" y="3660975"/>
              <a:ext cx="360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59" name="Shape 359"/>
            <p:cNvCxnSpPr/>
            <p:nvPr/>
          </p:nvCxnSpPr>
          <p:spPr>
            <a:xfrm flipH="1">
              <a:off x="5502888" y="2888025"/>
              <a:ext cx="1164600" cy="518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0" name="Shape 360"/>
            <p:cNvCxnSpPr/>
            <p:nvPr/>
          </p:nvCxnSpPr>
          <p:spPr>
            <a:xfrm>
              <a:off x="7584938" y="2897775"/>
              <a:ext cx="1186800" cy="508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61" name="Shape 361"/>
          <p:cNvSpPr/>
          <p:nvPr/>
        </p:nvSpPr>
        <p:spPr>
          <a:xfrm>
            <a:off x="6678650" y="3439875"/>
            <a:ext cx="906300" cy="4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Type Letter</a:t>
            </a:r>
            <a:endParaRPr sz="1200"/>
          </a:p>
        </p:txBody>
      </p:sp>
      <p:sp>
        <p:nvSpPr>
          <p:cNvPr id="362" name="Shape 362"/>
          <p:cNvSpPr txBox="1"/>
          <p:nvPr/>
        </p:nvSpPr>
        <p:spPr>
          <a:xfrm>
            <a:off x="784400" y="3781825"/>
            <a:ext cx="4416300" cy="15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2.    Compilable operators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“Simult</a:t>
            </a: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aneous” operations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Could be parallel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Can chunk into single rule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363" name="Shape 363"/>
          <p:cNvGrpSpPr/>
          <p:nvPr/>
        </p:nvGrpSpPr>
        <p:grpSpPr>
          <a:xfrm>
            <a:off x="5384025" y="3895425"/>
            <a:ext cx="3440838" cy="1035175"/>
            <a:chOff x="5384025" y="3895425"/>
            <a:chExt cx="3440838" cy="1035175"/>
          </a:xfrm>
        </p:grpSpPr>
        <p:cxnSp>
          <p:nvCxnSpPr>
            <p:cNvPr id="364" name="Shape 364"/>
            <p:cNvCxnSpPr/>
            <p:nvPr/>
          </p:nvCxnSpPr>
          <p:spPr>
            <a:xfrm>
              <a:off x="7581350" y="3909700"/>
              <a:ext cx="348000" cy="512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5" name="Shape 365"/>
            <p:cNvCxnSpPr/>
            <p:nvPr/>
          </p:nvCxnSpPr>
          <p:spPr>
            <a:xfrm flipH="1">
              <a:off x="6348175" y="3895425"/>
              <a:ext cx="338700" cy="531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66" name="Shape 366"/>
            <p:cNvGrpSpPr/>
            <p:nvPr/>
          </p:nvGrpSpPr>
          <p:grpSpPr>
            <a:xfrm>
              <a:off x="5384025" y="4488375"/>
              <a:ext cx="3440838" cy="442225"/>
              <a:chOff x="5384025" y="4488375"/>
              <a:chExt cx="3440838" cy="442225"/>
            </a:xfrm>
          </p:grpSpPr>
          <p:sp>
            <p:nvSpPr>
              <p:cNvPr id="367" name="Shape 367"/>
              <p:cNvSpPr/>
              <p:nvPr/>
            </p:nvSpPr>
            <p:spPr>
              <a:xfrm>
                <a:off x="5384025" y="4488400"/>
                <a:ext cx="960900" cy="4422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Test</a:t>
                </a:r>
                <a:r>
                  <a:rPr lang="en" sz="1200"/>
                  <a:t> if</a:t>
                </a:r>
                <a:r>
                  <a:rPr lang="en" sz="1200"/>
                  <a:t> not end of text</a:t>
                </a:r>
                <a:endParaRPr sz="1200"/>
              </a:p>
            </p:txBody>
          </p:sp>
          <p:sp>
            <p:nvSpPr>
              <p:cNvPr id="368" name="Shape 368"/>
              <p:cNvSpPr/>
              <p:nvPr/>
            </p:nvSpPr>
            <p:spPr>
              <a:xfrm>
                <a:off x="6678588" y="4488400"/>
                <a:ext cx="906300" cy="4422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Type next letter</a:t>
                </a:r>
                <a:endParaRPr sz="1200"/>
              </a:p>
            </p:txBody>
          </p:sp>
          <p:sp>
            <p:nvSpPr>
              <p:cNvPr id="369" name="Shape 369"/>
              <p:cNvSpPr/>
              <p:nvPr/>
            </p:nvSpPr>
            <p:spPr>
              <a:xfrm>
                <a:off x="7918563" y="4488375"/>
                <a:ext cx="906300" cy="4422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Increment text pos</a:t>
                </a:r>
                <a:endParaRPr sz="1200"/>
              </a:p>
            </p:txBody>
          </p:sp>
          <p:cxnSp>
            <p:nvCxnSpPr>
              <p:cNvPr id="370" name="Shape 370"/>
              <p:cNvCxnSpPr>
                <a:stCxn id="368" idx="3"/>
                <a:endCxn id="369" idx="1"/>
              </p:cNvCxnSpPr>
              <p:nvPr/>
            </p:nvCxnSpPr>
            <p:spPr>
              <a:xfrm>
                <a:off x="7584888" y="4709500"/>
                <a:ext cx="3336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71" name="Shape 371"/>
              <p:cNvCxnSpPr>
                <a:stCxn id="367" idx="3"/>
                <a:endCxn id="368" idx="1"/>
              </p:cNvCxnSpPr>
              <p:nvPr/>
            </p:nvCxnSpPr>
            <p:spPr>
              <a:xfrm>
                <a:off x="6344925" y="4709500"/>
                <a:ext cx="3336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</p:grpSp>
      <p:sp>
        <p:nvSpPr>
          <p:cNvPr id="372" name="Shape 372"/>
          <p:cNvSpPr/>
          <p:nvPr/>
        </p:nvSpPr>
        <p:spPr>
          <a:xfrm>
            <a:off x="5050300" y="3882075"/>
            <a:ext cx="3989400" cy="1182300"/>
          </a:xfrm>
          <a:prstGeom prst="rect">
            <a:avLst/>
          </a:prstGeom>
          <a:solidFill>
            <a:srgbClr val="FFFFFF">
              <a:alpha val="7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/>
          <p:nvPr/>
        </p:nvSpPr>
        <p:spPr>
          <a:xfrm>
            <a:off x="6193538" y="5059575"/>
            <a:ext cx="1876500" cy="97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Test if not end of text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--&gt;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Type next letter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Increment text position</a:t>
            </a:r>
            <a:endParaRPr sz="1200"/>
          </a:p>
        </p:txBody>
      </p:sp>
      <p:grpSp>
        <p:nvGrpSpPr>
          <p:cNvPr id="374" name="Shape 374"/>
          <p:cNvGrpSpPr/>
          <p:nvPr/>
        </p:nvGrpSpPr>
        <p:grpSpPr>
          <a:xfrm>
            <a:off x="6280150" y="3902625"/>
            <a:ext cx="1705225" cy="1174871"/>
            <a:chOff x="6313013" y="2879668"/>
            <a:chExt cx="1705225" cy="535200"/>
          </a:xfrm>
        </p:grpSpPr>
        <p:cxnSp>
          <p:nvCxnSpPr>
            <p:cNvPr id="375" name="Shape 375"/>
            <p:cNvCxnSpPr/>
            <p:nvPr/>
          </p:nvCxnSpPr>
          <p:spPr>
            <a:xfrm flipH="1">
              <a:off x="6313013" y="2879668"/>
              <a:ext cx="426300" cy="53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6" name="Shape 376"/>
            <p:cNvCxnSpPr/>
            <p:nvPr/>
          </p:nvCxnSpPr>
          <p:spPr>
            <a:xfrm>
              <a:off x="7582338" y="2879668"/>
              <a:ext cx="435900" cy="534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77" name="Shape 377"/>
          <p:cNvSpPr txBox="1"/>
          <p:nvPr/>
        </p:nvSpPr>
        <p:spPr>
          <a:xfrm>
            <a:off x="729450" y="5194875"/>
            <a:ext cx="44163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Assume all instructions are compilable</a:t>
            </a:r>
            <a:endParaRPr sz="1800">
              <a:solidFill>
                <a:schemeClr val="accent1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 sz="1800">
                <a:solidFill>
                  <a:schemeClr val="accent1"/>
                </a:solidFill>
              </a:rPr>
              <a:t>Fetch order covers the rest</a:t>
            </a:r>
            <a:endParaRPr sz="180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Shape 382"/>
          <p:cNvGrpSpPr/>
          <p:nvPr/>
        </p:nvGrpSpPr>
        <p:grpSpPr>
          <a:xfrm>
            <a:off x="5803300" y="1628825"/>
            <a:ext cx="2078400" cy="924425"/>
            <a:chOff x="5667875" y="1918675"/>
            <a:chExt cx="2078400" cy="924425"/>
          </a:xfrm>
        </p:grpSpPr>
        <p:sp>
          <p:nvSpPr>
            <p:cNvPr id="383" name="Shape 383"/>
            <p:cNvSpPr/>
            <p:nvPr/>
          </p:nvSpPr>
          <p:spPr>
            <a:xfrm>
              <a:off x="5667875" y="1986900"/>
              <a:ext cx="2078400" cy="856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Shape 384"/>
            <p:cNvSpPr txBox="1"/>
            <p:nvPr/>
          </p:nvSpPr>
          <p:spPr>
            <a:xfrm>
              <a:off x="6272225" y="1918675"/>
              <a:ext cx="869700" cy="31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SMEM</a:t>
              </a:r>
              <a:endParaRPr/>
            </a:p>
          </p:txBody>
        </p:sp>
      </p:grpSp>
      <p:grpSp>
        <p:nvGrpSpPr>
          <p:cNvPr id="385" name="Shape 385"/>
          <p:cNvGrpSpPr/>
          <p:nvPr/>
        </p:nvGrpSpPr>
        <p:grpSpPr>
          <a:xfrm>
            <a:off x="5869200" y="2007475"/>
            <a:ext cx="1918850" cy="442200"/>
            <a:chOff x="5869200" y="2007475"/>
            <a:chExt cx="1918850" cy="442200"/>
          </a:xfrm>
        </p:grpSpPr>
        <p:sp>
          <p:nvSpPr>
            <p:cNvPr id="386" name="Shape 386"/>
            <p:cNvSpPr/>
            <p:nvPr/>
          </p:nvSpPr>
          <p:spPr>
            <a:xfrm>
              <a:off x="6881750" y="2007475"/>
              <a:ext cx="906300" cy="442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Type Letter</a:t>
              </a:r>
              <a:endParaRPr sz="1200"/>
            </a:p>
          </p:txBody>
        </p:sp>
        <p:sp>
          <p:nvSpPr>
            <p:cNvPr id="387" name="Shape 387"/>
            <p:cNvSpPr/>
            <p:nvPr/>
          </p:nvSpPr>
          <p:spPr>
            <a:xfrm>
              <a:off x="5869200" y="2007475"/>
              <a:ext cx="906300" cy="442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Press Enter</a:t>
              </a:r>
              <a:endParaRPr sz="1200"/>
            </a:p>
          </p:txBody>
        </p:sp>
      </p:grpSp>
      <p:sp>
        <p:nvSpPr>
          <p:cNvPr id="388" name="Shape 388"/>
          <p:cNvSpPr txBox="1"/>
          <p:nvPr>
            <p:ph type="title"/>
          </p:nvPr>
        </p:nvSpPr>
        <p:spPr>
          <a:xfrm>
            <a:off x="729450" y="1758200"/>
            <a:ext cx="47826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Operators</a:t>
            </a:r>
            <a:endParaRPr/>
          </a:p>
        </p:txBody>
      </p:sp>
      <p:sp>
        <p:nvSpPr>
          <p:cNvPr id="389" name="Shape 389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0" name="Shape 390"/>
          <p:cNvGrpSpPr/>
          <p:nvPr/>
        </p:nvGrpSpPr>
        <p:grpSpPr>
          <a:xfrm>
            <a:off x="5218725" y="2823450"/>
            <a:ext cx="3800100" cy="3723300"/>
            <a:chOff x="4990125" y="2823450"/>
            <a:chExt cx="3800100" cy="3723300"/>
          </a:xfrm>
        </p:grpSpPr>
        <p:sp>
          <p:nvSpPr>
            <p:cNvPr id="391" name="Shape 391"/>
            <p:cNvSpPr txBox="1"/>
            <p:nvPr/>
          </p:nvSpPr>
          <p:spPr>
            <a:xfrm>
              <a:off x="5710206" y="3112194"/>
              <a:ext cx="1120200" cy="29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000">
                  <a:solidFill>
                    <a:srgbClr val="FF0000"/>
                  </a:solidFill>
                </a:rPr>
                <a:t>Instructions → </a:t>
              </a:r>
              <a:endParaRPr b="1" i="1" sz="1000">
                <a:solidFill>
                  <a:srgbClr val="FF0000"/>
                </a:solidFill>
              </a:endParaRPr>
            </a:p>
          </p:txBody>
        </p:sp>
        <p:sp>
          <p:nvSpPr>
            <p:cNvPr id="392" name="Shape 392"/>
            <p:cNvSpPr/>
            <p:nvPr/>
          </p:nvSpPr>
          <p:spPr>
            <a:xfrm>
              <a:off x="4990125" y="2823450"/>
              <a:ext cx="3800100" cy="3723300"/>
            </a:xfrm>
            <a:prstGeom prst="wedgeEllipseCallout">
              <a:avLst>
                <a:gd fmla="val 8690" name="adj1"/>
                <a:gd fmla="val -59435" name="adj2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6762875" y="3065075"/>
              <a:ext cx="484500" cy="484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I1</a:t>
              </a:r>
              <a:endParaRPr b="1" sz="1000"/>
            </a:p>
          </p:txBody>
        </p:sp>
        <p:sp>
          <p:nvSpPr>
            <p:cNvPr id="394" name="Shape 394"/>
            <p:cNvSpPr/>
            <p:nvPr/>
          </p:nvSpPr>
          <p:spPr>
            <a:xfrm>
              <a:off x="5645825" y="4172975"/>
              <a:ext cx="484500" cy="484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P1</a:t>
              </a:r>
              <a:endParaRPr b="1" sz="1000"/>
            </a:p>
          </p:txBody>
        </p:sp>
        <p:sp>
          <p:nvSpPr>
            <p:cNvPr id="395" name="Shape 395"/>
            <p:cNvSpPr/>
            <p:nvPr/>
          </p:nvSpPr>
          <p:spPr>
            <a:xfrm>
              <a:off x="6533142" y="4172975"/>
              <a:ext cx="484500" cy="484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P2</a:t>
              </a:r>
              <a:endParaRPr b="1" sz="1000"/>
            </a:p>
          </p:txBody>
        </p:sp>
        <p:sp>
          <p:nvSpPr>
            <p:cNvPr id="396" name="Shape 396"/>
            <p:cNvSpPr/>
            <p:nvPr/>
          </p:nvSpPr>
          <p:spPr>
            <a:xfrm>
              <a:off x="7566975" y="4172975"/>
              <a:ext cx="484500" cy="484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P3</a:t>
              </a:r>
              <a:endParaRPr b="1" sz="1000"/>
            </a:p>
          </p:txBody>
        </p:sp>
        <p:cxnSp>
          <p:nvCxnSpPr>
            <p:cNvPr id="397" name="Shape 397"/>
            <p:cNvCxnSpPr/>
            <p:nvPr/>
          </p:nvCxnSpPr>
          <p:spPr>
            <a:xfrm flipH="1">
              <a:off x="6802575" y="3562875"/>
              <a:ext cx="146700" cy="594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98" name="Shape 398"/>
            <p:cNvCxnSpPr/>
            <p:nvPr/>
          </p:nvCxnSpPr>
          <p:spPr>
            <a:xfrm flipH="1">
              <a:off x="6033625" y="3466525"/>
              <a:ext cx="765900" cy="728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99" name="Shape 399"/>
            <p:cNvCxnSpPr/>
            <p:nvPr/>
          </p:nvCxnSpPr>
          <p:spPr>
            <a:xfrm>
              <a:off x="7169025" y="3498800"/>
              <a:ext cx="503700" cy="705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00" name="Shape 400"/>
            <p:cNvCxnSpPr/>
            <p:nvPr/>
          </p:nvCxnSpPr>
          <p:spPr>
            <a:xfrm flipH="1">
              <a:off x="5484150" y="4634150"/>
              <a:ext cx="256500" cy="30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triangle"/>
            </a:ln>
          </p:spPr>
        </p:cxnSp>
        <p:cxnSp>
          <p:nvCxnSpPr>
            <p:cNvPr id="401" name="Shape 401"/>
            <p:cNvCxnSpPr>
              <a:stCxn id="394" idx="4"/>
            </p:cNvCxnSpPr>
            <p:nvPr/>
          </p:nvCxnSpPr>
          <p:spPr>
            <a:xfrm flipH="1">
              <a:off x="5759675" y="4657475"/>
              <a:ext cx="128400" cy="375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triangle"/>
            </a:ln>
          </p:spPr>
        </p:cxnSp>
        <p:cxnSp>
          <p:nvCxnSpPr>
            <p:cNvPr id="402" name="Shape 402"/>
            <p:cNvCxnSpPr>
              <a:stCxn id="395" idx="4"/>
            </p:cNvCxnSpPr>
            <p:nvPr/>
          </p:nvCxnSpPr>
          <p:spPr>
            <a:xfrm>
              <a:off x="6775392" y="4657475"/>
              <a:ext cx="18300" cy="352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triangle"/>
            </a:ln>
          </p:spPr>
        </p:cxnSp>
        <p:cxnSp>
          <p:nvCxnSpPr>
            <p:cNvPr id="403" name="Shape 403"/>
            <p:cNvCxnSpPr/>
            <p:nvPr/>
          </p:nvCxnSpPr>
          <p:spPr>
            <a:xfrm flipH="1">
              <a:off x="6491300" y="4634150"/>
              <a:ext cx="165600" cy="311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triangle"/>
            </a:ln>
          </p:spPr>
        </p:cxnSp>
        <p:cxnSp>
          <p:nvCxnSpPr>
            <p:cNvPr id="404" name="Shape 404"/>
            <p:cNvCxnSpPr/>
            <p:nvPr/>
          </p:nvCxnSpPr>
          <p:spPr>
            <a:xfrm>
              <a:off x="7919825" y="4670775"/>
              <a:ext cx="150000" cy="29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triangle"/>
            </a:ln>
          </p:spPr>
        </p:cxnSp>
        <p:cxnSp>
          <p:nvCxnSpPr>
            <p:cNvPr id="405" name="Shape 405"/>
            <p:cNvCxnSpPr/>
            <p:nvPr/>
          </p:nvCxnSpPr>
          <p:spPr>
            <a:xfrm flipH="1">
              <a:off x="7663350" y="4661625"/>
              <a:ext cx="82500" cy="32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triangle"/>
            </a:ln>
          </p:spPr>
        </p:cxnSp>
        <p:sp>
          <p:nvSpPr>
            <p:cNvPr id="406" name="Shape 406"/>
            <p:cNvSpPr/>
            <p:nvPr/>
          </p:nvSpPr>
          <p:spPr>
            <a:xfrm>
              <a:off x="5955075" y="5150225"/>
              <a:ext cx="2078400" cy="329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Test if not done typing</a:t>
              </a:r>
              <a:endParaRPr sz="1300"/>
            </a:p>
          </p:txBody>
        </p:sp>
        <p:sp>
          <p:nvSpPr>
            <p:cNvPr id="407" name="Shape 407"/>
            <p:cNvSpPr/>
            <p:nvPr/>
          </p:nvSpPr>
          <p:spPr>
            <a:xfrm>
              <a:off x="5955075" y="5473400"/>
              <a:ext cx="2078400" cy="329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Test direction is “type”</a:t>
              </a:r>
              <a:endParaRPr sz="1300"/>
            </a:p>
          </p:txBody>
        </p:sp>
        <p:sp>
          <p:nvSpPr>
            <p:cNvPr id="408" name="Shape 408"/>
            <p:cNvSpPr/>
            <p:nvPr/>
          </p:nvSpPr>
          <p:spPr>
            <a:xfrm>
              <a:off x="5955075" y="5803100"/>
              <a:ext cx="2078400" cy="329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Type next letter</a:t>
              </a:r>
              <a:endParaRPr sz="1300"/>
            </a:p>
          </p:txBody>
        </p:sp>
      </p:grpSp>
      <p:grpSp>
        <p:nvGrpSpPr>
          <p:cNvPr id="409" name="Shape 409"/>
          <p:cNvGrpSpPr/>
          <p:nvPr/>
        </p:nvGrpSpPr>
        <p:grpSpPr>
          <a:xfrm>
            <a:off x="5788838" y="5108031"/>
            <a:ext cx="484500" cy="995325"/>
            <a:chOff x="5560238" y="5108031"/>
            <a:chExt cx="484500" cy="995325"/>
          </a:xfrm>
        </p:grpSpPr>
        <p:sp>
          <p:nvSpPr>
            <p:cNvPr id="410" name="Shape 410"/>
            <p:cNvSpPr txBox="1"/>
            <p:nvPr/>
          </p:nvSpPr>
          <p:spPr>
            <a:xfrm>
              <a:off x="5560238" y="5108031"/>
              <a:ext cx="484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P1:</a:t>
              </a:r>
              <a:endParaRPr b="1"/>
            </a:p>
          </p:txBody>
        </p:sp>
        <p:sp>
          <p:nvSpPr>
            <p:cNvPr id="411" name="Shape 411"/>
            <p:cNvSpPr txBox="1"/>
            <p:nvPr/>
          </p:nvSpPr>
          <p:spPr>
            <a:xfrm>
              <a:off x="5560238" y="5441506"/>
              <a:ext cx="484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P2:</a:t>
              </a:r>
              <a:endParaRPr b="1"/>
            </a:p>
          </p:txBody>
        </p:sp>
        <p:sp>
          <p:nvSpPr>
            <p:cNvPr id="412" name="Shape 412"/>
            <p:cNvSpPr txBox="1"/>
            <p:nvPr/>
          </p:nvSpPr>
          <p:spPr>
            <a:xfrm>
              <a:off x="5560238" y="5764657"/>
              <a:ext cx="484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P3:</a:t>
              </a:r>
              <a:endParaRPr b="1"/>
            </a:p>
          </p:txBody>
        </p:sp>
      </p:grpSp>
      <p:sp>
        <p:nvSpPr>
          <p:cNvPr id="413" name="Shape 413"/>
          <p:cNvSpPr txBox="1"/>
          <p:nvPr/>
        </p:nvSpPr>
        <p:spPr>
          <a:xfrm>
            <a:off x="794225" y="2553250"/>
            <a:ext cx="44706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Instructed conditions and actions e</a:t>
            </a: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valuated in substate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Chunked into rule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414" name="Shape 414"/>
          <p:cNvGrpSpPr/>
          <p:nvPr/>
        </p:nvGrpSpPr>
        <p:grpSpPr>
          <a:xfrm>
            <a:off x="6127203" y="3351805"/>
            <a:ext cx="1968858" cy="925260"/>
            <a:chOff x="5898603" y="2970805"/>
            <a:chExt cx="1968858" cy="925260"/>
          </a:xfrm>
        </p:grpSpPr>
        <p:sp>
          <p:nvSpPr>
            <p:cNvPr id="415" name="Shape 415"/>
            <p:cNvSpPr txBox="1"/>
            <p:nvPr/>
          </p:nvSpPr>
          <p:spPr>
            <a:xfrm rot="-2351675">
              <a:off x="5903623" y="3212351"/>
              <a:ext cx="778060" cy="2929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^condition</a:t>
              </a:r>
              <a:endParaRPr sz="1000"/>
            </a:p>
          </p:txBody>
        </p:sp>
        <p:sp>
          <p:nvSpPr>
            <p:cNvPr id="416" name="Shape 416"/>
            <p:cNvSpPr txBox="1"/>
            <p:nvPr/>
          </p:nvSpPr>
          <p:spPr>
            <a:xfrm rot="-4045662">
              <a:off x="6296022" y="3333542"/>
              <a:ext cx="778431" cy="293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^action</a:t>
              </a:r>
              <a:endParaRPr sz="1000"/>
            </a:p>
          </p:txBody>
        </p:sp>
        <p:sp>
          <p:nvSpPr>
            <p:cNvPr id="417" name="Shape 417"/>
            <p:cNvSpPr txBox="1"/>
            <p:nvPr/>
          </p:nvSpPr>
          <p:spPr>
            <a:xfrm rot="2898687">
              <a:off x="7109935" y="3212450"/>
              <a:ext cx="778552" cy="2928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^action</a:t>
              </a:r>
              <a:endParaRPr sz="1000"/>
            </a:p>
          </p:txBody>
        </p:sp>
      </p:grpSp>
      <p:grpSp>
        <p:nvGrpSpPr>
          <p:cNvPr id="418" name="Shape 418"/>
          <p:cNvGrpSpPr/>
          <p:nvPr/>
        </p:nvGrpSpPr>
        <p:grpSpPr>
          <a:xfrm>
            <a:off x="405500" y="5593300"/>
            <a:ext cx="4310138" cy="799875"/>
            <a:chOff x="405500" y="5593300"/>
            <a:chExt cx="4310138" cy="799875"/>
          </a:xfrm>
        </p:grpSpPr>
        <p:grpSp>
          <p:nvGrpSpPr>
            <p:cNvPr id="419" name="Shape 419"/>
            <p:cNvGrpSpPr/>
            <p:nvPr/>
          </p:nvGrpSpPr>
          <p:grpSpPr>
            <a:xfrm>
              <a:off x="1274800" y="5950950"/>
              <a:ext cx="3440838" cy="442225"/>
              <a:chOff x="5384025" y="4488375"/>
              <a:chExt cx="3440838" cy="442225"/>
            </a:xfrm>
          </p:grpSpPr>
          <p:sp>
            <p:nvSpPr>
              <p:cNvPr id="420" name="Shape 420"/>
              <p:cNvSpPr/>
              <p:nvPr/>
            </p:nvSpPr>
            <p:spPr>
              <a:xfrm>
                <a:off x="5384025" y="4488400"/>
                <a:ext cx="960900" cy="4422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Test if done</a:t>
                </a:r>
                <a:endParaRPr sz="1200"/>
              </a:p>
            </p:txBody>
          </p:sp>
          <p:sp>
            <p:nvSpPr>
              <p:cNvPr id="421" name="Shape 421"/>
              <p:cNvSpPr/>
              <p:nvPr/>
            </p:nvSpPr>
            <p:spPr>
              <a:xfrm>
                <a:off x="6678588" y="4488400"/>
                <a:ext cx="906300" cy="4422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Type dir: “type”</a:t>
                </a:r>
                <a:endParaRPr sz="1200"/>
              </a:p>
            </p:txBody>
          </p:sp>
          <p:sp>
            <p:nvSpPr>
              <p:cNvPr id="422" name="Shape 422"/>
              <p:cNvSpPr/>
              <p:nvPr/>
            </p:nvSpPr>
            <p:spPr>
              <a:xfrm>
                <a:off x="7918563" y="4488375"/>
                <a:ext cx="906300" cy="4422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Type next letter</a:t>
                </a:r>
                <a:endParaRPr sz="1200"/>
              </a:p>
            </p:txBody>
          </p:sp>
          <p:cxnSp>
            <p:nvCxnSpPr>
              <p:cNvPr id="423" name="Shape 423"/>
              <p:cNvCxnSpPr>
                <a:stCxn id="421" idx="3"/>
                <a:endCxn id="422" idx="1"/>
              </p:cNvCxnSpPr>
              <p:nvPr/>
            </p:nvCxnSpPr>
            <p:spPr>
              <a:xfrm>
                <a:off x="7584888" y="4709500"/>
                <a:ext cx="3336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24" name="Shape 424"/>
              <p:cNvCxnSpPr>
                <a:stCxn id="420" idx="3"/>
                <a:endCxn id="421" idx="1"/>
              </p:cNvCxnSpPr>
              <p:nvPr/>
            </p:nvCxnSpPr>
            <p:spPr>
              <a:xfrm>
                <a:off x="6344925" y="4709500"/>
                <a:ext cx="3336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cxnSp>
          <p:nvCxnSpPr>
            <p:cNvPr id="425" name="Shape 425"/>
            <p:cNvCxnSpPr/>
            <p:nvPr/>
          </p:nvCxnSpPr>
          <p:spPr>
            <a:xfrm>
              <a:off x="521600" y="5649375"/>
              <a:ext cx="4019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426" name="Shape 426"/>
            <p:cNvSpPr txBox="1"/>
            <p:nvPr/>
          </p:nvSpPr>
          <p:spPr>
            <a:xfrm>
              <a:off x="405500" y="5593300"/>
              <a:ext cx="12177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Sub</a:t>
              </a:r>
              <a:r>
                <a:rPr lang="en"/>
                <a:t>state:</a:t>
              </a:r>
              <a:endParaRPr/>
            </a:p>
          </p:txBody>
        </p:sp>
      </p:grpSp>
      <p:grpSp>
        <p:nvGrpSpPr>
          <p:cNvPr id="427" name="Shape 427"/>
          <p:cNvGrpSpPr/>
          <p:nvPr/>
        </p:nvGrpSpPr>
        <p:grpSpPr>
          <a:xfrm>
            <a:off x="1873525" y="4377150"/>
            <a:ext cx="2243400" cy="1172100"/>
            <a:chOff x="1873525" y="4253713"/>
            <a:chExt cx="2243400" cy="1172100"/>
          </a:xfrm>
        </p:grpSpPr>
        <p:sp>
          <p:nvSpPr>
            <p:cNvPr id="428" name="Shape 428"/>
            <p:cNvSpPr/>
            <p:nvPr/>
          </p:nvSpPr>
          <p:spPr>
            <a:xfrm>
              <a:off x="1873525" y="4500613"/>
              <a:ext cx="2243400" cy="925200"/>
            </a:xfrm>
            <a:prstGeom prst="roundRect">
              <a:avLst>
                <a:gd fmla="val 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Test if not done typing</a:t>
              </a:r>
              <a:endParaRPr sz="13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Test direction is “type”</a:t>
              </a:r>
              <a:endParaRPr sz="13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--&gt;</a:t>
              </a:r>
              <a:endParaRPr sz="13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Type next letter</a:t>
              </a:r>
              <a:endParaRPr sz="1300"/>
            </a:p>
          </p:txBody>
        </p:sp>
        <p:sp>
          <p:nvSpPr>
            <p:cNvPr id="429" name="Shape 429"/>
            <p:cNvSpPr txBox="1"/>
            <p:nvPr/>
          </p:nvSpPr>
          <p:spPr>
            <a:xfrm>
              <a:off x="1873525" y="4253713"/>
              <a:ext cx="957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CHUNK</a:t>
              </a:r>
              <a:r>
                <a:rPr lang="en" sz="1200"/>
                <a:t>:</a:t>
              </a:r>
              <a:endParaRPr sz="1200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4" name="Shape 434"/>
          <p:cNvGrpSpPr/>
          <p:nvPr/>
        </p:nvGrpSpPr>
        <p:grpSpPr>
          <a:xfrm>
            <a:off x="5803300" y="1628825"/>
            <a:ext cx="2078400" cy="924425"/>
            <a:chOff x="5667875" y="1918675"/>
            <a:chExt cx="2078400" cy="924425"/>
          </a:xfrm>
        </p:grpSpPr>
        <p:sp>
          <p:nvSpPr>
            <p:cNvPr id="435" name="Shape 435"/>
            <p:cNvSpPr/>
            <p:nvPr/>
          </p:nvSpPr>
          <p:spPr>
            <a:xfrm>
              <a:off x="5667875" y="1986900"/>
              <a:ext cx="2078400" cy="856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Shape 436"/>
            <p:cNvSpPr txBox="1"/>
            <p:nvPr/>
          </p:nvSpPr>
          <p:spPr>
            <a:xfrm>
              <a:off x="6272225" y="1918675"/>
              <a:ext cx="869700" cy="31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SMEM</a:t>
              </a:r>
              <a:endParaRPr/>
            </a:p>
          </p:txBody>
        </p:sp>
      </p:grpSp>
      <p:sp>
        <p:nvSpPr>
          <p:cNvPr id="437" name="Shape 437"/>
          <p:cNvSpPr/>
          <p:nvPr/>
        </p:nvSpPr>
        <p:spPr>
          <a:xfrm>
            <a:off x="6881750" y="2007475"/>
            <a:ext cx="906300" cy="4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Type Letter</a:t>
            </a:r>
            <a:endParaRPr sz="1200"/>
          </a:p>
        </p:txBody>
      </p:sp>
      <p:sp>
        <p:nvSpPr>
          <p:cNvPr id="438" name="Shape 438"/>
          <p:cNvSpPr/>
          <p:nvPr/>
        </p:nvSpPr>
        <p:spPr>
          <a:xfrm>
            <a:off x="5869200" y="2007475"/>
            <a:ext cx="906300" cy="4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Press Enter</a:t>
            </a:r>
            <a:endParaRPr sz="1200"/>
          </a:p>
        </p:txBody>
      </p:sp>
      <p:sp>
        <p:nvSpPr>
          <p:cNvPr id="439" name="Shape 439"/>
          <p:cNvSpPr txBox="1"/>
          <p:nvPr>
            <p:ph type="title"/>
          </p:nvPr>
        </p:nvSpPr>
        <p:spPr>
          <a:xfrm>
            <a:off x="729450" y="1758200"/>
            <a:ext cx="46086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Operators</a:t>
            </a:r>
            <a:endParaRPr/>
          </a:p>
        </p:txBody>
      </p:sp>
      <p:sp>
        <p:nvSpPr>
          <p:cNvPr id="440" name="Shape 440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1" name="Shape 441"/>
          <p:cNvSpPr txBox="1"/>
          <p:nvPr/>
        </p:nvSpPr>
        <p:spPr>
          <a:xfrm>
            <a:off x="729450" y="2417250"/>
            <a:ext cx="4401300" cy="24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AutoNum type="arabicPeriod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If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idle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: Fetch i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nstructions in substate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idle == impasse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Fetch randomly! (for now)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442" name="Shape 442"/>
          <p:cNvGrpSpPr/>
          <p:nvPr/>
        </p:nvGrpSpPr>
        <p:grpSpPr>
          <a:xfrm>
            <a:off x="5676850" y="3183725"/>
            <a:ext cx="2616900" cy="1254300"/>
            <a:chOff x="5676850" y="3488525"/>
            <a:chExt cx="2616900" cy="1254300"/>
          </a:xfrm>
        </p:grpSpPr>
        <p:sp>
          <p:nvSpPr>
            <p:cNvPr id="443" name="Shape 443"/>
            <p:cNvSpPr/>
            <p:nvPr/>
          </p:nvSpPr>
          <p:spPr>
            <a:xfrm>
              <a:off x="5676850" y="3488525"/>
              <a:ext cx="2616900" cy="12543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5944150" y="3612000"/>
              <a:ext cx="2078400" cy="329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5"/>
                  </a:solidFill>
                </a:rPr>
                <a:t>Test if done typing</a:t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445" name="Shape 445"/>
            <p:cNvSpPr/>
            <p:nvPr/>
          </p:nvSpPr>
          <p:spPr>
            <a:xfrm>
              <a:off x="5944150" y="3935175"/>
              <a:ext cx="2078400" cy="329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5"/>
                  </a:solidFill>
                </a:rPr>
                <a:t>Test direction is “type”</a:t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446" name="Shape 446"/>
            <p:cNvSpPr/>
            <p:nvPr/>
          </p:nvSpPr>
          <p:spPr>
            <a:xfrm>
              <a:off x="5944150" y="4264875"/>
              <a:ext cx="2078400" cy="329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5"/>
                  </a:solidFill>
                </a:rPr>
                <a:t>Press Enter</a:t>
              </a:r>
              <a:endParaRPr>
                <a:solidFill>
                  <a:schemeClr val="accent5"/>
                </a:solidFill>
              </a:endParaRPr>
            </a:p>
          </p:txBody>
        </p:sp>
      </p:grpSp>
      <p:cxnSp>
        <p:nvCxnSpPr>
          <p:cNvPr id="447" name="Shape 447"/>
          <p:cNvCxnSpPr/>
          <p:nvPr/>
        </p:nvCxnSpPr>
        <p:spPr>
          <a:xfrm>
            <a:off x="6363575" y="2508800"/>
            <a:ext cx="164700" cy="5769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448" name="Shape 448"/>
          <p:cNvSpPr/>
          <p:nvPr/>
        </p:nvSpPr>
        <p:spPr>
          <a:xfrm>
            <a:off x="5869200" y="2007475"/>
            <a:ext cx="906300" cy="4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</a:rPr>
              <a:t>Press Enter</a:t>
            </a:r>
            <a:endParaRPr b="1" sz="12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3" name="Shape 453"/>
          <p:cNvGrpSpPr/>
          <p:nvPr/>
        </p:nvGrpSpPr>
        <p:grpSpPr>
          <a:xfrm>
            <a:off x="5676850" y="3183725"/>
            <a:ext cx="2616900" cy="1254300"/>
            <a:chOff x="5676850" y="3488525"/>
            <a:chExt cx="2616900" cy="1254300"/>
          </a:xfrm>
        </p:grpSpPr>
        <p:sp>
          <p:nvSpPr>
            <p:cNvPr id="454" name="Shape 454"/>
            <p:cNvSpPr/>
            <p:nvPr/>
          </p:nvSpPr>
          <p:spPr>
            <a:xfrm>
              <a:off x="5676850" y="3488525"/>
              <a:ext cx="2616900" cy="12543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5944150" y="3612000"/>
              <a:ext cx="2078400" cy="329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5"/>
                  </a:solidFill>
                </a:rPr>
                <a:t>Test if done typing</a:t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456" name="Shape 456"/>
            <p:cNvSpPr/>
            <p:nvPr/>
          </p:nvSpPr>
          <p:spPr>
            <a:xfrm>
              <a:off x="5944150" y="3935175"/>
              <a:ext cx="2078400" cy="329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5"/>
                  </a:solidFill>
                </a:rPr>
                <a:t>Test direction is “type”</a:t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457" name="Shape 457"/>
            <p:cNvSpPr/>
            <p:nvPr/>
          </p:nvSpPr>
          <p:spPr>
            <a:xfrm>
              <a:off x="5944150" y="4264875"/>
              <a:ext cx="2078400" cy="329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5"/>
                  </a:solidFill>
                </a:rPr>
                <a:t>Press Enter</a:t>
              </a: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458" name="Shape 458"/>
          <p:cNvGrpSpPr/>
          <p:nvPr/>
        </p:nvGrpSpPr>
        <p:grpSpPr>
          <a:xfrm>
            <a:off x="5803300" y="1628825"/>
            <a:ext cx="2078400" cy="924425"/>
            <a:chOff x="5667875" y="1918675"/>
            <a:chExt cx="2078400" cy="924425"/>
          </a:xfrm>
        </p:grpSpPr>
        <p:sp>
          <p:nvSpPr>
            <p:cNvPr id="459" name="Shape 459"/>
            <p:cNvSpPr/>
            <p:nvPr/>
          </p:nvSpPr>
          <p:spPr>
            <a:xfrm>
              <a:off x="5667875" y="1986900"/>
              <a:ext cx="2078400" cy="856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Shape 460"/>
            <p:cNvSpPr txBox="1"/>
            <p:nvPr/>
          </p:nvSpPr>
          <p:spPr>
            <a:xfrm>
              <a:off x="6272225" y="1918675"/>
              <a:ext cx="869700" cy="31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SMEM</a:t>
              </a:r>
              <a:endParaRPr/>
            </a:p>
          </p:txBody>
        </p:sp>
      </p:grpSp>
      <p:sp>
        <p:nvSpPr>
          <p:cNvPr id="461" name="Shape 461"/>
          <p:cNvSpPr/>
          <p:nvPr/>
        </p:nvSpPr>
        <p:spPr>
          <a:xfrm>
            <a:off x="6881750" y="2007475"/>
            <a:ext cx="906300" cy="4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Type Letter</a:t>
            </a:r>
            <a:endParaRPr sz="1200"/>
          </a:p>
        </p:txBody>
      </p:sp>
      <p:sp>
        <p:nvSpPr>
          <p:cNvPr id="462" name="Shape 462"/>
          <p:cNvSpPr/>
          <p:nvPr/>
        </p:nvSpPr>
        <p:spPr>
          <a:xfrm>
            <a:off x="5869200" y="2007475"/>
            <a:ext cx="906300" cy="4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Press Enter</a:t>
            </a:r>
            <a:endParaRPr sz="1200"/>
          </a:p>
        </p:txBody>
      </p:sp>
      <p:sp>
        <p:nvSpPr>
          <p:cNvPr id="463" name="Shape 463"/>
          <p:cNvSpPr txBox="1"/>
          <p:nvPr>
            <p:ph type="title"/>
          </p:nvPr>
        </p:nvSpPr>
        <p:spPr>
          <a:xfrm>
            <a:off x="729450" y="1758200"/>
            <a:ext cx="43248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Operators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Shape 464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5" name="Shape 465"/>
          <p:cNvSpPr txBox="1"/>
          <p:nvPr/>
        </p:nvSpPr>
        <p:spPr>
          <a:xfrm>
            <a:off x="729450" y="2417250"/>
            <a:ext cx="4272000" cy="24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If idle: Fetch instructions in substate</a:t>
            </a:r>
            <a:endParaRPr sz="18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AutoNum type="arabicPeriod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Evaluate conditions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466" name="Shape 466"/>
          <p:cNvGrpSpPr/>
          <p:nvPr/>
        </p:nvGrpSpPr>
        <p:grpSpPr>
          <a:xfrm>
            <a:off x="5676850" y="3183725"/>
            <a:ext cx="2616900" cy="1254300"/>
            <a:chOff x="5676850" y="3488525"/>
            <a:chExt cx="2616900" cy="1254300"/>
          </a:xfrm>
        </p:grpSpPr>
        <p:sp>
          <p:nvSpPr>
            <p:cNvPr id="467" name="Shape 467"/>
            <p:cNvSpPr/>
            <p:nvPr/>
          </p:nvSpPr>
          <p:spPr>
            <a:xfrm>
              <a:off x="5676850" y="3488525"/>
              <a:ext cx="2616900" cy="12543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5944150" y="3612000"/>
              <a:ext cx="2078400" cy="329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0000FF"/>
                  </a:solidFill>
                </a:rPr>
                <a:t>Test if done typing</a:t>
              </a:r>
              <a:endParaRPr b="1" sz="1300">
                <a:solidFill>
                  <a:srgbClr val="0000FF"/>
                </a:solidFill>
              </a:endParaRPr>
            </a:p>
          </p:txBody>
        </p:sp>
        <p:sp>
          <p:nvSpPr>
            <p:cNvPr id="469" name="Shape 469"/>
            <p:cNvSpPr/>
            <p:nvPr/>
          </p:nvSpPr>
          <p:spPr>
            <a:xfrm>
              <a:off x="5944150" y="3935175"/>
              <a:ext cx="2078400" cy="329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0000FF"/>
                  </a:solidFill>
                </a:rPr>
                <a:t>Test direction is “type”</a:t>
              </a:r>
              <a:endParaRPr b="1" sz="1300">
                <a:solidFill>
                  <a:srgbClr val="0000FF"/>
                </a:solidFill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5944150" y="4264875"/>
              <a:ext cx="2078400" cy="329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66666"/>
                  </a:solidFill>
                </a:rPr>
                <a:t>Press Enter</a:t>
              </a:r>
              <a:endParaRPr>
                <a:solidFill>
                  <a:srgbClr val="666666"/>
                </a:solidFill>
              </a:endParaRPr>
            </a:p>
          </p:txBody>
        </p:sp>
      </p:grpSp>
      <p:sp>
        <p:nvSpPr>
          <p:cNvPr id="471" name="Shape 471"/>
          <p:cNvSpPr/>
          <p:nvPr/>
        </p:nvSpPr>
        <p:spPr>
          <a:xfrm>
            <a:off x="5338450" y="3073925"/>
            <a:ext cx="3293700" cy="1473900"/>
          </a:xfrm>
          <a:prstGeom prst="rect">
            <a:avLst/>
          </a:prstGeom>
          <a:solidFill>
            <a:srgbClr val="FFFFFF">
              <a:alpha val="7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2" name="Shape 472"/>
          <p:cNvGrpSpPr/>
          <p:nvPr/>
        </p:nvGrpSpPr>
        <p:grpSpPr>
          <a:xfrm>
            <a:off x="5442550" y="3156125"/>
            <a:ext cx="3085500" cy="1309500"/>
            <a:chOff x="5338075" y="3405950"/>
            <a:chExt cx="3085500" cy="1309500"/>
          </a:xfrm>
        </p:grpSpPr>
        <p:cxnSp>
          <p:nvCxnSpPr>
            <p:cNvPr id="473" name="Shape 473"/>
            <p:cNvCxnSpPr/>
            <p:nvPr/>
          </p:nvCxnSpPr>
          <p:spPr>
            <a:xfrm>
              <a:off x="5338075" y="3406100"/>
              <a:ext cx="3085500" cy="13002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4" name="Shape 474"/>
            <p:cNvCxnSpPr/>
            <p:nvPr/>
          </p:nvCxnSpPr>
          <p:spPr>
            <a:xfrm flipH="1" rot="10800000">
              <a:off x="5374700" y="3405950"/>
              <a:ext cx="3021600" cy="13095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9" name="Shape 479"/>
          <p:cNvGrpSpPr/>
          <p:nvPr/>
        </p:nvGrpSpPr>
        <p:grpSpPr>
          <a:xfrm>
            <a:off x="5803300" y="1628825"/>
            <a:ext cx="2078400" cy="924425"/>
            <a:chOff x="5667875" y="1918675"/>
            <a:chExt cx="2078400" cy="924425"/>
          </a:xfrm>
        </p:grpSpPr>
        <p:sp>
          <p:nvSpPr>
            <p:cNvPr id="480" name="Shape 480"/>
            <p:cNvSpPr/>
            <p:nvPr/>
          </p:nvSpPr>
          <p:spPr>
            <a:xfrm>
              <a:off x="5667875" y="1986900"/>
              <a:ext cx="2078400" cy="856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Shape 481"/>
            <p:cNvSpPr txBox="1"/>
            <p:nvPr/>
          </p:nvSpPr>
          <p:spPr>
            <a:xfrm>
              <a:off x="6272225" y="1918675"/>
              <a:ext cx="869700" cy="31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SMEM</a:t>
              </a:r>
              <a:endParaRPr/>
            </a:p>
          </p:txBody>
        </p:sp>
      </p:grpSp>
      <p:sp>
        <p:nvSpPr>
          <p:cNvPr id="482" name="Shape 482"/>
          <p:cNvSpPr/>
          <p:nvPr/>
        </p:nvSpPr>
        <p:spPr>
          <a:xfrm>
            <a:off x="6881750" y="2007475"/>
            <a:ext cx="906300" cy="4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Type Letter</a:t>
            </a:r>
            <a:endParaRPr sz="1200"/>
          </a:p>
        </p:txBody>
      </p:sp>
      <p:sp>
        <p:nvSpPr>
          <p:cNvPr id="483" name="Shape 483"/>
          <p:cNvSpPr/>
          <p:nvPr/>
        </p:nvSpPr>
        <p:spPr>
          <a:xfrm>
            <a:off x="5869200" y="2007475"/>
            <a:ext cx="906300" cy="4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Press Enter</a:t>
            </a:r>
            <a:endParaRPr sz="1200"/>
          </a:p>
        </p:txBody>
      </p:sp>
      <p:sp>
        <p:nvSpPr>
          <p:cNvPr id="484" name="Shape 484"/>
          <p:cNvSpPr txBox="1"/>
          <p:nvPr>
            <p:ph type="title"/>
          </p:nvPr>
        </p:nvSpPr>
        <p:spPr>
          <a:xfrm>
            <a:off x="729450" y="1758200"/>
            <a:ext cx="44568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Operators</a:t>
            </a:r>
            <a:endParaRPr/>
          </a:p>
        </p:txBody>
      </p:sp>
      <p:sp>
        <p:nvSpPr>
          <p:cNvPr id="485" name="Shape 485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6" name="Shape 486"/>
          <p:cNvSpPr txBox="1"/>
          <p:nvPr/>
        </p:nvSpPr>
        <p:spPr>
          <a:xfrm>
            <a:off x="729450" y="2417250"/>
            <a:ext cx="4290900" cy="24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If idle: Fetch instructions in substate</a:t>
            </a:r>
            <a:endParaRPr sz="18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Evaluate conditions</a:t>
            </a:r>
            <a:endParaRPr sz="18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AutoNum type="arabicPeriod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If false: Fetch again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87" name="Shape 487"/>
          <p:cNvCxnSpPr/>
          <p:nvPr/>
        </p:nvCxnSpPr>
        <p:spPr>
          <a:xfrm flipH="1">
            <a:off x="7132650" y="2517950"/>
            <a:ext cx="174000" cy="6135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488" name="Shape 488"/>
          <p:cNvSpPr/>
          <p:nvPr/>
        </p:nvSpPr>
        <p:spPr>
          <a:xfrm>
            <a:off x="6881750" y="2007475"/>
            <a:ext cx="906300" cy="4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</a:rPr>
              <a:t>Type Letter</a:t>
            </a:r>
            <a:endParaRPr b="1" sz="1200">
              <a:solidFill>
                <a:srgbClr val="0000FF"/>
              </a:solidFill>
            </a:endParaRPr>
          </a:p>
        </p:txBody>
      </p:sp>
      <p:grpSp>
        <p:nvGrpSpPr>
          <p:cNvPr id="489" name="Shape 489"/>
          <p:cNvGrpSpPr/>
          <p:nvPr/>
        </p:nvGrpSpPr>
        <p:grpSpPr>
          <a:xfrm>
            <a:off x="5704325" y="3177800"/>
            <a:ext cx="2589300" cy="1254300"/>
            <a:chOff x="5704325" y="3482600"/>
            <a:chExt cx="2589300" cy="1254300"/>
          </a:xfrm>
        </p:grpSpPr>
        <p:sp>
          <p:nvSpPr>
            <p:cNvPr id="490" name="Shape 490"/>
            <p:cNvSpPr/>
            <p:nvPr/>
          </p:nvSpPr>
          <p:spPr>
            <a:xfrm>
              <a:off x="5704325" y="3482600"/>
              <a:ext cx="2589300" cy="12543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5944150" y="3606075"/>
              <a:ext cx="2250600" cy="329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0000FF"/>
                  </a:solidFill>
                </a:rPr>
                <a:t>Test if </a:t>
              </a:r>
              <a:r>
                <a:rPr b="1" lang="en" sz="1300">
                  <a:solidFill>
                    <a:srgbClr val="0000FF"/>
                  </a:solidFill>
                </a:rPr>
                <a:t>not </a:t>
              </a:r>
              <a:r>
                <a:rPr lang="en" sz="1300">
                  <a:solidFill>
                    <a:srgbClr val="0000FF"/>
                  </a:solidFill>
                </a:rPr>
                <a:t>done typing</a:t>
              </a:r>
              <a:endParaRPr sz="1300">
                <a:solidFill>
                  <a:srgbClr val="0000FF"/>
                </a:solidFill>
              </a:endParaRPr>
            </a:p>
          </p:txBody>
        </p:sp>
        <p:sp>
          <p:nvSpPr>
            <p:cNvPr id="492" name="Shape 492"/>
            <p:cNvSpPr/>
            <p:nvPr/>
          </p:nvSpPr>
          <p:spPr>
            <a:xfrm>
              <a:off x="5944150" y="3929250"/>
              <a:ext cx="2250600" cy="329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0000FF"/>
                  </a:solidFill>
                </a:rPr>
                <a:t>Test direction is “type”</a:t>
              </a:r>
              <a:endParaRPr sz="1300">
                <a:solidFill>
                  <a:srgbClr val="0000FF"/>
                </a:solidFill>
              </a:endParaRPr>
            </a:p>
          </p:txBody>
        </p:sp>
        <p:sp>
          <p:nvSpPr>
            <p:cNvPr id="493" name="Shape 493"/>
            <p:cNvSpPr/>
            <p:nvPr/>
          </p:nvSpPr>
          <p:spPr>
            <a:xfrm>
              <a:off x="5944150" y="4258950"/>
              <a:ext cx="2250600" cy="329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Type next letter</a:t>
              </a:r>
              <a:endParaRPr sz="1300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8" name="Shape 498"/>
          <p:cNvGrpSpPr/>
          <p:nvPr/>
        </p:nvGrpSpPr>
        <p:grpSpPr>
          <a:xfrm>
            <a:off x="5803300" y="1628825"/>
            <a:ext cx="2078400" cy="924425"/>
            <a:chOff x="5667875" y="1918675"/>
            <a:chExt cx="2078400" cy="924425"/>
          </a:xfrm>
        </p:grpSpPr>
        <p:sp>
          <p:nvSpPr>
            <p:cNvPr id="499" name="Shape 499"/>
            <p:cNvSpPr/>
            <p:nvPr/>
          </p:nvSpPr>
          <p:spPr>
            <a:xfrm>
              <a:off x="5667875" y="1986900"/>
              <a:ext cx="2078400" cy="856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Shape 500"/>
            <p:cNvSpPr txBox="1"/>
            <p:nvPr/>
          </p:nvSpPr>
          <p:spPr>
            <a:xfrm>
              <a:off x="6272225" y="1918675"/>
              <a:ext cx="869700" cy="31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SMEM</a:t>
              </a:r>
              <a:endParaRPr/>
            </a:p>
          </p:txBody>
        </p:sp>
      </p:grpSp>
      <p:sp>
        <p:nvSpPr>
          <p:cNvPr id="501" name="Shape 501"/>
          <p:cNvSpPr/>
          <p:nvPr/>
        </p:nvSpPr>
        <p:spPr>
          <a:xfrm>
            <a:off x="6881750" y="2007475"/>
            <a:ext cx="906300" cy="4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Type Letter</a:t>
            </a:r>
            <a:endParaRPr sz="1200"/>
          </a:p>
        </p:txBody>
      </p:sp>
      <p:sp>
        <p:nvSpPr>
          <p:cNvPr id="502" name="Shape 502"/>
          <p:cNvSpPr/>
          <p:nvPr/>
        </p:nvSpPr>
        <p:spPr>
          <a:xfrm>
            <a:off x="5869200" y="2007475"/>
            <a:ext cx="906300" cy="4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Press Enter</a:t>
            </a:r>
            <a:endParaRPr sz="1200"/>
          </a:p>
        </p:txBody>
      </p:sp>
      <p:sp>
        <p:nvSpPr>
          <p:cNvPr id="503" name="Shape 503"/>
          <p:cNvSpPr txBox="1"/>
          <p:nvPr>
            <p:ph type="title"/>
          </p:nvPr>
        </p:nvSpPr>
        <p:spPr>
          <a:xfrm>
            <a:off x="729450" y="1758200"/>
            <a:ext cx="47733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Operators</a:t>
            </a:r>
            <a:endParaRPr/>
          </a:p>
        </p:txBody>
      </p:sp>
      <p:sp>
        <p:nvSpPr>
          <p:cNvPr id="504" name="Shape 504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5" name="Shape 505"/>
          <p:cNvSpPr txBox="1"/>
          <p:nvPr/>
        </p:nvSpPr>
        <p:spPr>
          <a:xfrm>
            <a:off x="729450" y="2417250"/>
            <a:ext cx="4385700" cy="24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If idle: Fetch instructions in substate</a:t>
            </a:r>
            <a:endParaRPr sz="18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Evaluate conditions</a:t>
            </a:r>
            <a:endParaRPr sz="18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If false: Fetch again</a:t>
            </a:r>
            <a:endParaRPr sz="18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AutoNum type="arabicPeriod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If true: Do actions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506" name="Shape 506"/>
          <p:cNvGrpSpPr/>
          <p:nvPr/>
        </p:nvGrpSpPr>
        <p:grpSpPr>
          <a:xfrm>
            <a:off x="5704325" y="3177800"/>
            <a:ext cx="2589600" cy="1254300"/>
            <a:chOff x="5704325" y="3482600"/>
            <a:chExt cx="2589600" cy="1254300"/>
          </a:xfrm>
        </p:grpSpPr>
        <p:sp>
          <p:nvSpPr>
            <p:cNvPr id="507" name="Shape 507"/>
            <p:cNvSpPr/>
            <p:nvPr/>
          </p:nvSpPr>
          <p:spPr>
            <a:xfrm>
              <a:off x="5704325" y="3482600"/>
              <a:ext cx="2589600" cy="12543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5944150" y="3606075"/>
              <a:ext cx="2250600" cy="329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Test if not done typing</a:t>
              </a:r>
              <a:endParaRPr sz="1300"/>
            </a:p>
          </p:txBody>
        </p:sp>
        <p:sp>
          <p:nvSpPr>
            <p:cNvPr id="509" name="Shape 509"/>
            <p:cNvSpPr/>
            <p:nvPr/>
          </p:nvSpPr>
          <p:spPr>
            <a:xfrm>
              <a:off x="5944150" y="3929250"/>
              <a:ext cx="2250600" cy="329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Test direction is “type”</a:t>
              </a:r>
              <a:endParaRPr sz="1300"/>
            </a:p>
          </p:txBody>
        </p:sp>
        <p:sp>
          <p:nvSpPr>
            <p:cNvPr id="510" name="Shape 510"/>
            <p:cNvSpPr/>
            <p:nvPr/>
          </p:nvSpPr>
          <p:spPr>
            <a:xfrm>
              <a:off x="5944150" y="4258950"/>
              <a:ext cx="2250600" cy="329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0000FF"/>
                  </a:solidFill>
                </a:rPr>
                <a:t>Type next letter</a:t>
              </a:r>
              <a:endParaRPr b="1" sz="1300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Shape 515"/>
          <p:cNvGrpSpPr/>
          <p:nvPr/>
        </p:nvGrpSpPr>
        <p:grpSpPr>
          <a:xfrm>
            <a:off x="5803300" y="1628825"/>
            <a:ext cx="2078400" cy="924425"/>
            <a:chOff x="5667875" y="1918675"/>
            <a:chExt cx="2078400" cy="924425"/>
          </a:xfrm>
        </p:grpSpPr>
        <p:sp>
          <p:nvSpPr>
            <p:cNvPr id="516" name="Shape 516"/>
            <p:cNvSpPr/>
            <p:nvPr/>
          </p:nvSpPr>
          <p:spPr>
            <a:xfrm>
              <a:off x="5667875" y="1986900"/>
              <a:ext cx="2078400" cy="856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Shape 517"/>
            <p:cNvSpPr txBox="1"/>
            <p:nvPr/>
          </p:nvSpPr>
          <p:spPr>
            <a:xfrm>
              <a:off x="6272225" y="1918675"/>
              <a:ext cx="869700" cy="31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SMEM</a:t>
              </a:r>
              <a:endParaRPr/>
            </a:p>
          </p:txBody>
        </p:sp>
      </p:grpSp>
      <p:sp>
        <p:nvSpPr>
          <p:cNvPr id="518" name="Shape 518"/>
          <p:cNvSpPr/>
          <p:nvPr/>
        </p:nvSpPr>
        <p:spPr>
          <a:xfrm>
            <a:off x="6881750" y="2007475"/>
            <a:ext cx="906300" cy="4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Type Letter</a:t>
            </a:r>
            <a:endParaRPr sz="1200"/>
          </a:p>
        </p:txBody>
      </p:sp>
      <p:sp>
        <p:nvSpPr>
          <p:cNvPr id="519" name="Shape 519"/>
          <p:cNvSpPr/>
          <p:nvPr/>
        </p:nvSpPr>
        <p:spPr>
          <a:xfrm>
            <a:off x="5869200" y="2007475"/>
            <a:ext cx="906300" cy="4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Press Enter</a:t>
            </a:r>
            <a:endParaRPr sz="1200"/>
          </a:p>
        </p:txBody>
      </p:sp>
      <p:sp>
        <p:nvSpPr>
          <p:cNvPr id="520" name="Shape 520"/>
          <p:cNvSpPr txBox="1"/>
          <p:nvPr>
            <p:ph type="title"/>
          </p:nvPr>
        </p:nvSpPr>
        <p:spPr>
          <a:xfrm>
            <a:off x="729450" y="1758200"/>
            <a:ext cx="4661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Operators</a:t>
            </a:r>
            <a:endParaRPr/>
          </a:p>
        </p:txBody>
      </p:sp>
      <p:sp>
        <p:nvSpPr>
          <p:cNvPr id="521" name="Shape 521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2" name="Shape 522"/>
          <p:cNvSpPr txBox="1"/>
          <p:nvPr/>
        </p:nvSpPr>
        <p:spPr>
          <a:xfrm>
            <a:off x="729450" y="2417250"/>
            <a:ext cx="4357200" cy="31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If idle: Fetch instructions in substate</a:t>
            </a:r>
            <a:endParaRPr sz="18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Evaluate conditions</a:t>
            </a:r>
            <a:endParaRPr sz="18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t/>
            </a:r>
            <a:endParaRPr sz="18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If false: Fetch again</a:t>
            </a:r>
            <a:endParaRPr sz="18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t/>
            </a:r>
            <a:endParaRPr sz="18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If true: </a:t>
            </a:r>
            <a:r>
              <a:rPr lang="en" sz="18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Do</a:t>
            </a:r>
            <a:r>
              <a:rPr lang="en" sz="18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 actions</a:t>
            </a:r>
            <a:endParaRPr sz="18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AutoNum type="arabicPeriod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Chunk operations together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523" name="Shape 523"/>
          <p:cNvGrpSpPr/>
          <p:nvPr/>
        </p:nvGrpSpPr>
        <p:grpSpPr>
          <a:xfrm>
            <a:off x="5704325" y="3177800"/>
            <a:ext cx="2589600" cy="1254300"/>
            <a:chOff x="5704325" y="3482600"/>
            <a:chExt cx="2589600" cy="1254300"/>
          </a:xfrm>
        </p:grpSpPr>
        <p:sp>
          <p:nvSpPr>
            <p:cNvPr id="524" name="Shape 524"/>
            <p:cNvSpPr/>
            <p:nvPr/>
          </p:nvSpPr>
          <p:spPr>
            <a:xfrm>
              <a:off x="5704325" y="3482600"/>
              <a:ext cx="2589600" cy="12543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5944150" y="3606075"/>
              <a:ext cx="2250600" cy="329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Test if not done typing</a:t>
              </a:r>
              <a:endParaRPr sz="1300"/>
            </a:p>
          </p:txBody>
        </p:sp>
        <p:sp>
          <p:nvSpPr>
            <p:cNvPr id="526" name="Shape 526"/>
            <p:cNvSpPr/>
            <p:nvPr/>
          </p:nvSpPr>
          <p:spPr>
            <a:xfrm>
              <a:off x="5944150" y="3929250"/>
              <a:ext cx="2250600" cy="329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Test direction is “type”</a:t>
              </a:r>
              <a:endParaRPr sz="1300"/>
            </a:p>
          </p:txBody>
        </p:sp>
        <p:sp>
          <p:nvSpPr>
            <p:cNvPr id="527" name="Shape 527"/>
            <p:cNvSpPr/>
            <p:nvPr/>
          </p:nvSpPr>
          <p:spPr>
            <a:xfrm>
              <a:off x="5944150" y="4258950"/>
              <a:ext cx="2250600" cy="329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Type next letter</a:t>
              </a:r>
              <a:endParaRPr sz="1300"/>
            </a:p>
          </p:txBody>
        </p:sp>
      </p:grpSp>
      <p:grpSp>
        <p:nvGrpSpPr>
          <p:cNvPr id="528" name="Shape 528"/>
          <p:cNvGrpSpPr/>
          <p:nvPr/>
        </p:nvGrpSpPr>
        <p:grpSpPr>
          <a:xfrm>
            <a:off x="4291700" y="5821900"/>
            <a:ext cx="4310138" cy="799875"/>
            <a:chOff x="405500" y="5593300"/>
            <a:chExt cx="4310138" cy="799875"/>
          </a:xfrm>
        </p:grpSpPr>
        <p:grpSp>
          <p:nvGrpSpPr>
            <p:cNvPr id="529" name="Shape 529"/>
            <p:cNvGrpSpPr/>
            <p:nvPr/>
          </p:nvGrpSpPr>
          <p:grpSpPr>
            <a:xfrm>
              <a:off x="1274800" y="5950950"/>
              <a:ext cx="3440838" cy="442225"/>
              <a:chOff x="5384025" y="4488375"/>
              <a:chExt cx="3440838" cy="442225"/>
            </a:xfrm>
          </p:grpSpPr>
          <p:sp>
            <p:nvSpPr>
              <p:cNvPr id="530" name="Shape 530"/>
              <p:cNvSpPr/>
              <p:nvPr/>
            </p:nvSpPr>
            <p:spPr>
              <a:xfrm>
                <a:off x="5384025" y="4488400"/>
                <a:ext cx="960900" cy="4422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Test if done</a:t>
                </a:r>
                <a:endParaRPr sz="1200"/>
              </a:p>
            </p:txBody>
          </p:sp>
          <p:sp>
            <p:nvSpPr>
              <p:cNvPr id="531" name="Shape 531"/>
              <p:cNvSpPr/>
              <p:nvPr/>
            </p:nvSpPr>
            <p:spPr>
              <a:xfrm>
                <a:off x="6678588" y="4488400"/>
                <a:ext cx="906300" cy="4422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Test dir: “type”</a:t>
                </a:r>
                <a:endParaRPr sz="1200"/>
              </a:p>
            </p:txBody>
          </p:sp>
          <p:sp>
            <p:nvSpPr>
              <p:cNvPr id="532" name="Shape 532"/>
              <p:cNvSpPr/>
              <p:nvPr/>
            </p:nvSpPr>
            <p:spPr>
              <a:xfrm>
                <a:off x="7918563" y="4488375"/>
                <a:ext cx="906300" cy="4422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Type next </a:t>
                </a:r>
                <a:r>
                  <a:rPr lang="en" sz="1200"/>
                  <a:t>letter</a:t>
                </a:r>
                <a:endParaRPr sz="1200"/>
              </a:p>
            </p:txBody>
          </p:sp>
          <p:cxnSp>
            <p:nvCxnSpPr>
              <p:cNvPr id="533" name="Shape 533"/>
              <p:cNvCxnSpPr>
                <a:stCxn id="531" idx="3"/>
                <a:endCxn id="532" idx="1"/>
              </p:cNvCxnSpPr>
              <p:nvPr/>
            </p:nvCxnSpPr>
            <p:spPr>
              <a:xfrm>
                <a:off x="7584888" y="4709500"/>
                <a:ext cx="3336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34" name="Shape 534"/>
              <p:cNvCxnSpPr>
                <a:stCxn id="530" idx="3"/>
                <a:endCxn id="531" idx="1"/>
              </p:cNvCxnSpPr>
              <p:nvPr/>
            </p:nvCxnSpPr>
            <p:spPr>
              <a:xfrm>
                <a:off x="6344925" y="4709500"/>
                <a:ext cx="3336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cxnSp>
          <p:nvCxnSpPr>
            <p:cNvPr id="535" name="Shape 535"/>
            <p:cNvCxnSpPr/>
            <p:nvPr/>
          </p:nvCxnSpPr>
          <p:spPr>
            <a:xfrm>
              <a:off x="521600" y="5649375"/>
              <a:ext cx="4019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536" name="Shape 536"/>
            <p:cNvSpPr txBox="1"/>
            <p:nvPr/>
          </p:nvSpPr>
          <p:spPr>
            <a:xfrm>
              <a:off x="405500" y="5593300"/>
              <a:ext cx="12177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Substate:</a:t>
              </a:r>
              <a:endParaRPr/>
            </a:p>
          </p:txBody>
        </p:sp>
      </p:grpSp>
      <p:grpSp>
        <p:nvGrpSpPr>
          <p:cNvPr id="537" name="Shape 537"/>
          <p:cNvGrpSpPr/>
          <p:nvPr/>
        </p:nvGrpSpPr>
        <p:grpSpPr>
          <a:xfrm>
            <a:off x="5759725" y="4605750"/>
            <a:ext cx="2243400" cy="1172100"/>
            <a:chOff x="1873525" y="4253713"/>
            <a:chExt cx="2243400" cy="1172100"/>
          </a:xfrm>
        </p:grpSpPr>
        <p:sp>
          <p:nvSpPr>
            <p:cNvPr id="538" name="Shape 538"/>
            <p:cNvSpPr/>
            <p:nvPr/>
          </p:nvSpPr>
          <p:spPr>
            <a:xfrm>
              <a:off x="1873525" y="4500613"/>
              <a:ext cx="2243400" cy="925200"/>
            </a:xfrm>
            <a:prstGeom prst="roundRect">
              <a:avLst>
                <a:gd fmla="val 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Test if not done typing</a:t>
              </a:r>
              <a:endParaRPr sz="1300"/>
            </a:p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Test direction is “type”</a:t>
              </a:r>
              <a:endParaRPr sz="13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--&gt;</a:t>
              </a:r>
              <a:endParaRPr sz="13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Type next letter</a:t>
              </a:r>
              <a:endParaRPr sz="1300"/>
            </a:p>
          </p:txBody>
        </p:sp>
        <p:sp>
          <p:nvSpPr>
            <p:cNvPr id="539" name="Shape 539"/>
            <p:cNvSpPr txBox="1"/>
            <p:nvPr/>
          </p:nvSpPr>
          <p:spPr>
            <a:xfrm>
              <a:off x="1873525" y="4253713"/>
              <a:ext cx="18765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“Type Letter” chunk</a:t>
              </a:r>
              <a:r>
                <a:rPr lang="en" sz="1200"/>
                <a:t>:</a:t>
              </a:r>
              <a:endParaRPr sz="12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Cognitive </a:t>
            </a:r>
            <a:r>
              <a:rPr lang="en"/>
              <a:t>Modeling</a:t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729450" y="2390825"/>
            <a:ext cx="7688700" cy="10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You have the Soar cognitive architecture</a:t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Task-general theory of cognition</a:t>
            </a:r>
            <a:endParaRPr sz="1800"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6" name="Shape 96"/>
          <p:cNvGrpSpPr/>
          <p:nvPr/>
        </p:nvGrpSpPr>
        <p:grpSpPr>
          <a:xfrm>
            <a:off x="3705337" y="4118256"/>
            <a:ext cx="4759852" cy="2399615"/>
            <a:chOff x="1200150" y="461968"/>
            <a:chExt cx="7048500" cy="3553406"/>
          </a:xfrm>
        </p:grpSpPr>
        <p:pic>
          <p:nvPicPr>
            <p:cNvPr id="97" name="Shape 97"/>
            <p:cNvPicPr preferRelativeResize="0"/>
            <p:nvPr/>
          </p:nvPicPr>
          <p:blipFill rotWithShape="1">
            <a:blip r:embed="rId3">
              <a:alphaModFix/>
            </a:blip>
            <a:srcRect b="52559" l="0" r="0" t="0"/>
            <a:stretch/>
          </p:blipFill>
          <p:spPr>
            <a:xfrm>
              <a:off x="1200150" y="461968"/>
              <a:ext cx="7048500" cy="295975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pic>
          <p:nvPicPr>
            <p:cNvPr id="98" name="Shape 98"/>
            <p:cNvPicPr preferRelativeResize="0"/>
            <p:nvPr/>
          </p:nvPicPr>
          <p:blipFill rotWithShape="1">
            <a:blip r:embed="rId3">
              <a:alphaModFix/>
            </a:blip>
            <a:srcRect b="0" l="0" r="0" t="90484"/>
            <a:stretch/>
          </p:blipFill>
          <p:spPr>
            <a:xfrm>
              <a:off x="1200150" y="3421725"/>
              <a:ext cx="7048500" cy="593649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3675" y="1758200"/>
            <a:ext cx="1285875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454" y="5013275"/>
            <a:ext cx="2526621" cy="145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729450" y="3402425"/>
            <a:ext cx="7812600" cy="14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You want a </a:t>
            </a:r>
            <a:r>
              <a:rPr lang="en" sz="18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task-general</a:t>
            </a: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model of </a:t>
            </a:r>
            <a:r>
              <a:rPr lang="en" sz="18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human learning </a:t>
            </a:r>
            <a:endParaRPr sz="1800" u="sng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Ex: Text Editor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Ex: Arithmetic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>
            <p:ph type="title"/>
          </p:nvPr>
        </p:nvSpPr>
        <p:spPr>
          <a:xfrm>
            <a:off x="729450" y="9200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Chunking Operations Together</a:t>
            </a:r>
            <a:endParaRPr/>
          </a:p>
        </p:txBody>
      </p:sp>
      <p:sp>
        <p:nvSpPr>
          <p:cNvPr id="545" name="Shape 545"/>
          <p:cNvSpPr txBox="1"/>
          <p:nvPr>
            <p:ph idx="1" type="body"/>
          </p:nvPr>
        </p:nvSpPr>
        <p:spPr>
          <a:xfrm>
            <a:off x="729450" y="1857429"/>
            <a:ext cx="4544400" cy="16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Prior work:   </a:t>
            </a:r>
            <a:r>
              <a:rPr i="1" lang="en" sz="1800"/>
              <a:t>(Taatgen, 2013)</a:t>
            </a:r>
            <a:endParaRPr i="1" sz="18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Chunk instructions  hierarchically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Intermediate </a:t>
            </a:r>
            <a:r>
              <a:rPr lang="en" sz="1800"/>
              <a:t>compositions </a:t>
            </a:r>
            <a:r>
              <a:rPr lang="en" sz="1800"/>
              <a:t>transfer </a:t>
            </a:r>
            <a:endParaRPr sz="1800"/>
          </a:p>
        </p:txBody>
      </p:sp>
      <p:sp>
        <p:nvSpPr>
          <p:cNvPr id="546" name="Shape 546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47" name="Shape 547"/>
          <p:cNvGrpSpPr/>
          <p:nvPr/>
        </p:nvGrpSpPr>
        <p:grpSpPr>
          <a:xfrm>
            <a:off x="5417375" y="5318875"/>
            <a:ext cx="3440838" cy="442225"/>
            <a:chOff x="5384025" y="4488375"/>
            <a:chExt cx="3440838" cy="442225"/>
          </a:xfrm>
        </p:grpSpPr>
        <p:sp>
          <p:nvSpPr>
            <p:cNvPr id="548" name="Shape 548"/>
            <p:cNvSpPr/>
            <p:nvPr/>
          </p:nvSpPr>
          <p:spPr>
            <a:xfrm>
              <a:off x="5384025" y="4488400"/>
              <a:ext cx="960900" cy="442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Test if done</a:t>
              </a:r>
              <a:endParaRPr sz="1200"/>
            </a:p>
          </p:txBody>
        </p:sp>
        <p:sp>
          <p:nvSpPr>
            <p:cNvPr id="549" name="Shape 549"/>
            <p:cNvSpPr/>
            <p:nvPr/>
          </p:nvSpPr>
          <p:spPr>
            <a:xfrm>
              <a:off x="6678588" y="4488400"/>
              <a:ext cx="906300" cy="442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Test dir: “type”</a:t>
              </a:r>
              <a:endParaRPr sz="1200"/>
            </a:p>
          </p:txBody>
        </p:sp>
        <p:sp>
          <p:nvSpPr>
            <p:cNvPr id="550" name="Shape 550"/>
            <p:cNvSpPr/>
            <p:nvPr/>
          </p:nvSpPr>
          <p:spPr>
            <a:xfrm>
              <a:off x="7918563" y="4488375"/>
              <a:ext cx="906300" cy="442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Type next letter</a:t>
              </a:r>
              <a:endParaRPr sz="1200"/>
            </a:p>
          </p:txBody>
        </p:sp>
        <p:cxnSp>
          <p:nvCxnSpPr>
            <p:cNvPr id="551" name="Shape 551"/>
            <p:cNvCxnSpPr>
              <a:stCxn id="549" idx="3"/>
              <a:endCxn id="550" idx="1"/>
            </p:cNvCxnSpPr>
            <p:nvPr/>
          </p:nvCxnSpPr>
          <p:spPr>
            <a:xfrm>
              <a:off x="7584888" y="4709500"/>
              <a:ext cx="3336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52" name="Shape 552"/>
            <p:cNvCxnSpPr>
              <a:stCxn id="548" idx="3"/>
              <a:endCxn id="549" idx="1"/>
            </p:cNvCxnSpPr>
            <p:nvPr/>
          </p:nvCxnSpPr>
          <p:spPr>
            <a:xfrm>
              <a:off x="6344925" y="4709500"/>
              <a:ext cx="3336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553" name="Shape 553"/>
          <p:cNvGrpSpPr/>
          <p:nvPr/>
        </p:nvGrpSpPr>
        <p:grpSpPr>
          <a:xfrm>
            <a:off x="6016100" y="2368375"/>
            <a:ext cx="2243400" cy="1172100"/>
            <a:chOff x="1873525" y="4253713"/>
            <a:chExt cx="2243400" cy="1172100"/>
          </a:xfrm>
        </p:grpSpPr>
        <p:sp>
          <p:nvSpPr>
            <p:cNvPr id="554" name="Shape 554"/>
            <p:cNvSpPr/>
            <p:nvPr/>
          </p:nvSpPr>
          <p:spPr>
            <a:xfrm>
              <a:off x="1873525" y="4500613"/>
              <a:ext cx="2243400" cy="925200"/>
            </a:xfrm>
            <a:prstGeom prst="roundRect">
              <a:avLst>
                <a:gd fmla="val 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Test if not done typing</a:t>
              </a:r>
              <a:br>
                <a:rPr lang="en" sz="1300"/>
              </a:br>
              <a:r>
                <a:rPr lang="en" sz="1300"/>
                <a:t>Test direction is “type”</a:t>
              </a:r>
              <a:endParaRPr sz="13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--&gt;</a:t>
              </a:r>
              <a:endParaRPr sz="13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Type next letter</a:t>
              </a:r>
              <a:endParaRPr sz="1300"/>
            </a:p>
          </p:txBody>
        </p:sp>
        <p:sp>
          <p:nvSpPr>
            <p:cNvPr id="555" name="Shape 555"/>
            <p:cNvSpPr txBox="1"/>
            <p:nvPr/>
          </p:nvSpPr>
          <p:spPr>
            <a:xfrm>
              <a:off x="1873525" y="4253713"/>
              <a:ext cx="1839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“Type Letter” chunk:</a:t>
              </a:r>
              <a:endParaRPr sz="1200"/>
            </a:p>
          </p:txBody>
        </p:sp>
      </p:grpSp>
      <p:grpSp>
        <p:nvGrpSpPr>
          <p:cNvPr id="556" name="Shape 556"/>
          <p:cNvGrpSpPr/>
          <p:nvPr/>
        </p:nvGrpSpPr>
        <p:grpSpPr>
          <a:xfrm>
            <a:off x="360300" y="3595906"/>
            <a:ext cx="4544399" cy="2444294"/>
            <a:chOff x="1953500" y="3577581"/>
            <a:chExt cx="4544399" cy="2444294"/>
          </a:xfrm>
        </p:grpSpPr>
        <p:pic>
          <p:nvPicPr>
            <p:cNvPr id="557" name="Shape 55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53500" y="3577581"/>
              <a:ext cx="4544399" cy="2219446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sp>
          <p:nvSpPr>
            <p:cNvPr id="558" name="Shape 558"/>
            <p:cNvSpPr txBox="1"/>
            <p:nvPr/>
          </p:nvSpPr>
          <p:spPr>
            <a:xfrm>
              <a:off x="1983950" y="5847875"/>
              <a:ext cx="1483200" cy="17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000"/>
                <a:t>(Stearns et al., 2017)</a:t>
              </a:r>
              <a:endParaRPr i="1" sz="1000"/>
            </a:p>
          </p:txBody>
        </p:sp>
      </p:grpSp>
      <p:sp>
        <p:nvSpPr>
          <p:cNvPr id="559" name="Shape 559"/>
          <p:cNvSpPr/>
          <p:nvPr/>
        </p:nvSpPr>
        <p:spPr>
          <a:xfrm>
            <a:off x="5717100" y="4201300"/>
            <a:ext cx="1501500" cy="4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Test if done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Test dir: “type”</a:t>
            </a:r>
            <a:endParaRPr sz="1200"/>
          </a:p>
        </p:txBody>
      </p:sp>
      <p:sp>
        <p:nvSpPr>
          <p:cNvPr id="560" name="Shape 560"/>
          <p:cNvSpPr/>
          <p:nvPr/>
        </p:nvSpPr>
        <p:spPr>
          <a:xfrm>
            <a:off x="7552263" y="4201300"/>
            <a:ext cx="906300" cy="4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Type next letter</a:t>
            </a:r>
            <a:endParaRPr sz="1200"/>
          </a:p>
        </p:txBody>
      </p:sp>
      <p:cxnSp>
        <p:nvCxnSpPr>
          <p:cNvPr id="561" name="Shape 561"/>
          <p:cNvCxnSpPr>
            <a:endCxn id="560" idx="1"/>
          </p:cNvCxnSpPr>
          <p:nvPr/>
        </p:nvCxnSpPr>
        <p:spPr>
          <a:xfrm>
            <a:off x="7218663" y="4422400"/>
            <a:ext cx="333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2" name="Shape 562"/>
          <p:cNvSpPr txBox="1"/>
          <p:nvPr/>
        </p:nvSpPr>
        <p:spPr>
          <a:xfrm>
            <a:off x="5417375" y="5071975"/>
            <a:ext cx="18399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Initial instructions:</a:t>
            </a:r>
            <a:endParaRPr sz="1200"/>
          </a:p>
        </p:txBody>
      </p:sp>
      <p:sp>
        <p:nvSpPr>
          <p:cNvPr id="563" name="Shape 563"/>
          <p:cNvSpPr txBox="1"/>
          <p:nvPr/>
        </p:nvSpPr>
        <p:spPr>
          <a:xfrm>
            <a:off x="5547900" y="3954400"/>
            <a:ext cx="18399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Intermediate chunks:</a:t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Chunks Override Fetch</a:t>
            </a:r>
            <a:endParaRPr/>
          </a:p>
        </p:txBody>
      </p:sp>
      <p:sp>
        <p:nvSpPr>
          <p:cNvPr id="569" name="Shape 569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70" name="Shape 570"/>
          <p:cNvGrpSpPr/>
          <p:nvPr/>
        </p:nvGrpSpPr>
        <p:grpSpPr>
          <a:xfrm>
            <a:off x="5803300" y="1628825"/>
            <a:ext cx="2078400" cy="924425"/>
            <a:chOff x="5667875" y="1918675"/>
            <a:chExt cx="2078400" cy="924425"/>
          </a:xfrm>
        </p:grpSpPr>
        <p:sp>
          <p:nvSpPr>
            <p:cNvPr id="571" name="Shape 571"/>
            <p:cNvSpPr/>
            <p:nvPr/>
          </p:nvSpPr>
          <p:spPr>
            <a:xfrm>
              <a:off x="5667875" y="1986900"/>
              <a:ext cx="2078400" cy="856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Shape 572"/>
            <p:cNvSpPr txBox="1"/>
            <p:nvPr/>
          </p:nvSpPr>
          <p:spPr>
            <a:xfrm>
              <a:off x="6272225" y="1918675"/>
              <a:ext cx="869700" cy="31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SMEM</a:t>
              </a:r>
              <a:endParaRPr/>
            </a:p>
          </p:txBody>
        </p:sp>
      </p:grpSp>
      <p:sp>
        <p:nvSpPr>
          <p:cNvPr id="573" name="Shape 573"/>
          <p:cNvSpPr/>
          <p:nvPr/>
        </p:nvSpPr>
        <p:spPr>
          <a:xfrm>
            <a:off x="6881750" y="2007475"/>
            <a:ext cx="906300" cy="4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Type Letter</a:t>
            </a:r>
            <a:endParaRPr sz="1200"/>
          </a:p>
        </p:txBody>
      </p:sp>
      <p:sp>
        <p:nvSpPr>
          <p:cNvPr id="574" name="Shape 574"/>
          <p:cNvSpPr/>
          <p:nvPr/>
        </p:nvSpPr>
        <p:spPr>
          <a:xfrm>
            <a:off x="5869200" y="2007475"/>
            <a:ext cx="906300" cy="4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Press Enter</a:t>
            </a:r>
            <a:endParaRPr sz="1200"/>
          </a:p>
        </p:txBody>
      </p:sp>
      <p:grpSp>
        <p:nvGrpSpPr>
          <p:cNvPr id="575" name="Shape 575"/>
          <p:cNvGrpSpPr/>
          <p:nvPr/>
        </p:nvGrpSpPr>
        <p:grpSpPr>
          <a:xfrm>
            <a:off x="5704325" y="3177800"/>
            <a:ext cx="2589600" cy="1254300"/>
            <a:chOff x="5704325" y="3482600"/>
            <a:chExt cx="2589600" cy="1254300"/>
          </a:xfrm>
        </p:grpSpPr>
        <p:sp>
          <p:nvSpPr>
            <p:cNvPr id="576" name="Shape 576"/>
            <p:cNvSpPr/>
            <p:nvPr/>
          </p:nvSpPr>
          <p:spPr>
            <a:xfrm>
              <a:off x="5704325" y="3482600"/>
              <a:ext cx="2589600" cy="12543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5944150" y="3606075"/>
              <a:ext cx="2250600" cy="329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Test if not done typing</a:t>
              </a:r>
              <a:endParaRPr sz="1300"/>
            </a:p>
          </p:txBody>
        </p:sp>
        <p:sp>
          <p:nvSpPr>
            <p:cNvPr id="578" name="Shape 578"/>
            <p:cNvSpPr/>
            <p:nvPr/>
          </p:nvSpPr>
          <p:spPr>
            <a:xfrm>
              <a:off x="5944150" y="3929250"/>
              <a:ext cx="2250600" cy="329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Test direction is “type”</a:t>
              </a:r>
              <a:endParaRPr sz="1300"/>
            </a:p>
          </p:txBody>
        </p:sp>
        <p:sp>
          <p:nvSpPr>
            <p:cNvPr id="579" name="Shape 579"/>
            <p:cNvSpPr/>
            <p:nvPr/>
          </p:nvSpPr>
          <p:spPr>
            <a:xfrm>
              <a:off x="5944150" y="4258950"/>
              <a:ext cx="2250600" cy="329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Type next letter</a:t>
              </a:r>
              <a:endParaRPr sz="1300"/>
            </a:p>
          </p:txBody>
        </p:sp>
      </p:grpSp>
      <p:sp>
        <p:nvSpPr>
          <p:cNvPr id="580" name="Shape 580"/>
          <p:cNvSpPr/>
          <p:nvPr/>
        </p:nvSpPr>
        <p:spPr>
          <a:xfrm>
            <a:off x="5434476" y="1635879"/>
            <a:ext cx="3129300" cy="2905500"/>
          </a:xfrm>
          <a:prstGeom prst="rect">
            <a:avLst/>
          </a:prstGeom>
          <a:solidFill>
            <a:srgbClr val="FFFFFF">
              <a:alpha val="7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Shape 581"/>
          <p:cNvSpPr txBox="1"/>
          <p:nvPr>
            <p:ph idx="1" type="body"/>
          </p:nvPr>
        </p:nvSpPr>
        <p:spPr>
          <a:xfrm>
            <a:off x="729450" y="2771825"/>
            <a:ext cx="44928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Fetch only if agent idle</a:t>
            </a:r>
            <a:endParaRPr sz="1800"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After impasse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Chunked task rules fire without fetching</a:t>
            </a:r>
            <a:endParaRPr sz="1800"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Same as hard-coded version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No more fetching required</a:t>
            </a:r>
            <a:endParaRPr sz="1800"/>
          </a:p>
        </p:txBody>
      </p:sp>
      <p:grpSp>
        <p:nvGrpSpPr>
          <p:cNvPr id="582" name="Shape 582"/>
          <p:cNvGrpSpPr/>
          <p:nvPr/>
        </p:nvGrpSpPr>
        <p:grpSpPr>
          <a:xfrm>
            <a:off x="4291700" y="5821900"/>
            <a:ext cx="4310138" cy="799875"/>
            <a:chOff x="405500" y="5593300"/>
            <a:chExt cx="4310138" cy="799875"/>
          </a:xfrm>
        </p:grpSpPr>
        <p:grpSp>
          <p:nvGrpSpPr>
            <p:cNvPr id="583" name="Shape 583"/>
            <p:cNvGrpSpPr/>
            <p:nvPr/>
          </p:nvGrpSpPr>
          <p:grpSpPr>
            <a:xfrm>
              <a:off x="1274800" y="5950950"/>
              <a:ext cx="3440838" cy="442225"/>
              <a:chOff x="5384025" y="4488375"/>
              <a:chExt cx="3440838" cy="442225"/>
            </a:xfrm>
          </p:grpSpPr>
          <p:sp>
            <p:nvSpPr>
              <p:cNvPr id="584" name="Shape 584"/>
              <p:cNvSpPr/>
              <p:nvPr/>
            </p:nvSpPr>
            <p:spPr>
              <a:xfrm>
                <a:off x="5384025" y="4488400"/>
                <a:ext cx="960900" cy="4422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Test if done</a:t>
                </a:r>
                <a:endParaRPr sz="1200"/>
              </a:p>
            </p:txBody>
          </p:sp>
          <p:sp>
            <p:nvSpPr>
              <p:cNvPr id="585" name="Shape 585"/>
              <p:cNvSpPr/>
              <p:nvPr/>
            </p:nvSpPr>
            <p:spPr>
              <a:xfrm>
                <a:off x="6678588" y="4488400"/>
                <a:ext cx="906300" cy="4422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Test dir: “done”</a:t>
                </a:r>
                <a:endParaRPr sz="1200"/>
              </a:p>
            </p:txBody>
          </p:sp>
          <p:sp>
            <p:nvSpPr>
              <p:cNvPr id="586" name="Shape 586"/>
              <p:cNvSpPr/>
              <p:nvPr/>
            </p:nvSpPr>
            <p:spPr>
              <a:xfrm>
                <a:off x="7918563" y="4488375"/>
                <a:ext cx="906300" cy="4422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Type next </a:t>
                </a:r>
                <a:r>
                  <a:rPr lang="en" sz="1200"/>
                  <a:t>letter</a:t>
                </a:r>
                <a:endParaRPr sz="1200"/>
              </a:p>
            </p:txBody>
          </p:sp>
          <p:cxnSp>
            <p:nvCxnSpPr>
              <p:cNvPr id="587" name="Shape 587"/>
              <p:cNvCxnSpPr>
                <a:stCxn id="585" idx="3"/>
                <a:endCxn id="586" idx="1"/>
              </p:cNvCxnSpPr>
              <p:nvPr/>
            </p:nvCxnSpPr>
            <p:spPr>
              <a:xfrm>
                <a:off x="7584888" y="4709500"/>
                <a:ext cx="3336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88" name="Shape 588"/>
              <p:cNvCxnSpPr>
                <a:stCxn id="584" idx="3"/>
                <a:endCxn id="585" idx="1"/>
              </p:cNvCxnSpPr>
              <p:nvPr/>
            </p:nvCxnSpPr>
            <p:spPr>
              <a:xfrm>
                <a:off x="6344925" y="4709500"/>
                <a:ext cx="3336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cxnSp>
          <p:nvCxnSpPr>
            <p:cNvPr id="589" name="Shape 589"/>
            <p:cNvCxnSpPr/>
            <p:nvPr/>
          </p:nvCxnSpPr>
          <p:spPr>
            <a:xfrm>
              <a:off x="521600" y="5649375"/>
              <a:ext cx="4019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590" name="Shape 590"/>
            <p:cNvSpPr txBox="1"/>
            <p:nvPr/>
          </p:nvSpPr>
          <p:spPr>
            <a:xfrm>
              <a:off x="405500" y="5593300"/>
              <a:ext cx="12177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Substate:</a:t>
              </a:r>
              <a:endParaRPr/>
            </a:p>
          </p:txBody>
        </p:sp>
      </p:grpSp>
      <p:grpSp>
        <p:nvGrpSpPr>
          <p:cNvPr id="591" name="Shape 591"/>
          <p:cNvGrpSpPr/>
          <p:nvPr/>
        </p:nvGrpSpPr>
        <p:grpSpPr>
          <a:xfrm>
            <a:off x="5759725" y="4605750"/>
            <a:ext cx="2243400" cy="1172100"/>
            <a:chOff x="1873525" y="4253713"/>
            <a:chExt cx="2243400" cy="1172100"/>
          </a:xfrm>
        </p:grpSpPr>
        <p:sp>
          <p:nvSpPr>
            <p:cNvPr id="592" name="Shape 592"/>
            <p:cNvSpPr/>
            <p:nvPr/>
          </p:nvSpPr>
          <p:spPr>
            <a:xfrm>
              <a:off x="1873525" y="4500613"/>
              <a:ext cx="2243400" cy="925200"/>
            </a:xfrm>
            <a:prstGeom prst="roundRect">
              <a:avLst>
                <a:gd fmla="val 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Test if not done typing</a:t>
              </a:r>
              <a:endParaRPr sz="1300"/>
            </a:p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Test direction is “type”</a:t>
              </a:r>
              <a:endParaRPr sz="13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--&gt;</a:t>
              </a:r>
              <a:endParaRPr sz="13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Type next letter</a:t>
              </a:r>
              <a:endParaRPr sz="1300"/>
            </a:p>
          </p:txBody>
        </p:sp>
        <p:sp>
          <p:nvSpPr>
            <p:cNvPr id="593" name="Shape 593"/>
            <p:cNvSpPr txBox="1"/>
            <p:nvPr/>
          </p:nvSpPr>
          <p:spPr>
            <a:xfrm>
              <a:off x="1873525" y="4253713"/>
              <a:ext cx="19224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“Type Letter” chunk</a:t>
              </a:r>
              <a:r>
                <a:rPr lang="en" sz="1200"/>
                <a:t>:</a:t>
              </a:r>
              <a:endParaRPr sz="1200"/>
            </a:p>
          </p:txBody>
        </p:sp>
      </p:grpSp>
      <p:sp>
        <p:nvSpPr>
          <p:cNvPr id="594" name="Shape 594"/>
          <p:cNvSpPr/>
          <p:nvPr/>
        </p:nvSpPr>
        <p:spPr>
          <a:xfrm>
            <a:off x="4223775" y="5842237"/>
            <a:ext cx="4446000" cy="866700"/>
          </a:xfrm>
          <a:prstGeom prst="rect">
            <a:avLst/>
          </a:prstGeom>
          <a:solidFill>
            <a:srgbClr val="FFFFFF">
              <a:alpha val="7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SMEM Retrieval Order</a:t>
            </a:r>
            <a:endParaRPr/>
          </a:p>
        </p:txBody>
      </p:sp>
      <p:sp>
        <p:nvSpPr>
          <p:cNvPr id="600" name="Shape 600"/>
          <p:cNvSpPr txBox="1"/>
          <p:nvPr>
            <p:ph idx="1" type="body"/>
          </p:nvPr>
        </p:nvSpPr>
        <p:spPr>
          <a:xfrm>
            <a:off x="729450" y="2771825"/>
            <a:ext cx="62751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fetch randomly from SMEM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Could search all SMEM…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Assume order is instructed too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(for now)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Follow a linked-list of what to fetch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Requires fixed sequence ahead of time</a:t>
            </a:r>
            <a:endParaRPr sz="1800"/>
          </a:p>
        </p:txBody>
      </p:sp>
      <p:sp>
        <p:nvSpPr>
          <p:cNvPr id="601" name="Shape 601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02" name="Shape 602"/>
          <p:cNvGrpSpPr/>
          <p:nvPr/>
        </p:nvGrpSpPr>
        <p:grpSpPr>
          <a:xfrm>
            <a:off x="4144000" y="3644163"/>
            <a:ext cx="4708275" cy="442213"/>
            <a:chOff x="4144000" y="3644163"/>
            <a:chExt cx="4708275" cy="442213"/>
          </a:xfrm>
        </p:grpSpPr>
        <p:sp>
          <p:nvSpPr>
            <p:cNvPr id="603" name="Shape 603"/>
            <p:cNvSpPr/>
            <p:nvPr/>
          </p:nvSpPr>
          <p:spPr>
            <a:xfrm>
              <a:off x="4144000" y="3644163"/>
              <a:ext cx="906300" cy="442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Read Direction</a:t>
              </a:r>
              <a:endParaRPr sz="1200"/>
            </a:p>
          </p:txBody>
        </p:sp>
        <p:sp>
          <p:nvSpPr>
            <p:cNvPr id="604" name="Shape 604"/>
            <p:cNvSpPr/>
            <p:nvPr/>
          </p:nvSpPr>
          <p:spPr>
            <a:xfrm>
              <a:off x="5411325" y="3644175"/>
              <a:ext cx="906300" cy="442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Read Screen</a:t>
              </a:r>
              <a:endParaRPr sz="1200"/>
            </a:p>
          </p:txBody>
        </p:sp>
        <p:sp>
          <p:nvSpPr>
            <p:cNvPr id="605" name="Shape 605"/>
            <p:cNvSpPr/>
            <p:nvPr/>
          </p:nvSpPr>
          <p:spPr>
            <a:xfrm>
              <a:off x="6678650" y="3644175"/>
              <a:ext cx="906300" cy="442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Type Letter</a:t>
              </a:r>
              <a:endParaRPr sz="1200"/>
            </a:p>
          </p:txBody>
        </p:sp>
        <p:sp>
          <p:nvSpPr>
            <p:cNvPr id="606" name="Shape 606"/>
            <p:cNvSpPr/>
            <p:nvPr/>
          </p:nvSpPr>
          <p:spPr>
            <a:xfrm>
              <a:off x="7945975" y="3644175"/>
              <a:ext cx="906300" cy="442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Press Enter</a:t>
              </a:r>
              <a:endParaRPr sz="1200"/>
            </a:p>
          </p:txBody>
        </p:sp>
        <p:cxnSp>
          <p:nvCxnSpPr>
            <p:cNvPr id="607" name="Shape 607"/>
            <p:cNvCxnSpPr>
              <a:stCxn id="603" idx="3"/>
              <a:endCxn id="604" idx="1"/>
            </p:cNvCxnSpPr>
            <p:nvPr/>
          </p:nvCxnSpPr>
          <p:spPr>
            <a:xfrm>
              <a:off x="5050300" y="3865263"/>
              <a:ext cx="360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08" name="Shape 608"/>
            <p:cNvCxnSpPr>
              <a:stCxn id="604" idx="3"/>
              <a:endCxn id="605" idx="1"/>
            </p:cNvCxnSpPr>
            <p:nvPr/>
          </p:nvCxnSpPr>
          <p:spPr>
            <a:xfrm>
              <a:off x="6317625" y="3865275"/>
              <a:ext cx="360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09" name="Shape 609"/>
            <p:cNvCxnSpPr>
              <a:stCxn id="605" idx="3"/>
              <a:endCxn id="606" idx="1"/>
            </p:cNvCxnSpPr>
            <p:nvPr/>
          </p:nvCxnSpPr>
          <p:spPr>
            <a:xfrm>
              <a:off x="7584950" y="3865275"/>
              <a:ext cx="360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610" name="Shape 610"/>
          <p:cNvGrpSpPr/>
          <p:nvPr/>
        </p:nvGrpSpPr>
        <p:grpSpPr>
          <a:xfrm>
            <a:off x="5093025" y="1705025"/>
            <a:ext cx="3498900" cy="1537025"/>
            <a:chOff x="5093025" y="1705025"/>
            <a:chExt cx="3498900" cy="1537025"/>
          </a:xfrm>
        </p:grpSpPr>
        <p:grpSp>
          <p:nvGrpSpPr>
            <p:cNvPr id="611" name="Shape 611"/>
            <p:cNvGrpSpPr/>
            <p:nvPr/>
          </p:nvGrpSpPr>
          <p:grpSpPr>
            <a:xfrm>
              <a:off x="5093025" y="1705025"/>
              <a:ext cx="3498900" cy="1537025"/>
              <a:chOff x="4957600" y="1918675"/>
              <a:chExt cx="3498900" cy="1537025"/>
            </a:xfrm>
          </p:grpSpPr>
          <p:sp>
            <p:nvSpPr>
              <p:cNvPr id="612" name="Shape 612"/>
              <p:cNvSpPr/>
              <p:nvPr/>
            </p:nvSpPr>
            <p:spPr>
              <a:xfrm>
                <a:off x="4957600" y="1986900"/>
                <a:ext cx="3498900" cy="14688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434343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Shape 613"/>
              <p:cNvSpPr txBox="1"/>
              <p:nvPr/>
            </p:nvSpPr>
            <p:spPr>
              <a:xfrm>
                <a:off x="6272225" y="1918675"/>
                <a:ext cx="869700" cy="319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SMEM</a:t>
                </a:r>
                <a:endParaRPr/>
              </a:p>
            </p:txBody>
          </p:sp>
        </p:grpSp>
        <p:sp>
          <p:nvSpPr>
            <p:cNvPr id="614" name="Shape 614"/>
            <p:cNvSpPr/>
            <p:nvPr/>
          </p:nvSpPr>
          <p:spPr>
            <a:xfrm>
              <a:off x="5377350" y="2029700"/>
              <a:ext cx="442200" cy="442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6185875" y="2029700"/>
              <a:ext cx="442200" cy="442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6994400" y="2029700"/>
              <a:ext cx="442200" cy="442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7802925" y="2029700"/>
              <a:ext cx="442200" cy="442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18" name="Shape 618"/>
            <p:cNvCxnSpPr>
              <a:stCxn id="614" idx="4"/>
              <a:endCxn id="619" idx="0"/>
            </p:cNvCxnSpPr>
            <p:nvPr/>
          </p:nvCxnSpPr>
          <p:spPr>
            <a:xfrm>
              <a:off x="5598450" y="2471900"/>
              <a:ext cx="0" cy="223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19" name="Shape 619"/>
            <p:cNvSpPr txBox="1"/>
            <p:nvPr/>
          </p:nvSpPr>
          <p:spPr>
            <a:xfrm>
              <a:off x="5155200" y="2695625"/>
              <a:ext cx="886500" cy="3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Read Direction</a:t>
              </a:r>
              <a:endParaRPr sz="1300"/>
            </a:p>
          </p:txBody>
        </p:sp>
        <p:sp>
          <p:nvSpPr>
            <p:cNvPr id="620" name="Shape 620"/>
            <p:cNvSpPr txBox="1"/>
            <p:nvPr/>
          </p:nvSpPr>
          <p:spPr>
            <a:xfrm>
              <a:off x="5963725" y="2695625"/>
              <a:ext cx="886500" cy="3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Read Screen</a:t>
              </a:r>
              <a:endParaRPr sz="1300"/>
            </a:p>
          </p:txBody>
        </p:sp>
        <p:cxnSp>
          <p:nvCxnSpPr>
            <p:cNvPr id="621" name="Shape 621"/>
            <p:cNvCxnSpPr/>
            <p:nvPr/>
          </p:nvCxnSpPr>
          <p:spPr>
            <a:xfrm>
              <a:off x="6406975" y="2471900"/>
              <a:ext cx="0" cy="223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22" name="Shape 622"/>
            <p:cNvSpPr txBox="1"/>
            <p:nvPr/>
          </p:nvSpPr>
          <p:spPr>
            <a:xfrm>
              <a:off x="6772250" y="2695625"/>
              <a:ext cx="886500" cy="3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Type Letter</a:t>
              </a:r>
              <a:endParaRPr sz="1300"/>
            </a:p>
          </p:txBody>
        </p:sp>
        <p:sp>
          <p:nvSpPr>
            <p:cNvPr id="623" name="Shape 623"/>
            <p:cNvSpPr txBox="1"/>
            <p:nvPr/>
          </p:nvSpPr>
          <p:spPr>
            <a:xfrm>
              <a:off x="7580775" y="2695625"/>
              <a:ext cx="886500" cy="3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Press Enter</a:t>
              </a:r>
              <a:endParaRPr sz="1300"/>
            </a:p>
          </p:txBody>
        </p:sp>
        <p:cxnSp>
          <p:nvCxnSpPr>
            <p:cNvPr id="624" name="Shape 624"/>
            <p:cNvCxnSpPr/>
            <p:nvPr/>
          </p:nvCxnSpPr>
          <p:spPr>
            <a:xfrm>
              <a:off x="7215500" y="2471900"/>
              <a:ext cx="0" cy="223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25" name="Shape 625"/>
            <p:cNvCxnSpPr/>
            <p:nvPr/>
          </p:nvCxnSpPr>
          <p:spPr>
            <a:xfrm>
              <a:off x="8024025" y="2471900"/>
              <a:ext cx="0" cy="223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26" name="Shape 626"/>
            <p:cNvCxnSpPr>
              <a:stCxn id="616" idx="6"/>
              <a:endCxn id="617" idx="2"/>
            </p:cNvCxnSpPr>
            <p:nvPr/>
          </p:nvCxnSpPr>
          <p:spPr>
            <a:xfrm>
              <a:off x="7436600" y="2250800"/>
              <a:ext cx="3663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27" name="Shape 627"/>
            <p:cNvCxnSpPr>
              <a:stCxn id="615" idx="6"/>
              <a:endCxn id="616" idx="2"/>
            </p:cNvCxnSpPr>
            <p:nvPr/>
          </p:nvCxnSpPr>
          <p:spPr>
            <a:xfrm>
              <a:off x="6628075" y="2250800"/>
              <a:ext cx="3663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28" name="Shape 628"/>
            <p:cNvCxnSpPr/>
            <p:nvPr/>
          </p:nvCxnSpPr>
          <p:spPr>
            <a:xfrm>
              <a:off x="5819550" y="2250800"/>
              <a:ext cx="3663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we done?</a:t>
            </a:r>
            <a:endParaRPr/>
          </a:p>
        </p:txBody>
      </p:sp>
      <p:sp>
        <p:nvSpPr>
          <p:cNvPr id="634" name="Shape 634"/>
          <p:cNvSpPr txBox="1"/>
          <p:nvPr>
            <p:ph idx="1" type="body"/>
          </p:nvPr>
        </p:nvSpPr>
        <p:spPr>
          <a:xfrm>
            <a:off x="729450" y="2771825"/>
            <a:ext cx="4560300" cy="33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 have fetch &amp; execute</a:t>
            </a:r>
            <a:endParaRPr sz="18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Task-general model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Learn operators from instructions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Does it model </a:t>
            </a:r>
            <a:r>
              <a:rPr lang="en" sz="1800"/>
              <a:t>human</a:t>
            </a:r>
            <a:r>
              <a:rPr lang="en" sz="1800"/>
              <a:t> learning?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“Problem”:</a:t>
            </a:r>
            <a:endParaRPr sz="1800"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Chunking is one-shot learning</a:t>
            </a:r>
            <a:endParaRPr sz="1800"/>
          </a:p>
        </p:txBody>
      </p:sp>
      <p:sp>
        <p:nvSpPr>
          <p:cNvPr id="635" name="Shape 635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36" name="Shape 636"/>
          <p:cNvGrpSpPr/>
          <p:nvPr/>
        </p:nvGrpSpPr>
        <p:grpSpPr>
          <a:xfrm>
            <a:off x="5344952" y="897355"/>
            <a:ext cx="3489874" cy="2617406"/>
            <a:chOff x="4028708" y="2937425"/>
            <a:chExt cx="4527600" cy="3395700"/>
          </a:xfrm>
        </p:grpSpPr>
        <p:pic>
          <p:nvPicPr>
            <p:cNvPr id="637" name="Shape 6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28708" y="2937425"/>
              <a:ext cx="4527600" cy="33957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38" name="Shape 638"/>
            <p:cNvGrpSpPr/>
            <p:nvPr/>
          </p:nvGrpSpPr>
          <p:grpSpPr>
            <a:xfrm>
              <a:off x="4957199" y="4748286"/>
              <a:ext cx="3246275" cy="1037574"/>
              <a:chOff x="5566799" y="3408900"/>
              <a:chExt cx="3246275" cy="778200"/>
            </a:xfrm>
          </p:grpSpPr>
          <p:sp>
            <p:nvSpPr>
              <p:cNvPr id="639" name="Shape 639"/>
              <p:cNvSpPr txBox="1"/>
              <p:nvPr/>
            </p:nvSpPr>
            <p:spPr>
              <a:xfrm>
                <a:off x="5566799" y="3408900"/>
                <a:ext cx="710700" cy="77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ED</a:t>
                </a:r>
                <a:endParaRPr sz="12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or</a:t>
                </a:r>
                <a:endParaRPr sz="12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EDT</a:t>
                </a:r>
                <a:endParaRPr sz="1200"/>
              </a:p>
            </p:txBody>
          </p:sp>
          <p:sp>
            <p:nvSpPr>
              <p:cNvPr id="640" name="Shape 640"/>
              <p:cNvSpPr txBox="1"/>
              <p:nvPr/>
            </p:nvSpPr>
            <p:spPr>
              <a:xfrm>
                <a:off x="6745874" y="3755725"/>
                <a:ext cx="710700" cy="37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EDT</a:t>
                </a:r>
                <a:endParaRPr sz="1200"/>
              </a:p>
            </p:txBody>
          </p:sp>
          <p:sp>
            <p:nvSpPr>
              <p:cNvPr id="641" name="Shape 641"/>
              <p:cNvSpPr txBox="1"/>
              <p:nvPr/>
            </p:nvSpPr>
            <p:spPr>
              <a:xfrm>
                <a:off x="7848874" y="3755725"/>
                <a:ext cx="964200" cy="37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EMACS</a:t>
                </a:r>
                <a:endParaRPr sz="1200"/>
              </a:p>
            </p:txBody>
          </p:sp>
        </p:grpSp>
      </p:grpSp>
      <p:grpSp>
        <p:nvGrpSpPr>
          <p:cNvPr id="642" name="Shape 642"/>
          <p:cNvGrpSpPr/>
          <p:nvPr/>
        </p:nvGrpSpPr>
        <p:grpSpPr>
          <a:xfrm>
            <a:off x="6323738" y="3778200"/>
            <a:ext cx="2212562" cy="2658803"/>
            <a:chOff x="5267775" y="2209812"/>
            <a:chExt cx="2747500" cy="3302040"/>
          </a:xfrm>
        </p:grpSpPr>
        <p:pic>
          <p:nvPicPr>
            <p:cNvPr id="643" name="Shape 643"/>
            <p:cNvPicPr preferRelativeResize="0"/>
            <p:nvPr/>
          </p:nvPicPr>
          <p:blipFill rotWithShape="1">
            <a:blip r:embed="rId4">
              <a:alphaModFix/>
            </a:blip>
            <a:srcRect b="0" l="0" r="0" t="7071"/>
            <a:stretch/>
          </p:blipFill>
          <p:spPr>
            <a:xfrm>
              <a:off x="5267775" y="2447926"/>
              <a:ext cx="2747500" cy="30639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4" name="Shape 644"/>
            <p:cNvSpPr txBox="1"/>
            <p:nvPr/>
          </p:nvSpPr>
          <p:spPr>
            <a:xfrm>
              <a:off x="5919101" y="2209812"/>
              <a:ext cx="17388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Human Latency</a:t>
              </a:r>
              <a:endParaRPr sz="900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Gradual Learning</a:t>
            </a:r>
            <a:endParaRPr/>
          </a:p>
        </p:txBody>
      </p:sp>
      <p:sp>
        <p:nvSpPr>
          <p:cNvPr id="650" name="Shape 650"/>
          <p:cNvSpPr txBox="1"/>
          <p:nvPr>
            <p:ph idx="1" type="body"/>
          </p:nvPr>
        </p:nvSpPr>
        <p:spPr>
          <a:xfrm>
            <a:off x="729450" y="2703750"/>
            <a:ext cx="4132500" cy="3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Gradual chunking can provide: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High transfer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Power-law learning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/>
              <a:t>(Stearns et al., 2017)</a:t>
            </a:r>
            <a:endParaRPr sz="1800"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Humans show: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High transfer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Power-law learning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I added </a:t>
            </a:r>
            <a:r>
              <a:rPr i="1" lang="en" sz="1800">
                <a:solidFill>
                  <a:srgbClr val="000000"/>
                </a:solidFill>
              </a:rPr>
              <a:t>gradual chunking</a:t>
            </a:r>
            <a:r>
              <a:rPr lang="en" sz="1800">
                <a:solidFill>
                  <a:srgbClr val="000000"/>
                </a:solidFill>
              </a:rPr>
              <a:t> to Soar...</a:t>
            </a:r>
            <a:endParaRPr sz="1800"/>
          </a:p>
        </p:txBody>
      </p:sp>
      <p:sp>
        <p:nvSpPr>
          <p:cNvPr id="651" name="Shape 651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2" name="Shape 652"/>
          <p:cNvGrpSpPr/>
          <p:nvPr/>
        </p:nvGrpSpPr>
        <p:grpSpPr>
          <a:xfrm>
            <a:off x="5344952" y="897355"/>
            <a:ext cx="3489874" cy="2617406"/>
            <a:chOff x="4028708" y="2937425"/>
            <a:chExt cx="4527600" cy="3395700"/>
          </a:xfrm>
        </p:grpSpPr>
        <p:pic>
          <p:nvPicPr>
            <p:cNvPr id="653" name="Shape 65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28708" y="2937425"/>
              <a:ext cx="4527600" cy="33957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54" name="Shape 654"/>
            <p:cNvGrpSpPr/>
            <p:nvPr/>
          </p:nvGrpSpPr>
          <p:grpSpPr>
            <a:xfrm>
              <a:off x="4957199" y="4748286"/>
              <a:ext cx="3246275" cy="1037574"/>
              <a:chOff x="5566799" y="3408900"/>
              <a:chExt cx="3246275" cy="778200"/>
            </a:xfrm>
          </p:grpSpPr>
          <p:sp>
            <p:nvSpPr>
              <p:cNvPr id="655" name="Shape 655"/>
              <p:cNvSpPr txBox="1"/>
              <p:nvPr/>
            </p:nvSpPr>
            <p:spPr>
              <a:xfrm>
                <a:off x="5566799" y="3408900"/>
                <a:ext cx="710700" cy="77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ED</a:t>
                </a:r>
                <a:endParaRPr sz="12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or</a:t>
                </a:r>
                <a:endParaRPr sz="12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EDT</a:t>
                </a:r>
                <a:endParaRPr sz="1200"/>
              </a:p>
            </p:txBody>
          </p:sp>
          <p:sp>
            <p:nvSpPr>
              <p:cNvPr id="656" name="Shape 656"/>
              <p:cNvSpPr txBox="1"/>
              <p:nvPr/>
            </p:nvSpPr>
            <p:spPr>
              <a:xfrm>
                <a:off x="6745874" y="3755725"/>
                <a:ext cx="710700" cy="37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EDT</a:t>
                </a:r>
                <a:endParaRPr sz="1200"/>
              </a:p>
            </p:txBody>
          </p:sp>
          <p:sp>
            <p:nvSpPr>
              <p:cNvPr id="657" name="Shape 657"/>
              <p:cNvSpPr txBox="1"/>
              <p:nvPr/>
            </p:nvSpPr>
            <p:spPr>
              <a:xfrm>
                <a:off x="7848874" y="3755725"/>
                <a:ext cx="964200" cy="37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EMACS</a:t>
                </a:r>
                <a:endParaRPr sz="1200"/>
              </a:p>
            </p:txBody>
          </p:sp>
        </p:grpSp>
      </p:grpSp>
      <p:grpSp>
        <p:nvGrpSpPr>
          <p:cNvPr id="658" name="Shape 658"/>
          <p:cNvGrpSpPr/>
          <p:nvPr/>
        </p:nvGrpSpPr>
        <p:grpSpPr>
          <a:xfrm>
            <a:off x="6323738" y="3778200"/>
            <a:ext cx="2212562" cy="2658803"/>
            <a:chOff x="5267775" y="2209812"/>
            <a:chExt cx="2747500" cy="3302040"/>
          </a:xfrm>
        </p:grpSpPr>
        <p:pic>
          <p:nvPicPr>
            <p:cNvPr id="659" name="Shape 659"/>
            <p:cNvPicPr preferRelativeResize="0"/>
            <p:nvPr/>
          </p:nvPicPr>
          <p:blipFill rotWithShape="1">
            <a:blip r:embed="rId4">
              <a:alphaModFix/>
            </a:blip>
            <a:srcRect b="0" l="0" r="0" t="7071"/>
            <a:stretch/>
          </p:blipFill>
          <p:spPr>
            <a:xfrm>
              <a:off x="5267775" y="2447926"/>
              <a:ext cx="2747500" cy="30639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0" name="Shape 660"/>
            <p:cNvSpPr txBox="1"/>
            <p:nvPr/>
          </p:nvSpPr>
          <p:spPr>
            <a:xfrm>
              <a:off x="5919101" y="2209812"/>
              <a:ext cx="17388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Human Latency</a:t>
              </a:r>
              <a:endParaRPr sz="900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/>
          <p:nvPr>
            <p:ph type="title"/>
          </p:nvPr>
        </p:nvSpPr>
        <p:spPr>
          <a:xfrm>
            <a:off x="729450" y="9200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Chunking</a:t>
            </a:r>
            <a:endParaRPr/>
          </a:p>
        </p:txBody>
      </p:sp>
      <p:sp>
        <p:nvSpPr>
          <p:cNvPr id="666" name="Shape 666"/>
          <p:cNvSpPr txBox="1"/>
          <p:nvPr>
            <p:ph idx="1" type="body"/>
          </p:nvPr>
        </p:nvSpPr>
        <p:spPr>
          <a:xfrm>
            <a:off x="729450" y="1781224"/>
            <a:ext cx="76887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Impasse leads to substate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Substate rules return results to superstate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Soar creates rules (chunks) for each result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Chunk preempts later impasses and substates</a:t>
            </a:r>
            <a:endParaRPr sz="1800"/>
          </a:p>
        </p:txBody>
      </p:sp>
      <p:sp>
        <p:nvSpPr>
          <p:cNvPr id="667" name="Shape 667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8" name="Shape 668"/>
          <p:cNvPicPr preferRelativeResize="0"/>
          <p:nvPr/>
        </p:nvPicPr>
        <p:blipFill rotWithShape="1">
          <a:blip r:embed="rId3">
            <a:alphaModFix/>
          </a:blip>
          <a:srcRect b="89" l="0" r="0" t="79"/>
          <a:stretch/>
        </p:blipFill>
        <p:spPr>
          <a:xfrm>
            <a:off x="1990725" y="4172975"/>
            <a:ext cx="5162550" cy="2331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 txBox="1"/>
          <p:nvPr>
            <p:ph type="title"/>
          </p:nvPr>
        </p:nvSpPr>
        <p:spPr>
          <a:xfrm>
            <a:off x="729450" y="9200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Chunking</a:t>
            </a:r>
            <a:endParaRPr/>
          </a:p>
        </p:txBody>
      </p:sp>
      <p:sp>
        <p:nvSpPr>
          <p:cNvPr id="674" name="Shape 674"/>
          <p:cNvSpPr txBox="1"/>
          <p:nvPr>
            <p:ph idx="1" type="body"/>
          </p:nvPr>
        </p:nvSpPr>
        <p:spPr>
          <a:xfrm>
            <a:off x="729450" y="1781224"/>
            <a:ext cx="76887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Impasse leads to substate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 sz="1800">
                <a:solidFill>
                  <a:srgbClr val="999999"/>
                </a:solidFill>
              </a:rPr>
              <a:t>Substate rules return results to superstate</a:t>
            </a:r>
            <a:endParaRPr sz="1800">
              <a:solidFill>
                <a:srgbClr val="999999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 sz="1800">
                <a:solidFill>
                  <a:srgbClr val="999999"/>
                </a:solidFill>
              </a:rPr>
              <a:t>Soar creates rules (chunks) for each result</a:t>
            </a:r>
            <a:endParaRPr sz="1800">
              <a:solidFill>
                <a:srgbClr val="999999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 sz="1800">
                <a:solidFill>
                  <a:srgbClr val="999999"/>
                </a:solidFill>
              </a:rPr>
              <a:t>Chunk preempts later impasses and substates</a:t>
            </a:r>
            <a:endParaRPr sz="1800">
              <a:solidFill>
                <a:srgbClr val="999999"/>
              </a:solidFill>
            </a:endParaRPr>
          </a:p>
        </p:txBody>
      </p:sp>
      <p:sp>
        <p:nvSpPr>
          <p:cNvPr id="675" name="Shape 675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76" name="Shape 676"/>
          <p:cNvPicPr preferRelativeResize="0"/>
          <p:nvPr/>
        </p:nvPicPr>
        <p:blipFill rotWithShape="1">
          <a:blip r:embed="rId3">
            <a:alphaModFix/>
          </a:blip>
          <a:srcRect b="89" l="0" r="0" t="79"/>
          <a:stretch/>
        </p:blipFill>
        <p:spPr>
          <a:xfrm>
            <a:off x="1990725" y="4172975"/>
            <a:ext cx="5162550" cy="2331601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Shape 677"/>
          <p:cNvSpPr/>
          <p:nvPr/>
        </p:nvSpPr>
        <p:spPr>
          <a:xfrm>
            <a:off x="4238625" y="4114800"/>
            <a:ext cx="1104900" cy="524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 txBox="1"/>
          <p:nvPr>
            <p:ph type="title"/>
          </p:nvPr>
        </p:nvSpPr>
        <p:spPr>
          <a:xfrm>
            <a:off x="729450" y="9200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Chunking</a:t>
            </a:r>
            <a:endParaRPr/>
          </a:p>
        </p:txBody>
      </p:sp>
      <p:sp>
        <p:nvSpPr>
          <p:cNvPr id="683" name="Shape 683"/>
          <p:cNvSpPr txBox="1"/>
          <p:nvPr>
            <p:ph idx="1" type="body"/>
          </p:nvPr>
        </p:nvSpPr>
        <p:spPr>
          <a:xfrm>
            <a:off x="729450" y="1781224"/>
            <a:ext cx="76887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 sz="1800">
                <a:solidFill>
                  <a:srgbClr val="999999"/>
                </a:solidFill>
              </a:rPr>
              <a:t>Impasse leads to substate</a:t>
            </a:r>
            <a:endParaRPr sz="1800">
              <a:solidFill>
                <a:srgbClr val="999999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Substate rules return results to superstate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 sz="1800">
                <a:solidFill>
                  <a:srgbClr val="999999"/>
                </a:solidFill>
              </a:rPr>
              <a:t>Soar creates rules (chunks) for each result</a:t>
            </a:r>
            <a:endParaRPr sz="1800">
              <a:solidFill>
                <a:srgbClr val="999999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 sz="1800">
                <a:solidFill>
                  <a:srgbClr val="999999"/>
                </a:solidFill>
              </a:rPr>
              <a:t>Chunk preempts later impasses and substates</a:t>
            </a:r>
            <a:endParaRPr sz="1800">
              <a:solidFill>
                <a:srgbClr val="999999"/>
              </a:solidFill>
            </a:endParaRPr>
          </a:p>
        </p:txBody>
      </p:sp>
      <p:sp>
        <p:nvSpPr>
          <p:cNvPr id="684" name="Shape 684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5" name="Shape 685"/>
          <p:cNvPicPr preferRelativeResize="0"/>
          <p:nvPr/>
        </p:nvPicPr>
        <p:blipFill rotWithShape="1">
          <a:blip r:embed="rId3">
            <a:alphaModFix/>
          </a:blip>
          <a:srcRect b="89" l="0" r="0" t="79"/>
          <a:stretch/>
        </p:blipFill>
        <p:spPr>
          <a:xfrm>
            <a:off x="1990725" y="4172975"/>
            <a:ext cx="5162550" cy="2331601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Shape 686"/>
          <p:cNvSpPr/>
          <p:nvPr/>
        </p:nvSpPr>
        <p:spPr>
          <a:xfrm>
            <a:off x="5772150" y="4552950"/>
            <a:ext cx="1171500" cy="63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Shape 691"/>
          <p:cNvSpPr txBox="1"/>
          <p:nvPr>
            <p:ph type="title"/>
          </p:nvPr>
        </p:nvSpPr>
        <p:spPr>
          <a:xfrm>
            <a:off x="729450" y="9200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Chunking</a:t>
            </a:r>
            <a:endParaRPr/>
          </a:p>
        </p:txBody>
      </p:sp>
      <p:sp>
        <p:nvSpPr>
          <p:cNvPr id="692" name="Shape 692"/>
          <p:cNvSpPr txBox="1"/>
          <p:nvPr>
            <p:ph idx="1" type="body"/>
          </p:nvPr>
        </p:nvSpPr>
        <p:spPr>
          <a:xfrm>
            <a:off x="729450" y="1781224"/>
            <a:ext cx="76887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 sz="1800">
                <a:solidFill>
                  <a:srgbClr val="999999"/>
                </a:solidFill>
              </a:rPr>
              <a:t>Impasse leads to substate</a:t>
            </a:r>
            <a:endParaRPr sz="1800">
              <a:solidFill>
                <a:srgbClr val="999999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 sz="1800">
                <a:solidFill>
                  <a:srgbClr val="999999"/>
                </a:solidFill>
              </a:rPr>
              <a:t>Substate rules return results to superstate</a:t>
            </a:r>
            <a:endParaRPr sz="1800">
              <a:solidFill>
                <a:srgbClr val="999999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Soar creates rules (chunks) for each result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 sz="1800">
                <a:solidFill>
                  <a:srgbClr val="999999"/>
                </a:solidFill>
              </a:rPr>
              <a:t>Chunk preempts later impasses and substates</a:t>
            </a:r>
            <a:endParaRPr sz="1800">
              <a:solidFill>
                <a:srgbClr val="999999"/>
              </a:solidFill>
            </a:endParaRPr>
          </a:p>
        </p:txBody>
      </p:sp>
      <p:sp>
        <p:nvSpPr>
          <p:cNvPr id="693" name="Shape 693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4" name="Shape 694"/>
          <p:cNvPicPr preferRelativeResize="0"/>
          <p:nvPr/>
        </p:nvPicPr>
        <p:blipFill rotWithShape="1">
          <a:blip r:embed="rId3">
            <a:alphaModFix/>
          </a:blip>
          <a:srcRect b="89" l="0" r="0" t="79"/>
          <a:stretch/>
        </p:blipFill>
        <p:spPr>
          <a:xfrm>
            <a:off x="1990725" y="4172975"/>
            <a:ext cx="5162550" cy="2331601"/>
          </a:xfrm>
          <a:prstGeom prst="rect">
            <a:avLst/>
          </a:prstGeom>
          <a:noFill/>
          <a:ln>
            <a:noFill/>
          </a:ln>
        </p:spPr>
      </p:pic>
      <p:sp>
        <p:nvSpPr>
          <p:cNvPr id="695" name="Shape 695"/>
          <p:cNvSpPr/>
          <p:nvPr/>
        </p:nvSpPr>
        <p:spPr>
          <a:xfrm>
            <a:off x="4495800" y="5114925"/>
            <a:ext cx="714300" cy="914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 txBox="1"/>
          <p:nvPr>
            <p:ph type="title"/>
          </p:nvPr>
        </p:nvSpPr>
        <p:spPr>
          <a:xfrm>
            <a:off x="729450" y="9200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Chunking</a:t>
            </a:r>
            <a:endParaRPr/>
          </a:p>
        </p:txBody>
      </p:sp>
      <p:sp>
        <p:nvSpPr>
          <p:cNvPr id="701" name="Shape 701"/>
          <p:cNvSpPr txBox="1"/>
          <p:nvPr>
            <p:ph idx="1" type="body"/>
          </p:nvPr>
        </p:nvSpPr>
        <p:spPr>
          <a:xfrm>
            <a:off x="729450" y="1781224"/>
            <a:ext cx="76887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 sz="1800">
                <a:solidFill>
                  <a:srgbClr val="999999"/>
                </a:solidFill>
              </a:rPr>
              <a:t>Impasse leads to substate</a:t>
            </a:r>
            <a:endParaRPr sz="1800">
              <a:solidFill>
                <a:srgbClr val="999999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 sz="1800">
                <a:solidFill>
                  <a:srgbClr val="999999"/>
                </a:solidFill>
              </a:rPr>
              <a:t>Substate rules return results to superstate</a:t>
            </a:r>
            <a:endParaRPr sz="1800">
              <a:solidFill>
                <a:srgbClr val="999999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 sz="1800">
                <a:solidFill>
                  <a:srgbClr val="999999"/>
                </a:solidFill>
              </a:rPr>
              <a:t>Soar creates rules (chunks) for each result</a:t>
            </a:r>
            <a:endParaRPr sz="1800">
              <a:solidFill>
                <a:srgbClr val="999999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Chunk preempts later impasses and substates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702" name="Shape 702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3" name="Shape 703"/>
          <p:cNvPicPr preferRelativeResize="0"/>
          <p:nvPr/>
        </p:nvPicPr>
        <p:blipFill rotWithShape="1">
          <a:blip r:embed="rId3">
            <a:alphaModFix/>
          </a:blip>
          <a:srcRect b="89" l="0" r="0" t="79"/>
          <a:stretch/>
        </p:blipFill>
        <p:spPr>
          <a:xfrm>
            <a:off x="1990725" y="4172975"/>
            <a:ext cx="5162550" cy="2331601"/>
          </a:xfrm>
          <a:prstGeom prst="rect">
            <a:avLst/>
          </a:prstGeom>
          <a:noFill/>
          <a:ln>
            <a:noFill/>
          </a:ln>
        </p:spPr>
      </p:pic>
      <p:sp>
        <p:nvSpPr>
          <p:cNvPr id="704" name="Shape 704"/>
          <p:cNvSpPr/>
          <p:nvPr/>
        </p:nvSpPr>
        <p:spPr>
          <a:xfrm>
            <a:off x="4286250" y="5962650"/>
            <a:ext cx="2009700" cy="467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729450" y="16058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Editors Task</a:t>
            </a:r>
            <a:br>
              <a:rPr lang="en"/>
            </a:br>
            <a:r>
              <a:rPr b="0"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(Singley and Anderson, 1985)</a:t>
            </a:r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7598" y="1248425"/>
            <a:ext cx="3757075" cy="42010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08" name="Shape 108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15575" y="2619425"/>
            <a:ext cx="3474900" cy="10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Human typists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Written edit directions</a:t>
            </a:r>
            <a:endParaRPr sz="1800"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15575" y="3241180"/>
            <a:ext cx="3474900" cy="1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3 unfamiliar text editors: 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ED, EDT (line editors)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EMACS (display editor)</a:t>
            </a:r>
            <a:endParaRPr sz="1800"/>
          </a:p>
        </p:txBody>
      </p:sp>
      <p:pic>
        <p:nvPicPr>
          <p:cNvPr id="111" name="Shape 111"/>
          <p:cNvPicPr preferRelativeResize="0"/>
          <p:nvPr/>
        </p:nvPicPr>
        <p:blipFill rotWithShape="1">
          <a:blip r:embed="rId4">
            <a:alphaModFix/>
          </a:blip>
          <a:srcRect b="15860" l="0" r="0" t="0"/>
          <a:stretch/>
        </p:blipFill>
        <p:spPr>
          <a:xfrm>
            <a:off x="3453675" y="4334200"/>
            <a:ext cx="4409750" cy="20870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Gradual Chunking</a:t>
            </a:r>
            <a:endParaRPr/>
          </a:p>
        </p:txBody>
      </p:sp>
      <p:sp>
        <p:nvSpPr>
          <p:cNvPr id="710" name="Shape 710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Require multiple chunking attempts before storing</a:t>
            </a:r>
            <a:r>
              <a:rPr lang="en" sz="1800"/>
              <a:t> the chunk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Soar parameter: </a:t>
            </a:r>
            <a:r>
              <a:rPr i="1" lang="en" sz="1800"/>
              <a:t>Chunking Threshold</a:t>
            </a:r>
            <a:endParaRPr i="1" sz="1800"/>
          </a:p>
          <a:p>
            <a: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# Attempts</a:t>
            </a:r>
            <a:endParaRPr sz="1800"/>
          </a:p>
        </p:txBody>
      </p:sp>
      <p:sp>
        <p:nvSpPr>
          <p:cNvPr id="711" name="Shape 711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2" name="Shape 712"/>
          <p:cNvPicPr preferRelativeResize="0"/>
          <p:nvPr/>
        </p:nvPicPr>
        <p:blipFill rotWithShape="1">
          <a:blip r:embed="rId3">
            <a:alphaModFix/>
          </a:blip>
          <a:srcRect b="89" l="0" r="0" t="79"/>
          <a:stretch/>
        </p:blipFill>
        <p:spPr>
          <a:xfrm>
            <a:off x="1990725" y="4172975"/>
            <a:ext cx="5162550" cy="2331601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Shape 713"/>
          <p:cNvSpPr/>
          <p:nvPr/>
        </p:nvSpPr>
        <p:spPr>
          <a:xfrm>
            <a:off x="1785449" y="4083675"/>
            <a:ext cx="5491500" cy="2584200"/>
          </a:xfrm>
          <a:prstGeom prst="rect">
            <a:avLst/>
          </a:prstGeom>
          <a:solidFill>
            <a:srgbClr val="FFFFFF">
              <a:alpha val="7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Shape 718"/>
          <p:cNvSpPr txBox="1"/>
          <p:nvPr>
            <p:ph type="title"/>
          </p:nvPr>
        </p:nvSpPr>
        <p:spPr>
          <a:xfrm>
            <a:off x="729450" y="9200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Gradual Chunking</a:t>
            </a:r>
            <a:endParaRPr/>
          </a:p>
        </p:txBody>
      </p:sp>
      <p:sp>
        <p:nvSpPr>
          <p:cNvPr id="719" name="Shape 719"/>
          <p:cNvSpPr txBox="1"/>
          <p:nvPr>
            <p:ph idx="1" type="body"/>
          </p:nvPr>
        </p:nvSpPr>
        <p:spPr>
          <a:xfrm>
            <a:off x="729450" y="1781224"/>
            <a:ext cx="76887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Impasse leads to substate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Substate rules return results to superstate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Soar creates a rule </a:t>
            </a:r>
            <a:r>
              <a:rPr lang="en" sz="1800"/>
              <a:t>for each</a:t>
            </a:r>
            <a:r>
              <a:rPr lang="en" sz="1800"/>
              <a:t> result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Soar counts how many times this rule has been created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Soar chunks the rule if that count passes a threshold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Chunk preempts later impasses and substates</a:t>
            </a:r>
            <a:endParaRPr sz="1800"/>
          </a:p>
        </p:txBody>
      </p:sp>
      <p:sp>
        <p:nvSpPr>
          <p:cNvPr id="720" name="Shape 720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21" name="Shape 721"/>
          <p:cNvPicPr preferRelativeResize="0"/>
          <p:nvPr/>
        </p:nvPicPr>
        <p:blipFill rotWithShape="1">
          <a:blip r:embed="rId3">
            <a:alphaModFix/>
          </a:blip>
          <a:srcRect b="89" l="0" r="0" t="79"/>
          <a:stretch/>
        </p:blipFill>
        <p:spPr>
          <a:xfrm>
            <a:off x="1990725" y="4172975"/>
            <a:ext cx="5162550" cy="2331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Shape 726"/>
          <p:cNvSpPr txBox="1"/>
          <p:nvPr>
            <p:ph type="title"/>
          </p:nvPr>
        </p:nvSpPr>
        <p:spPr>
          <a:xfrm>
            <a:off x="729450" y="9200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Gradual Chunking</a:t>
            </a:r>
            <a:endParaRPr/>
          </a:p>
        </p:txBody>
      </p:sp>
      <p:sp>
        <p:nvSpPr>
          <p:cNvPr id="727" name="Shape 727"/>
          <p:cNvSpPr txBox="1"/>
          <p:nvPr>
            <p:ph idx="1" type="body"/>
          </p:nvPr>
        </p:nvSpPr>
        <p:spPr>
          <a:xfrm>
            <a:off x="729450" y="1781225"/>
            <a:ext cx="7688700" cy="22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 sz="1800">
                <a:solidFill>
                  <a:srgbClr val="999999"/>
                </a:solidFill>
              </a:rPr>
              <a:t>Impasse leads to substate</a:t>
            </a:r>
            <a:endParaRPr sz="1800">
              <a:solidFill>
                <a:srgbClr val="999999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 sz="1800">
                <a:solidFill>
                  <a:srgbClr val="999999"/>
                </a:solidFill>
              </a:rPr>
              <a:t>Substate rules return results to superstate</a:t>
            </a:r>
            <a:endParaRPr sz="1800">
              <a:solidFill>
                <a:srgbClr val="999999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 sz="1800">
                <a:solidFill>
                  <a:srgbClr val="999999"/>
                </a:solidFill>
              </a:rPr>
              <a:t>Soar creates a rule for each result</a:t>
            </a:r>
            <a:endParaRPr sz="1800">
              <a:solidFill>
                <a:srgbClr val="999999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Soar counts how many times this rule has been created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Soar chunks the rule if that count passes a threshold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 sz="1800">
                <a:solidFill>
                  <a:srgbClr val="999999"/>
                </a:solidFill>
              </a:rPr>
              <a:t>Chunk preempts later impasses and substates</a:t>
            </a:r>
            <a:endParaRPr sz="1800">
              <a:solidFill>
                <a:srgbClr val="999999"/>
              </a:solidFill>
            </a:endParaRPr>
          </a:p>
        </p:txBody>
      </p:sp>
      <p:sp>
        <p:nvSpPr>
          <p:cNvPr id="728" name="Shape 728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29" name="Shape 729"/>
          <p:cNvPicPr preferRelativeResize="0"/>
          <p:nvPr/>
        </p:nvPicPr>
        <p:blipFill rotWithShape="1">
          <a:blip r:embed="rId3">
            <a:alphaModFix/>
          </a:blip>
          <a:srcRect b="89" l="0" r="0" t="79"/>
          <a:stretch/>
        </p:blipFill>
        <p:spPr>
          <a:xfrm>
            <a:off x="1990725" y="4172975"/>
            <a:ext cx="5162550" cy="2331601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Shape 730"/>
          <p:cNvSpPr txBox="1"/>
          <p:nvPr/>
        </p:nvSpPr>
        <p:spPr>
          <a:xfrm>
            <a:off x="7429500" y="4604925"/>
            <a:ext cx="12000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000FF"/>
                </a:solidFill>
              </a:rPr>
              <a:t>Threshold: 3</a:t>
            </a:r>
            <a:endParaRPr i="1" sz="12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</a:rPr>
              <a:t>Count=0</a:t>
            </a:r>
            <a:endParaRPr b="1" sz="12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 txBox="1"/>
          <p:nvPr>
            <p:ph type="title"/>
          </p:nvPr>
        </p:nvSpPr>
        <p:spPr>
          <a:xfrm>
            <a:off x="729450" y="9200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Gradual Chunking</a:t>
            </a:r>
            <a:endParaRPr/>
          </a:p>
        </p:txBody>
      </p:sp>
      <p:sp>
        <p:nvSpPr>
          <p:cNvPr id="736" name="Shape 736"/>
          <p:cNvSpPr txBox="1"/>
          <p:nvPr>
            <p:ph idx="1" type="body"/>
          </p:nvPr>
        </p:nvSpPr>
        <p:spPr>
          <a:xfrm>
            <a:off x="729450" y="1781225"/>
            <a:ext cx="7688700" cy="22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 sz="1800">
                <a:solidFill>
                  <a:srgbClr val="999999"/>
                </a:solidFill>
              </a:rPr>
              <a:t>Impasse leads to substate</a:t>
            </a:r>
            <a:endParaRPr sz="1800">
              <a:solidFill>
                <a:srgbClr val="999999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 sz="1800">
                <a:solidFill>
                  <a:srgbClr val="999999"/>
                </a:solidFill>
              </a:rPr>
              <a:t>Substate rules return results to superstate</a:t>
            </a:r>
            <a:endParaRPr sz="1800">
              <a:solidFill>
                <a:srgbClr val="999999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 sz="1800">
                <a:solidFill>
                  <a:srgbClr val="999999"/>
                </a:solidFill>
              </a:rPr>
              <a:t>Soar creates a rule for each result</a:t>
            </a:r>
            <a:endParaRPr sz="1800">
              <a:solidFill>
                <a:srgbClr val="999999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Soar counts how many times this rule has been created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Soar chunks the rule if that count passes a threshold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 sz="1800">
                <a:solidFill>
                  <a:srgbClr val="999999"/>
                </a:solidFill>
              </a:rPr>
              <a:t>Chunk preempts later impasses and substates</a:t>
            </a:r>
            <a:endParaRPr sz="1800">
              <a:solidFill>
                <a:srgbClr val="999999"/>
              </a:solidFill>
            </a:endParaRPr>
          </a:p>
        </p:txBody>
      </p:sp>
      <p:sp>
        <p:nvSpPr>
          <p:cNvPr id="737" name="Shape 737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8" name="Shape 738"/>
          <p:cNvPicPr preferRelativeResize="0"/>
          <p:nvPr/>
        </p:nvPicPr>
        <p:blipFill rotWithShape="1">
          <a:blip r:embed="rId3">
            <a:alphaModFix/>
          </a:blip>
          <a:srcRect b="89" l="0" r="0" t="79"/>
          <a:stretch/>
        </p:blipFill>
        <p:spPr>
          <a:xfrm>
            <a:off x="1990725" y="4172975"/>
            <a:ext cx="5162550" cy="2331601"/>
          </a:xfrm>
          <a:prstGeom prst="rect">
            <a:avLst/>
          </a:prstGeom>
          <a:noFill/>
          <a:ln>
            <a:noFill/>
          </a:ln>
        </p:spPr>
      </p:pic>
      <p:sp>
        <p:nvSpPr>
          <p:cNvPr id="739" name="Shape 739"/>
          <p:cNvSpPr txBox="1"/>
          <p:nvPr/>
        </p:nvSpPr>
        <p:spPr>
          <a:xfrm>
            <a:off x="6762675" y="4733925"/>
            <a:ext cx="390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</a:rPr>
              <a:t>+1</a:t>
            </a:r>
            <a:endParaRPr b="1" sz="1200">
              <a:solidFill>
                <a:srgbClr val="0000FF"/>
              </a:solidFill>
            </a:endParaRPr>
          </a:p>
        </p:txBody>
      </p:sp>
      <p:sp>
        <p:nvSpPr>
          <p:cNvPr id="740" name="Shape 740"/>
          <p:cNvSpPr txBox="1"/>
          <p:nvPr/>
        </p:nvSpPr>
        <p:spPr>
          <a:xfrm>
            <a:off x="7429500" y="4604925"/>
            <a:ext cx="12000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000FF"/>
                </a:solidFill>
              </a:rPr>
              <a:t>Threshold: 3</a:t>
            </a:r>
            <a:endParaRPr i="1" sz="12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</a:rPr>
              <a:t>Count=1</a:t>
            </a:r>
            <a:endParaRPr b="1" sz="12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Shape 745"/>
          <p:cNvSpPr txBox="1"/>
          <p:nvPr>
            <p:ph type="title"/>
          </p:nvPr>
        </p:nvSpPr>
        <p:spPr>
          <a:xfrm>
            <a:off x="729450" y="9200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Gradual Chunking</a:t>
            </a:r>
            <a:endParaRPr/>
          </a:p>
        </p:txBody>
      </p:sp>
      <p:sp>
        <p:nvSpPr>
          <p:cNvPr id="746" name="Shape 746"/>
          <p:cNvSpPr txBox="1"/>
          <p:nvPr>
            <p:ph idx="1" type="body"/>
          </p:nvPr>
        </p:nvSpPr>
        <p:spPr>
          <a:xfrm>
            <a:off x="729450" y="1781225"/>
            <a:ext cx="7688700" cy="22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 sz="1800">
                <a:solidFill>
                  <a:srgbClr val="999999"/>
                </a:solidFill>
              </a:rPr>
              <a:t>Impasse leads to substate</a:t>
            </a:r>
            <a:endParaRPr sz="1800">
              <a:solidFill>
                <a:srgbClr val="999999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 sz="1800">
                <a:solidFill>
                  <a:srgbClr val="999999"/>
                </a:solidFill>
              </a:rPr>
              <a:t>Substate rules return results to superstate</a:t>
            </a:r>
            <a:endParaRPr sz="1800">
              <a:solidFill>
                <a:srgbClr val="999999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 sz="1800">
                <a:solidFill>
                  <a:srgbClr val="999999"/>
                </a:solidFill>
              </a:rPr>
              <a:t>Soar creates a rule for each result</a:t>
            </a:r>
            <a:endParaRPr sz="1800">
              <a:solidFill>
                <a:srgbClr val="999999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Soar counts how many times this rule has been created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Soar chunks the rule if that count passes a threshold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 sz="1800">
                <a:solidFill>
                  <a:srgbClr val="999999"/>
                </a:solidFill>
              </a:rPr>
              <a:t>Chunk preempts later impasses and substates</a:t>
            </a:r>
            <a:endParaRPr sz="1800">
              <a:solidFill>
                <a:srgbClr val="999999"/>
              </a:solidFill>
            </a:endParaRPr>
          </a:p>
        </p:txBody>
      </p:sp>
      <p:sp>
        <p:nvSpPr>
          <p:cNvPr id="747" name="Shape 747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8" name="Shape 748"/>
          <p:cNvPicPr preferRelativeResize="0"/>
          <p:nvPr/>
        </p:nvPicPr>
        <p:blipFill rotWithShape="1">
          <a:blip r:embed="rId3">
            <a:alphaModFix/>
          </a:blip>
          <a:srcRect b="89" l="0" r="0" t="79"/>
          <a:stretch/>
        </p:blipFill>
        <p:spPr>
          <a:xfrm>
            <a:off x="1990725" y="4172975"/>
            <a:ext cx="5162550" cy="2331601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Shape 749"/>
          <p:cNvSpPr txBox="1"/>
          <p:nvPr/>
        </p:nvSpPr>
        <p:spPr>
          <a:xfrm>
            <a:off x="6762675" y="4733925"/>
            <a:ext cx="390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</a:rPr>
              <a:t>+1</a:t>
            </a:r>
            <a:endParaRPr b="1" sz="1200">
              <a:solidFill>
                <a:srgbClr val="0000FF"/>
              </a:solidFill>
            </a:endParaRPr>
          </a:p>
        </p:txBody>
      </p:sp>
      <p:sp>
        <p:nvSpPr>
          <p:cNvPr id="750" name="Shape 750"/>
          <p:cNvSpPr txBox="1"/>
          <p:nvPr/>
        </p:nvSpPr>
        <p:spPr>
          <a:xfrm>
            <a:off x="7429500" y="4604925"/>
            <a:ext cx="12000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000FF"/>
                </a:solidFill>
              </a:rPr>
              <a:t>Threshold: 3</a:t>
            </a:r>
            <a:endParaRPr i="1" sz="12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</a:rPr>
              <a:t>Count=2</a:t>
            </a:r>
            <a:endParaRPr b="1" sz="12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 txBox="1"/>
          <p:nvPr>
            <p:ph type="title"/>
          </p:nvPr>
        </p:nvSpPr>
        <p:spPr>
          <a:xfrm>
            <a:off x="729450" y="9200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Gradual Chunking</a:t>
            </a:r>
            <a:endParaRPr/>
          </a:p>
        </p:txBody>
      </p:sp>
      <p:sp>
        <p:nvSpPr>
          <p:cNvPr id="756" name="Shape 756"/>
          <p:cNvSpPr txBox="1"/>
          <p:nvPr>
            <p:ph idx="1" type="body"/>
          </p:nvPr>
        </p:nvSpPr>
        <p:spPr>
          <a:xfrm>
            <a:off x="729450" y="1781225"/>
            <a:ext cx="7688700" cy="22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 sz="1800">
                <a:solidFill>
                  <a:srgbClr val="999999"/>
                </a:solidFill>
              </a:rPr>
              <a:t>Impasse leads to substate</a:t>
            </a:r>
            <a:endParaRPr sz="1800">
              <a:solidFill>
                <a:srgbClr val="999999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 sz="1800">
                <a:solidFill>
                  <a:srgbClr val="999999"/>
                </a:solidFill>
              </a:rPr>
              <a:t>Substate rules return results to superstate</a:t>
            </a:r>
            <a:endParaRPr sz="1800">
              <a:solidFill>
                <a:srgbClr val="999999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 sz="1800">
                <a:solidFill>
                  <a:srgbClr val="999999"/>
                </a:solidFill>
              </a:rPr>
              <a:t>Soar creates a rule for each result</a:t>
            </a:r>
            <a:endParaRPr sz="1800">
              <a:solidFill>
                <a:srgbClr val="999999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Soar counts how many times this rule has been created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Soar chunks the rule if that count passes a threshold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 sz="1800">
                <a:solidFill>
                  <a:srgbClr val="999999"/>
                </a:solidFill>
              </a:rPr>
              <a:t>Chunk preempts later impasses and substates</a:t>
            </a:r>
            <a:endParaRPr sz="1800">
              <a:solidFill>
                <a:srgbClr val="999999"/>
              </a:solidFill>
            </a:endParaRPr>
          </a:p>
        </p:txBody>
      </p:sp>
      <p:sp>
        <p:nvSpPr>
          <p:cNvPr id="757" name="Shape 757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58" name="Shape 758"/>
          <p:cNvPicPr preferRelativeResize="0"/>
          <p:nvPr/>
        </p:nvPicPr>
        <p:blipFill rotWithShape="1">
          <a:blip r:embed="rId3">
            <a:alphaModFix/>
          </a:blip>
          <a:srcRect b="89" l="0" r="0" t="79"/>
          <a:stretch/>
        </p:blipFill>
        <p:spPr>
          <a:xfrm>
            <a:off x="1990725" y="4172975"/>
            <a:ext cx="5162550" cy="2331601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Shape 759"/>
          <p:cNvSpPr txBox="1"/>
          <p:nvPr/>
        </p:nvSpPr>
        <p:spPr>
          <a:xfrm>
            <a:off x="6762675" y="4733925"/>
            <a:ext cx="390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</a:rPr>
              <a:t>+1</a:t>
            </a:r>
            <a:endParaRPr b="1" sz="1200">
              <a:solidFill>
                <a:srgbClr val="0000FF"/>
              </a:solidFill>
            </a:endParaRPr>
          </a:p>
        </p:txBody>
      </p:sp>
      <p:sp>
        <p:nvSpPr>
          <p:cNvPr id="760" name="Shape 760"/>
          <p:cNvSpPr txBox="1"/>
          <p:nvPr/>
        </p:nvSpPr>
        <p:spPr>
          <a:xfrm>
            <a:off x="7429500" y="4604925"/>
            <a:ext cx="12000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000FF"/>
                </a:solidFill>
              </a:rPr>
              <a:t>Threshold: 3</a:t>
            </a:r>
            <a:endParaRPr i="1" sz="12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</a:rPr>
              <a:t>Count=3</a:t>
            </a:r>
            <a:endParaRPr b="1" sz="12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 txBox="1"/>
          <p:nvPr>
            <p:ph type="title"/>
          </p:nvPr>
        </p:nvSpPr>
        <p:spPr>
          <a:xfrm>
            <a:off x="729450" y="9200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Gradual Chunking</a:t>
            </a:r>
            <a:endParaRPr/>
          </a:p>
        </p:txBody>
      </p:sp>
      <p:sp>
        <p:nvSpPr>
          <p:cNvPr id="766" name="Shape 766"/>
          <p:cNvSpPr txBox="1"/>
          <p:nvPr>
            <p:ph idx="1" type="body"/>
          </p:nvPr>
        </p:nvSpPr>
        <p:spPr>
          <a:xfrm>
            <a:off x="729450" y="1781225"/>
            <a:ext cx="7688700" cy="22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 sz="1800">
                <a:solidFill>
                  <a:srgbClr val="999999"/>
                </a:solidFill>
              </a:rPr>
              <a:t>Impasse leads to substate</a:t>
            </a:r>
            <a:endParaRPr sz="1800">
              <a:solidFill>
                <a:srgbClr val="999999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 sz="1800">
                <a:solidFill>
                  <a:srgbClr val="999999"/>
                </a:solidFill>
              </a:rPr>
              <a:t>Substate rules return results to superstate</a:t>
            </a:r>
            <a:endParaRPr sz="1800">
              <a:solidFill>
                <a:srgbClr val="999999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 sz="1800">
                <a:solidFill>
                  <a:srgbClr val="999999"/>
                </a:solidFill>
              </a:rPr>
              <a:t>Soar creates a rule for each result</a:t>
            </a:r>
            <a:endParaRPr sz="1800">
              <a:solidFill>
                <a:srgbClr val="999999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 sz="1800">
                <a:solidFill>
                  <a:srgbClr val="999999"/>
                </a:solidFill>
              </a:rPr>
              <a:t>Soar counts how many times this rule has been created</a:t>
            </a:r>
            <a:endParaRPr sz="1800">
              <a:solidFill>
                <a:srgbClr val="999999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 sz="1800">
                <a:solidFill>
                  <a:srgbClr val="999999"/>
                </a:solidFill>
              </a:rPr>
              <a:t>Soar chunks the rule if that count passes a threshold</a:t>
            </a:r>
            <a:endParaRPr sz="1800">
              <a:solidFill>
                <a:srgbClr val="999999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Chunk preempts later impasses and substates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767" name="Shape 767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68" name="Shape 768"/>
          <p:cNvPicPr preferRelativeResize="0"/>
          <p:nvPr/>
        </p:nvPicPr>
        <p:blipFill rotWithShape="1">
          <a:blip r:embed="rId3">
            <a:alphaModFix/>
          </a:blip>
          <a:srcRect b="89" l="0" r="0" t="79"/>
          <a:stretch/>
        </p:blipFill>
        <p:spPr>
          <a:xfrm>
            <a:off x="1990725" y="4172975"/>
            <a:ext cx="5162550" cy="2331601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Shape 769"/>
          <p:cNvSpPr txBox="1"/>
          <p:nvPr/>
        </p:nvSpPr>
        <p:spPr>
          <a:xfrm>
            <a:off x="7429500" y="4604925"/>
            <a:ext cx="12000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accent5"/>
                </a:solidFill>
              </a:rPr>
              <a:t>Threshold: 3</a:t>
            </a:r>
            <a:endParaRPr i="1" sz="12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5"/>
                </a:solidFill>
              </a:rPr>
              <a:t>Count=3</a:t>
            </a:r>
            <a:endParaRPr b="1" sz="1200">
              <a:solidFill>
                <a:schemeClr val="accent5"/>
              </a:solidFill>
            </a:endParaRPr>
          </a:p>
        </p:txBody>
      </p:sp>
      <p:sp>
        <p:nvSpPr>
          <p:cNvPr id="770" name="Shape 770"/>
          <p:cNvSpPr/>
          <p:nvPr/>
        </p:nvSpPr>
        <p:spPr>
          <a:xfrm>
            <a:off x="4286250" y="5200650"/>
            <a:ext cx="2009700" cy="1229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hape 775"/>
          <p:cNvSpPr txBox="1"/>
          <p:nvPr>
            <p:ph type="title"/>
          </p:nvPr>
        </p:nvSpPr>
        <p:spPr>
          <a:xfrm>
            <a:off x="729450" y="9200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Gradual Chunking</a:t>
            </a:r>
            <a:endParaRPr/>
          </a:p>
        </p:txBody>
      </p:sp>
      <p:sp>
        <p:nvSpPr>
          <p:cNvPr id="776" name="Shape 776"/>
          <p:cNvSpPr txBox="1"/>
          <p:nvPr>
            <p:ph idx="1" type="body"/>
          </p:nvPr>
        </p:nvSpPr>
        <p:spPr>
          <a:xfrm>
            <a:off x="729450" y="1781224"/>
            <a:ext cx="76887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 sz="1800">
                <a:solidFill>
                  <a:srgbClr val="999999"/>
                </a:solidFill>
              </a:rPr>
              <a:t>Impasse leads to substate</a:t>
            </a:r>
            <a:endParaRPr sz="1800">
              <a:solidFill>
                <a:srgbClr val="999999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 sz="1800">
                <a:solidFill>
                  <a:srgbClr val="999999"/>
                </a:solidFill>
              </a:rPr>
              <a:t>Substate rules return results to superstate</a:t>
            </a:r>
            <a:endParaRPr sz="1800">
              <a:solidFill>
                <a:srgbClr val="999999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 sz="1800">
                <a:solidFill>
                  <a:srgbClr val="999999"/>
                </a:solidFill>
              </a:rPr>
              <a:t>Soar creates a rule for each result</a:t>
            </a:r>
            <a:endParaRPr sz="1800">
              <a:solidFill>
                <a:srgbClr val="999999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 sz="1800">
                <a:solidFill>
                  <a:srgbClr val="999999"/>
                </a:solidFill>
              </a:rPr>
              <a:t>Soar counts how many times this rule has been created</a:t>
            </a:r>
            <a:endParaRPr sz="1800">
              <a:solidFill>
                <a:srgbClr val="999999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 sz="1800">
                <a:solidFill>
                  <a:srgbClr val="999999"/>
                </a:solidFill>
              </a:rPr>
              <a:t>Soar chunks the rule if that count passes a threshold</a:t>
            </a:r>
            <a:endParaRPr sz="1800">
              <a:solidFill>
                <a:srgbClr val="999999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 sz="1800">
                <a:solidFill>
                  <a:srgbClr val="999999"/>
                </a:solidFill>
              </a:rPr>
              <a:t>Chunk preempts later impasses and substates</a:t>
            </a:r>
            <a:endParaRPr sz="1800">
              <a:solidFill>
                <a:srgbClr val="999999"/>
              </a:solidFill>
            </a:endParaRPr>
          </a:p>
        </p:txBody>
      </p:sp>
      <p:sp>
        <p:nvSpPr>
          <p:cNvPr id="777" name="Shape 777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8" name="Shape 778"/>
          <p:cNvPicPr preferRelativeResize="0"/>
          <p:nvPr/>
        </p:nvPicPr>
        <p:blipFill rotWithShape="1">
          <a:blip r:embed="rId3">
            <a:alphaModFix/>
          </a:blip>
          <a:srcRect b="89" l="0" r="0" t="79"/>
          <a:stretch/>
        </p:blipFill>
        <p:spPr>
          <a:xfrm>
            <a:off x="1990725" y="4172975"/>
            <a:ext cx="5162550" cy="2331601"/>
          </a:xfrm>
          <a:prstGeom prst="rect">
            <a:avLst/>
          </a:prstGeom>
          <a:noFill/>
          <a:ln>
            <a:noFill/>
          </a:ln>
        </p:spPr>
      </p:pic>
      <p:sp>
        <p:nvSpPr>
          <p:cNvPr id="779" name="Shape 779"/>
          <p:cNvSpPr txBox="1"/>
          <p:nvPr/>
        </p:nvSpPr>
        <p:spPr>
          <a:xfrm>
            <a:off x="7429500" y="4604925"/>
            <a:ext cx="12000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accent5"/>
                </a:solidFill>
              </a:rPr>
              <a:t>Threshold: 3</a:t>
            </a:r>
            <a:endParaRPr i="1" sz="12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5"/>
                </a:solidFill>
              </a:rPr>
              <a:t>Count=3</a:t>
            </a:r>
            <a:endParaRPr b="1" sz="1200">
              <a:solidFill>
                <a:schemeClr val="accent5"/>
              </a:solidFill>
            </a:endParaRPr>
          </a:p>
        </p:txBody>
      </p:sp>
      <p:sp>
        <p:nvSpPr>
          <p:cNvPr id="780" name="Shape 780"/>
          <p:cNvSpPr txBox="1"/>
          <p:nvPr/>
        </p:nvSpPr>
        <p:spPr>
          <a:xfrm>
            <a:off x="130475" y="5466250"/>
            <a:ext cx="26736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If Threshold == 1:</a:t>
            </a:r>
            <a:endParaRPr b="1">
              <a:solidFill>
                <a:srgbClr val="0000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Same as normal chunking</a:t>
            </a:r>
            <a:endParaRPr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Shape 785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Gradual Chunking</a:t>
            </a:r>
            <a:r>
              <a:rPr lang="en"/>
              <a:t> Benefits</a:t>
            </a:r>
            <a:endParaRPr/>
          </a:p>
        </p:txBody>
      </p:sp>
      <p:sp>
        <p:nvSpPr>
          <p:cNvPr id="786" name="Shape 786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Don’t save chunk unless commonly used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Reduce memory bloat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If multiple valid results, chunk what’s shared by other subgoals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More transferrable</a:t>
            </a:r>
            <a:endParaRPr sz="18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(Stearns et al., 2017)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87" name="Shape 787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we done?</a:t>
            </a:r>
            <a:endParaRPr/>
          </a:p>
        </p:txBody>
      </p:sp>
      <p:sp>
        <p:nvSpPr>
          <p:cNvPr id="793" name="Shape 793"/>
          <p:cNvSpPr txBox="1"/>
          <p:nvPr>
            <p:ph idx="1" type="body"/>
          </p:nvPr>
        </p:nvSpPr>
        <p:spPr>
          <a:xfrm>
            <a:off x="729450" y="2771825"/>
            <a:ext cx="4190100" cy="33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 have task-general fetch &amp; execute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We have gradual learning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Let’s try it</a:t>
            </a:r>
            <a:endParaRPr sz="1800"/>
          </a:p>
        </p:txBody>
      </p:sp>
      <p:sp>
        <p:nvSpPr>
          <p:cNvPr id="794" name="Shape 794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95" name="Shape 795"/>
          <p:cNvGrpSpPr/>
          <p:nvPr/>
        </p:nvGrpSpPr>
        <p:grpSpPr>
          <a:xfrm>
            <a:off x="5344952" y="897355"/>
            <a:ext cx="3489874" cy="2617406"/>
            <a:chOff x="4028708" y="2937425"/>
            <a:chExt cx="4527600" cy="3395700"/>
          </a:xfrm>
        </p:grpSpPr>
        <p:pic>
          <p:nvPicPr>
            <p:cNvPr id="796" name="Shape 79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28708" y="2937425"/>
              <a:ext cx="4527600" cy="33957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97" name="Shape 797"/>
            <p:cNvGrpSpPr/>
            <p:nvPr/>
          </p:nvGrpSpPr>
          <p:grpSpPr>
            <a:xfrm>
              <a:off x="4957199" y="4748286"/>
              <a:ext cx="3246275" cy="1037574"/>
              <a:chOff x="5566799" y="3408900"/>
              <a:chExt cx="3246275" cy="778200"/>
            </a:xfrm>
          </p:grpSpPr>
          <p:sp>
            <p:nvSpPr>
              <p:cNvPr id="798" name="Shape 798"/>
              <p:cNvSpPr txBox="1"/>
              <p:nvPr/>
            </p:nvSpPr>
            <p:spPr>
              <a:xfrm>
                <a:off x="5566799" y="3408900"/>
                <a:ext cx="710700" cy="77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ED</a:t>
                </a:r>
                <a:endParaRPr sz="12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or</a:t>
                </a:r>
                <a:endParaRPr sz="12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EDT</a:t>
                </a:r>
                <a:endParaRPr sz="1200"/>
              </a:p>
            </p:txBody>
          </p:sp>
          <p:sp>
            <p:nvSpPr>
              <p:cNvPr id="799" name="Shape 799"/>
              <p:cNvSpPr txBox="1"/>
              <p:nvPr/>
            </p:nvSpPr>
            <p:spPr>
              <a:xfrm>
                <a:off x="6745874" y="3755725"/>
                <a:ext cx="710700" cy="37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EDT</a:t>
                </a:r>
                <a:endParaRPr sz="1200"/>
              </a:p>
            </p:txBody>
          </p:sp>
          <p:sp>
            <p:nvSpPr>
              <p:cNvPr id="800" name="Shape 800"/>
              <p:cNvSpPr txBox="1"/>
              <p:nvPr/>
            </p:nvSpPr>
            <p:spPr>
              <a:xfrm>
                <a:off x="7848874" y="3755725"/>
                <a:ext cx="964200" cy="37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EMACS</a:t>
                </a:r>
                <a:endParaRPr sz="1200"/>
              </a:p>
            </p:txBody>
          </p:sp>
        </p:grpSp>
      </p:grpSp>
      <p:grpSp>
        <p:nvGrpSpPr>
          <p:cNvPr id="801" name="Shape 801"/>
          <p:cNvGrpSpPr/>
          <p:nvPr/>
        </p:nvGrpSpPr>
        <p:grpSpPr>
          <a:xfrm>
            <a:off x="6323738" y="3778200"/>
            <a:ext cx="2212562" cy="2658803"/>
            <a:chOff x="5267775" y="2209812"/>
            <a:chExt cx="2747500" cy="3302040"/>
          </a:xfrm>
        </p:grpSpPr>
        <p:pic>
          <p:nvPicPr>
            <p:cNvPr id="802" name="Shape 802"/>
            <p:cNvPicPr preferRelativeResize="0"/>
            <p:nvPr/>
          </p:nvPicPr>
          <p:blipFill rotWithShape="1">
            <a:blip r:embed="rId4">
              <a:alphaModFix/>
            </a:blip>
            <a:srcRect b="0" l="0" r="0" t="7071"/>
            <a:stretch/>
          </p:blipFill>
          <p:spPr>
            <a:xfrm>
              <a:off x="5267775" y="2447926"/>
              <a:ext cx="2747500" cy="30639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3" name="Shape 803"/>
            <p:cNvSpPr txBox="1"/>
            <p:nvPr/>
          </p:nvSpPr>
          <p:spPr>
            <a:xfrm>
              <a:off x="5919101" y="2209812"/>
              <a:ext cx="17388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Human Latency</a:t>
              </a:r>
              <a:endParaRPr sz="9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Shape 116"/>
          <p:cNvGrpSpPr/>
          <p:nvPr/>
        </p:nvGrpSpPr>
        <p:grpSpPr>
          <a:xfrm>
            <a:off x="4150300" y="2937425"/>
            <a:ext cx="4572650" cy="3395700"/>
            <a:chOff x="4150300" y="2937425"/>
            <a:chExt cx="4572650" cy="3395700"/>
          </a:xfrm>
        </p:grpSpPr>
        <p:grpSp>
          <p:nvGrpSpPr>
            <p:cNvPr id="117" name="Shape 117"/>
            <p:cNvGrpSpPr/>
            <p:nvPr/>
          </p:nvGrpSpPr>
          <p:grpSpPr>
            <a:xfrm>
              <a:off x="4516575" y="2937425"/>
              <a:ext cx="4206375" cy="3395700"/>
              <a:chOff x="4211775" y="2937425"/>
              <a:chExt cx="4206375" cy="3395700"/>
            </a:xfrm>
          </p:grpSpPr>
          <p:pic>
            <p:nvPicPr>
              <p:cNvPr id="118" name="Shape 118"/>
              <p:cNvPicPr preferRelativeResize="0"/>
              <p:nvPr/>
            </p:nvPicPr>
            <p:blipFill rotWithShape="1">
              <a:blip r:embed="rId3">
                <a:alphaModFix/>
              </a:blip>
              <a:srcRect b="0" l="7097" r="0" t="0"/>
              <a:stretch/>
            </p:blipFill>
            <p:spPr>
              <a:xfrm>
                <a:off x="4211775" y="2937425"/>
                <a:ext cx="4206375" cy="339570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19" name="Shape 119"/>
              <p:cNvGrpSpPr/>
              <p:nvPr/>
            </p:nvGrpSpPr>
            <p:grpSpPr>
              <a:xfrm>
                <a:off x="4829475" y="4748286"/>
                <a:ext cx="3246275" cy="1037574"/>
                <a:chOff x="5439075" y="3408900"/>
                <a:chExt cx="3246275" cy="778200"/>
              </a:xfrm>
            </p:grpSpPr>
            <p:sp>
              <p:nvSpPr>
                <p:cNvPr id="120" name="Shape 120"/>
                <p:cNvSpPr txBox="1"/>
                <p:nvPr/>
              </p:nvSpPr>
              <p:spPr>
                <a:xfrm>
                  <a:off x="5439075" y="3408900"/>
                  <a:ext cx="710700" cy="778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ED</a:t>
                  </a:r>
                  <a:endParaRPr/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or</a:t>
                  </a:r>
                  <a:endParaRPr/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EDT</a:t>
                  </a:r>
                  <a:endParaRPr/>
                </a:p>
              </p:txBody>
            </p:sp>
            <p:sp>
              <p:nvSpPr>
                <p:cNvPr id="121" name="Shape 121"/>
                <p:cNvSpPr txBox="1"/>
                <p:nvPr/>
              </p:nvSpPr>
              <p:spPr>
                <a:xfrm>
                  <a:off x="6618150" y="3755725"/>
                  <a:ext cx="710700" cy="372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EDT</a:t>
                  </a:r>
                  <a:endParaRPr/>
                </a:p>
              </p:txBody>
            </p:sp>
            <p:sp>
              <p:nvSpPr>
                <p:cNvPr id="122" name="Shape 122"/>
                <p:cNvSpPr txBox="1"/>
                <p:nvPr/>
              </p:nvSpPr>
              <p:spPr>
                <a:xfrm>
                  <a:off x="7721150" y="3755725"/>
                  <a:ext cx="964200" cy="372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EMACS</a:t>
                  </a:r>
                  <a:endParaRPr/>
                </a:p>
              </p:txBody>
            </p:sp>
          </p:grpSp>
        </p:grpSp>
        <p:sp>
          <p:nvSpPr>
            <p:cNvPr id="123" name="Shape 123"/>
            <p:cNvSpPr txBox="1"/>
            <p:nvPr/>
          </p:nvSpPr>
          <p:spPr>
            <a:xfrm rot="-5400000">
              <a:off x="3074500" y="4225625"/>
              <a:ext cx="2554500" cy="4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Seconds per operation</a:t>
              </a:r>
              <a:endParaRPr sz="1800"/>
            </a:p>
          </p:txBody>
        </p:sp>
      </p:grpSp>
      <p:sp>
        <p:nvSpPr>
          <p:cNvPr id="124" name="Shape 124"/>
          <p:cNvSpPr txBox="1"/>
          <p:nvPr>
            <p:ph type="title"/>
          </p:nvPr>
        </p:nvSpPr>
        <p:spPr>
          <a:xfrm>
            <a:off x="729450" y="16058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Editors Task</a:t>
            </a:r>
            <a:br>
              <a:rPr lang="en"/>
            </a:br>
            <a:r>
              <a:rPr b="0"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(Singley and Anderson, 1985)</a:t>
            </a:r>
            <a:endParaRPr/>
          </a:p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15575" y="2619425"/>
            <a:ext cx="3474900" cy="10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 sz="1800">
                <a:solidFill>
                  <a:srgbClr val="999999"/>
                </a:solidFill>
              </a:rPr>
              <a:t>Human typists</a:t>
            </a:r>
            <a:endParaRPr sz="1800">
              <a:solidFill>
                <a:srgbClr val="999999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 sz="1800">
                <a:solidFill>
                  <a:srgbClr val="999999"/>
                </a:solidFill>
              </a:rPr>
              <a:t>Written edit directions</a:t>
            </a:r>
            <a:endParaRPr sz="1800">
              <a:solidFill>
                <a:srgbClr val="999999"/>
              </a:solidFill>
            </a:endParaRP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15575" y="3241173"/>
            <a:ext cx="3474900" cy="16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 sz="1800">
                <a:solidFill>
                  <a:srgbClr val="999999"/>
                </a:solidFill>
              </a:rPr>
              <a:t>3 unfamiliar text editors: </a:t>
            </a:r>
            <a:endParaRPr sz="1800">
              <a:solidFill>
                <a:srgbClr val="999999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○"/>
            </a:pPr>
            <a:r>
              <a:rPr lang="en" sz="1800">
                <a:solidFill>
                  <a:srgbClr val="999999"/>
                </a:solidFill>
              </a:rPr>
              <a:t>ED, EDT (line editors)</a:t>
            </a:r>
            <a:endParaRPr sz="1800">
              <a:solidFill>
                <a:srgbClr val="999999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rgbClr val="999999"/>
                </a:solidFill>
              </a:rPr>
              <a:t>EMACS (display editor</a:t>
            </a:r>
            <a:r>
              <a:rPr lang="en" sz="1800"/>
              <a:t>)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Subjects transferred </a:t>
            </a:r>
            <a:br>
              <a:rPr lang="en" sz="1800"/>
            </a:br>
            <a:r>
              <a:rPr lang="en" sz="1800"/>
              <a:t>among editors over 6 days</a:t>
            </a:r>
            <a:endParaRPr sz="1800"/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15575" y="4798856"/>
            <a:ext cx="3779700" cy="1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Speed increased with practice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High transfer between editors</a:t>
            </a:r>
            <a:endParaRPr sz="1800"/>
          </a:p>
        </p:txBody>
      </p:sp>
      <p:grpSp>
        <p:nvGrpSpPr>
          <p:cNvPr id="129" name="Shape 129"/>
          <p:cNvGrpSpPr/>
          <p:nvPr/>
        </p:nvGrpSpPr>
        <p:grpSpPr>
          <a:xfrm>
            <a:off x="4770150" y="2656813"/>
            <a:ext cx="2716023" cy="2033637"/>
            <a:chOff x="4770150" y="2656813"/>
            <a:chExt cx="2716023" cy="2033637"/>
          </a:xfrm>
        </p:grpSpPr>
        <p:sp>
          <p:nvSpPr>
            <p:cNvPr id="130" name="Shape 130"/>
            <p:cNvSpPr txBox="1"/>
            <p:nvPr/>
          </p:nvSpPr>
          <p:spPr>
            <a:xfrm>
              <a:off x="4770150" y="2656813"/>
              <a:ext cx="878735" cy="4783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FF"/>
                  </a:solidFill>
                </a:rPr>
                <a:t>EDT w/o practice</a:t>
              </a:r>
              <a:endParaRPr sz="1200">
                <a:solidFill>
                  <a:srgbClr val="0000FF"/>
                </a:solidFill>
              </a:endParaRPr>
            </a:p>
          </p:txBody>
        </p:sp>
        <p:sp>
          <p:nvSpPr>
            <p:cNvPr id="131" name="Shape 131"/>
            <p:cNvSpPr txBox="1"/>
            <p:nvPr/>
          </p:nvSpPr>
          <p:spPr>
            <a:xfrm>
              <a:off x="6023073" y="4351750"/>
              <a:ext cx="1463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FF"/>
                  </a:solidFill>
                </a:rPr>
                <a:t>EDT after </a:t>
              </a:r>
              <a:endParaRPr sz="1200">
                <a:solidFill>
                  <a:srgbClr val="0000FF"/>
                </a:solidFill>
              </a:endParaRPr>
            </a:p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FF"/>
                  </a:solidFill>
                </a:rPr>
                <a:t>practice</a:t>
              </a:r>
              <a:endParaRPr sz="1200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Shape 808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Experimentation</a:t>
            </a:r>
            <a:endParaRPr/>
          </a:p>
        </p:txBody>
      </p:sp>
      <p:sp>
        <p:nvSpPr>
          <p:cNvPr id="809" name="Shape 809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0" name="Shape 810"/>
          <p:cNvSpPr txBox="1"/>
          <p:nvPr/>
        </p:nvSpPr>
        <p:spPr>
          <a:xfrm>
            <a:off x="729450" y="2816550"/>
            <a:ext cx="4819200" cy="15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Test gradual chunking thresholds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Both domains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Compare with human learning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811" name="Shape 811"/>
          <p:cNvGrpSpPr/>
          <p:nvPr/>
        </p:nvGrpSpPr>
        <p:grpSpPr>
          <a:xfrm>
            <a:off x="5344952" y="897355"/>
            <a:ext cx="3489874" cy="2617406"/>
            <a:chOff x="4028708" y="2937425"/>
            <a:chExt cx="4527600" cy="3395700"/>
          </a:xfrm>
        </p:grpSpPr>
        <p:pic>
          <p:nvPicPr>
            <p:cNvPr id="812" name="Shape 81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28708" y="2937425"/>
              <a:ext cx="4527600" cy="33957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13" name="Shape 813"/>
            <p:cNvGrpSpPr/>
            <p:nvPr/>
          </p:nvGrpSpPr>
          <p:grpSpPr>
            <a:xfrm>
              <a:off x="4957199" y="4748286"/>
              <a:ext cx="3246275" cy="1037574"/>
              <a:chOff x="5566799" y="3408900"/>
              <a:chExt cx="3246275" cy="778200"/>
            </a:xfrm>
          </p:grpSpPr>
          <p:sp>
            <p:nvSpPr>
              <p:cNvPr id="814" name="Shape 814"/>
              <p:cNvSpPr txBox="1"/>
              <p:nvPr/>
            </p:nvSpPr>
            <p:spPr>
              <a:xfrm>
                <a:off x="5566799" y="3408900"/>
                <a:ext cx="710700" cy="77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ED</a:t>
                </a:r>
                <a:endParaRPr sz="12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or</a:t>
                </a:r>
                <a:endParaRPr sz="12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EDT</a:t>
                </a:r>
                <a:endParaRPr sz="1200"/>
              </a:p>
            </p:txBody>
          </p:sp>
          <p:sp>
            <p:nvSpPr>
              <p:cNvPr id="815" name="Shape 815"/>
              <p:cNvSpPr txBox="1"/>
              <p:nvPr/>
            </p:nvSpPr>
            <p:spPr>
              <a:xfrm>
                <a:off x="6745874" y="3755725"/>
                <a:ext cx="710700" cy="37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EDT</a:t>
                </a:r>
                <a:endParaRPr sz="1200"/>
              </a:p>
            </p:txBody>
          </p:sp>
          <p:sp>
            <p:nvSpPr>
              <p:cNvPr id="816" name="Shape 816"/>
              <p:cNvSpPr txBox="1"/>
              <p:nvPr/>
            </p:nvSpPr>
            <p:spPr>
              <a:xfrm>
                <a:off x="7848874" y="3755725"/>
                <a:ext cx="964200" cy="37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EMACS</a:t>
                </a:r>
                <a:endParaRPr sz="1200"/>
              </a:p>
            </p:txBody>
          </p:sp>
        </p:grpSp>
      </p:grpSp>
      <p:grpSp>
        <p:nvGrpSpPr>
          <p:cNvPr id="817" name="Shape 817"/>
          <p:cNvGrpSpPr/>
          <p:nvPr/>
        </p:nvGrpSpPr>
        <p:grpSpPr>
          <a:xfrm>
            <a:off x="6323738" y="3778200"/>
            <a:ext cx="2212562" cy="2658803"/>
            <a:chOff x="5267775" y="2209812"/>
            <a:chExt cx="2747500" cy="3302040"/>
          </a:xfrm>
        </p:grpSpPr>
        <p:pic>
          <p:nvPicPr>
            <p:cNvPr id="818" name="Shape 818"/>
            <p:cNvPicPr preferRelativeResize="0"/>
            <p:nvPr/>
          </p:nvPicPr>
          <p:blipFill rotWithShape="1">
            <a:blip r:embed="rId4">
              <a:alphaModFix/>
            </a:blip>
            <a:srcRect b="0" l="0" r="0" t="7071"/>
            <a:stretch/>
          </p:blipFill>
          <p:spPr>
            <a:xfrm>
              <a:off x="5267775" y="2447926"/>
              <a:ext cx="2747500" cy="30639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9" name="Shape 819"/>
            <p:cNvSpPr txBox="1"/>
            <p:nvPr/>
          </p:nvSpPr>
          <p:spPr>
            <a:xfrm>
              <a:off x="5919101" y="2209812"/>
              <a:ext cx="17388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Human Latency</a:t>
              </a:r>
              <a:endParaRPr sz="900"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Shape 824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Soar Model Measurements</a:t>
            </a:r>
            <a:endParaRPr/>
          </a:p>
        </p:txBody>
      </p:sp>
      <p:sp>
        <p:nvSpPr>
          <p:cNvPr id="825" name="Shape 825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</a:t>
            </a:r>
            <a:r>
              <a:rPr lang="en" sz="1800"/>
              <a:t>nstructions crafted for task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Initialized into SMEM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Simple string I/O environment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Simulated time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50 msec / decision cycle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Activation-based time* for SMEM retrievals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Additional time for motor actions + vision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Measure time to perform task operations</a:t>
            </a:r>
            <a:endParaRPr sz="1800"/>
          </a:p>
        </p:txBody>
      </p:sp>
      <p:sp>
        <p:nvSpPr>
          <p:cNvPr id="826" name="Shape 826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7" name="Shape 827"/>
          <p:cNvSpPr txBox="1"/>
          <p:nvPr/>
        </p:nvSpPr>
        <p:spPr>
          <a:xfrm>
            <a:off x="5410200" y="6333125"/>
            <a:ext cx="31812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* Borrowed from ACT-R model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2" name="Shape 832"/>
          <p:cNvGrpSpPr/>
          <p:nvPr/>
        </p:nvGrpSpPr>
        <p:grpSpPr>
          <a:xfrm>
            <a:off x="5863825" y="2594250"/>
            <a:ext cx="3097575" cy="2210200"/>
            <a:chOff x="5863825" y="2594250"/>
            <a:chExt cx="3097575" cy="2210200"/>
          </a:xfrm>
        </p:grpSpPr>
        <p:pic>
          <p:nvPicPr>
            <p:cNvPr id="833" name="Shape 833"/>
            <p:cNvPicPr preferRelativeResize="0"/>
            <p:nvPr/>
          </p:nvPicPr>
          <p:blipFill rotWithShape="1">
            <a:blip r:embed="rId3">
              <a:alphaModFix/>
            </a:blip>
            <a:srcRect b="0" l="0" r="0" t="4861"/>
            <a:stretch/>
          </p:blipFill>
          <p:spPr>
            <a:xfrm>
              <a:off x="5863825" y="2594250"/>
              <a:ext cx="3097575" cy="2210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4" name="Shape 834"/>
            <p:cNvSpPr txBox="1"/>
            <p:nvPr/>
          </p:nvSpPr>
          <p:spPr>
            <a:xfrm>
              <a:off x="6989363" y="3131813"/>
              <a:ext cx="1781700" cy="3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800">
                  <a:solidFill>
                    <a:srgbClr val="0000FF"/>
                  </a:solidFill>
                </a:rPr>
                <a:t>Threshold = 10</a:t>
              </a:r>
              <a:endParaRPr b="1" sz="1800">
                <a:solidFill>
                  <a:srgbClr val="0000FF"/>
                </a:solidFill>
              </a:endParaRPr>
            </a:p>
          </p:txBody>
        </p:sp>
      </p:grpSp>
      <p:pic>
        <p:nvPicPr>
          <p:cNvPr id="835" name="Shape 835"/>
          <p:cNvPicPr preferRelativeResize="0"/>
          <p:nvPr/>
        </p:nvPicPr>
        <p:blipFill rotWithShape="1">
          <a:blip r:embed="rId4">
            <a:alphaModFix/>
          </a:blip>
          <a:srcRect b="0" l="0" r="0" t="4861"/>
          <a:stretch/>
        </p:blipFill>
        <p:spPr>
          <a:xfrm>
            <a:off x="3132325" y="2594250"/>
            <a:ext cx="3097575" cy="22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836" name="Shape 836"/>
          <p:cNvSpPr txBox="1"/>
          <p:nvPr>
            <p:ph type="title"/>
          </p:nvPr>
        </p:nvSpPr>
        <p:spPr>
          <a:xfrm>
            <a:off x="729450" y="9200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Editors Model Results</a:t>
            </a:r>
            <a:endParaRPr/>
          </a:p>
        </p:txBody>
      </p:sp>
      <p:sp>
        <p:nvSpPr>
          <p:cNvPr id="837" name="Shape 837"/>
          <p:cNvSpPr txBox="1"/>
          <p:nvPr>
            <p:ph idx="1" type="body"/>
          </p:nvPr>
        </p:nvSpPr>
        <p:spPr>
          <a:xfrm>
            <a:off x="727650" y="1889573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838" name="Shape 8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537750"/>
            <a:ext cx="3097587" cy="23232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9" name="Shape 839"/>
          <p:cNvCxnSpPr/>
          <p:nvPr/>
        </p:nvCxnSpPr>
        <p:spPr>
          <a:xfrm rot="10800000">
            <a:off x="3049675" y="2491275"/>
            <a:ext cx="0" cy="420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0" name="Shape 840"/>
          <p:cNvGrpSpPr/>
          <p:nvPr/>
        </p:nvGrpSpPr>
        <p:grpSpPr>
          <a:xfrm>
            <a:off x="5863825" y="4410575"/>
            <a:ext cx="3097575" cy="2210200"/>
            <a:chOff x="5863825" y="4410575"/>
            <a:chExt cx="3097575" cy="2210200"/>
          </a:xfrm>
        </p:grpSpPr>
        <p:pic>
          <p:nvPicPr>
            <p:cNvPr id="841" name="Shape 841"/>
            <p:cNvPicPr preferRelativeResize="0"/>
            <p:nvPr/>
          </p:nvPicPr>
          <p:blipFill rotWithShape="1">
            <a:blip r:embed="rId6">
              <a:alphaModFix/>
            </a:blip>
            <a:srcRect b="0" l="0" r="0" t="4861"/>
            <a:stretch/>
          </p:blipFill>
          <p:spPr>
            <a:xfrm>
              <a:off x="5863825" y="4410575"/>
              <a:ext cx="3097575" cy="2210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2" name="Shape 842"/>
            <p:cNvSpPr txBox="1"/>
            <p:nvPr/>
          </p:nvSpPr>
          <p:spPr>
            <a:xfrm>
              <a:off x="6989381" y="5786025"/>
              <a:ext cx="1882500" cy="3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800">
                  <a:solidFill>
                    <a:srgbClr val="0000FF"/>
                  </a:solidFill>
                </a:rPr>
                <a:t>Threshold = 192</a:t>
              </a:r>
              <a:endParaRPr b="1" sz="1800">
                <a:solidFill>
                  <a:srgbClr val="0000FF"/>
                </a:solidFill>
              </a:endParaRPr>
            </a:p>
          </p:txBody>
        </p:sp>
      </p:grpSp>
      <p:grpSp>
        <p:nvGrpSpPr>
          <p:cNvPr id="843" name="Shape 843"/>
          <p:cNvGrpSpPr/>
          <p:nvPr/>
        </p:nvGrpSpPr>
        <p:grpSpPr>
          <a:xfrm>
            <a:off x="3132337" y="4410576"/>
            <a:ext cx="3097575" cy="2210200"/>
            <a:chOff x="3132337" y="4410576"/>
            <a:chExt cx="3097575" cy="2210200"/>
          </a:xfrm>
        </p:grpSpPr>
        <p:pic>
          <p:nvPicPr>
            <p:cNvPr id="844" name="Shape 844"/>
            <p:cNvPicPr preferRelativeResize="0"/>
            <p:nvPr/>
          </p:nvPicPr>
          <p:blipFill rotWithShape="1">
            <a:blip r:embed="rId7">
              <a:alphaModFix/>
            </a:blip>
            <a:srcRect b="0" l="0" r="0" t="4861"/>
            <a:stretch/>
          </p:blipFill>
          <p:spPr>
            <a:xfrm>
              <a:off x="3132337" y="4410576"/>
              <a:ext cx="3097575" cy="2210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5" name="Shape 845"/>
            <p:cNvSpPr txBox="1"/>
            <p:nvPr/>
          </p:nvSpPr>
          <p:spPr>
            <a:xfrm>
              <a:off x="4260343" y="5786025"/>
              <a:ext cx="1781700" cy="3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800">
                  <a:solidFill>
                    <a:srgbClr val="0000FF"/>
                  </a:solidFill>
                </a:rPr>
                <a:t>Threshold = 48</a:t>
              </a:r>
              <a:endParaRPr b="1" sz="1800">
                <a:solidFill>
                  <a:srgbClr val="0000FF"/>
                </a:solidFill>
              </a:endParaRPr>
            </a:p>
          </p:txBody>
        </p:sp>
      </p:grpSp>
      <p:sp>
        <p:nvSpPr>
          <p:cNvPr id="846" name="Shape 846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7" name="Shape 847"/>
          <p:cNvSpPr txBox="1"/>
          <p:nvPr/>
        </p:nvSpPr>
        <p:spPr>
          <a:xfrm>
            <a:off x="4260338" y="3131825"/>
            <a:ext cx="17817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0000FF"/>
                </a:solidFill>
              </a:rPr>
              <a:t>Threshold = 1</a:t>
            </a:r>
            <a:endParaRPr b="1" sz="1800">
              <a:solidFill>
                <a:srgbClr val="0000FF"/>
              </a:solidFill>
            </a:endParaRPr>
          </a:p>
        </p:txBody>
      </p:sp>
      <p:sp>
        <p:nvSpPr>
          <p:cNvPr id="848" name="Shape 848"/>
          <p:cNvSpPr txBox="1"/>
          <p:nvPr>
            <p:ph idx="1" type="body"/>
          </p:nvPr>
        </p:nvSpPr>
        <p:spPr>
          <a:xfrm>
            <a:off x="357425" y="4947725"/>
            <a:ext cx="2609700" cy="13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Threshold 48+ </a:t>
            </a:r>
            <a:br>
              <a:rPr lang="en" sz="1800"/>
            </a:br>
            <a:r>
              <a:rPr lang="en" sz="1800"/>
              <a:t>is close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&gt; 48 too linear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Too fast in days 1-2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3" name="Shape 853"/>
          <p:cNvPicPr preferRelativeResize="0"/>
          <p:nvPr/>
        </p:nvPicPr>
        <p:blipFill rotWithShape="1">
          <a:blip r:embed="rId3">
            <a:alphaModFix/>
          </a:blip>
          <a:srcRect b="0" l="0" r="0" t="4861"/>
          <a:stretch/>
        </p:blipFill>
        <p:spPr>
          <a:xfrm>
            <a:off x="5775025" y="2650738"/>
            <a:ext cx="3097575" cy="221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4" name="Shape 854"/>
          <p:cNvPicPr preferRelativeResize="0"/>
          <p:nvPr/>
        </p:nvPicPr>
        <p:blipFill rotWithShape="1">
          <a:blip r:embed="rId4">
            <a:alphaModFix/>
          </a:blip>
          <a:srcRect b="0" l="0" r="0" t="4861"/>
          <a:stretch/>
        </p:blipFill>
        <p:spPr>
          <a:xfrm>
            <a:off x="5775025" y="4456100"/>
            <a:ext cx="3097575" cy="221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5" name="Shape 855"/>
          <p:cNvPicPr preferRelativeResize="0"/>
          <p:nvPr/>
        </p:nvPicPr>
        <p:blipFill rotWithShape="1">
          <a:blip r:embed="rId5">
            <a:alphaModFix/>
          </a:blip>
          <a:srcRect b="0" l="0" r="0" t="4861"/>
          <a:stretch/>
        </p:blipFill>
        <p:spPr>
          <a:xfrm>
            <a:off x="3071163" y="2650731"/>
            <a:ext cx="3097587" cy="2210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6" name="Shape 856"/>
          <p:cNvPicPr preferRelativeResize="0"/>
          <p:nvPr/>
        </p:nvPicPr>
        <p:blipFill rotWithShape="1">
          <a:blip r:embed="rId6">
            <a:alphaModFix/>
          </a:blip>
          <a:srcRect b="0" l="0" r="0" t="4861"/>
          <a:stretch/>
        </p:blipFill>
        <p:spPr>
          <a:xfrm>
            <a:off x="3071175" y="4456101"/>
            <a:ext cx="3097575" cy="22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857" name="Shape 857"/>
          <p:cNvSpPr txBox="1"/>
          <p:nvPr>
            <p:ph type="title"/>
          </p:nvPr>
        </p:nvSpPr>
        <p:spPr>
          <a:xfrm>
            <a:off x="729450" y="9200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Editors Model Results - Extra Data</a:t>
            </a:r>
            <a:endParaRPr/>
          </a:p>
        </p:txBody>
      </p:sp>
      <p:sp>
        <p:nvSpPr>
          <p:cNvPr id="858" name="Shape 858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9" name="Shape 859"/>
          <p:cNvSpPr txBox="1"/>
          <p:nvPr/>
        </p:nvSpPr>
        <p:spPr>
          <a:xfrm>
            <a:off x="4394850" y="3245550"/>
            <a:ext cx="1584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0000FF"/>
                </a:solidFill>
              </a:rPr>
              <a:t>Threshold = 5</a:t>
            </a:r>
            <a:endParaRPr b="1" sz="1800">
              <a:solidFill>
                <a:srgbClr val="0000FF"/>
              </a:solidFill>
            </a:endParaRPr>
          </a:p>
        </p:txBody>
      </p:sp>
      <p:sp>
        <p:nvSpPr>
          <p:cNvPr id="860" name="Shape 860"/>
          <p:cNvSpPr txBox="1"/>
          <p:nvPr/>
        </p:nvSpPr>
        <p:spPr>
          <a:xfrm>
            <a:off x="4197150" y="5807350"/>
            <a:ext cx="17817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0000FF"/>
                </a:solidFill>
              </a:rPr>
              <a:t>Threshold = 48</a:t>
            </a:r>
            <a:endParaRPr b="1" sz="1800">
              <a:solidFill>
                <a:srgbClr val="0000FF"/>
              </a:solidFill>
            </a:endParaRPr>
          </a:p>
        </p:txBody>
      </p:sp>
      <p:sp>
        <p:nvSpPr>
          <p:cNvPr id="861" name="Shape 861"/>
          <p:cNvSpPr txBox="1"/>
          <p:nvPr/>
        </p:nvSpPr>
        <p:spPr>
          <a:xfrm>
            <a:off x="6875375" y="5807350"/>
            <a:ext cx="18825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0000FF"/>
                </a:solidFill>
              </a:rPr>
              <a:t>Threshold = 192</a:t>
            </a:r>
            <a:endParaRPr b="1" sz="1800">
              <a:solidFill>
                <a:srgbClr val="0000FF"/>
              </a:solidFill>
            </a:endParaRPr>
          </a:p>
        </p:txBody>
      </p:sp>
      <p:sp>
        <p:nvSpPr>
          <p:cNvPr id="862" name="Shape 862"/>
          <p:cNvSpPr txBox="1"/>
          <p:nvPr/>
        </p:nvSpPr>
        <p:spPr>
          <a:xfrm>
            <a:off x="6925775" y="3245550"/>
            <a:ext cx="17817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0000FF"/>
                </a:solidFill>
              </a:rPr>
              <a:t>Threshold = 10</a:t>
            </a:r>
            <a:endParaRPr b="1" sz="1800">
              <a:solidFill>
                <a:srgbClr val="0000FF"/>
              </a:solidFill>
            </a:endParaRPr>
          </a:p>
        </p:txBody>
      </p:sp>
      <p:pic>
        <p:nvPicPr>
          <p:cNvPr id="863" name="Shape 863"/>
          <p:cNvPicPr preferRelativeResize="0"/>
          <p:nvPr/>
        </p:nvPicPr>
        <p:blipFill rotWithShape="1">
          <a:blip r:embed="rId7">
            <a:alphaModFix/>
          </a:blip>
          <a:srcRect b="0" l="0" r="0" t="4861"/>
          <a:stretch/>
        </p:blipFill>
        <p:spPr>
          <a:xfrm>
            <a:off x="342600" y="2650738"/>
            <a:ext cx="3097575" cy="22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864" name="Shape 864"/>
          <p:cNvSpPr txBox="1"/>
          <p:nvPr/>
        </p:nvSpPr>
        <p:spPr>
          <a:xfrm>
            <a:off x="1508750" y="3206613"/>
            <a:ext cx="17817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0000FF"/>
                </a:solidFill>
              </a:rPr>
              <a:t>Threshold = 1</a:t>
            </a:r>
            <a:endParaRPr b="1" sz="1800">
              <a:solidFill>
                <a:srgbClr val="0000FF"/>
              </a:solidFill>
            </a:endParaRPr>
          </a:p>
        </p:txBody>
      </p:sp>
      <p:pic>
        <p:nvPicPr>
          <p:cNvPr id="865" name="Shape 865"/>
          <p:cNvPicPr preferRelativeResize="0"/>
          <p:nvPr/>
        </p:nvPicPr>
        <p:blipFill rotWithShape="1">
          <a:blip r:embed="rId8">
            <a:alphaModFix/>
          </a:blip>
          <a:srcRect b="0" l="0" r="0" t="4861"/>
          <a:stretch/>
        </p:blipFill>
        <p:spPr>
          <a:xfrm>
            <a:off x="342600" y="4456092"/>
            <a:ext cx="3097587" cy="2210209"/>
          </a:xfrm>
          <a:prstGeom prst="rect">
            <a:avLst/>
          </a:prstGeom>
          <a:noFill/>
          <a:ln>
            <a:noFill/>
          </a:ln>
        </p:spPr>
      </p:pic>
      <p:sp>
        <p:nvSpPr>
          <p:cNvPr id="866" name="Shape 866"/>
          <p:cNvSpPr txBox="1"/>
          <p:nvPr/>
        </p:nvSpPr>
        <p:spPr>
          <a:xfrm>
            <a:off x="1518925" y="5807350"/>
            <a:ext cx="17817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0000FF"/>
                </a:solidFill>
              </a:rPr>
              <a:t>Threshold = 15</a:t>
            </a:r>
            <a:endParaRPr b="1" sz="18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1" name="Shape 8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3550" y="3982865"/>
            <a:ext cx="2212549" cy="2655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2" name="Shape 8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37125" y="3982865"/>
            <a:ext cx="2212549" cy="2655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3" name="Shape 8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83550" y="1306340"/>
            <a:ext cx="2212549" cy="2655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4" name="Shape 8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92150" y="1306340"/>
            <a:ext cx="2212549" cy="2655059"/>
          </a:xfrm>
          <a:prstGeom prst="rect">
            <a:avLst/>
          </a:prstGeom>
          <a:noFill/>
          <a:ln>
            <a:noFill/>
          </a:ln>
        </p:spPr>
      </p:pic>
      <p:sp>
        <p:nvSpPr>
          <p:cNvPr id="875" name="Shape 875"/>
          <p:cNvSpPr txBox="1"/>
          <p:nvPr/>
        </p:nvSpPr>
        <p:spPr>
          <a:xfrm>
            <a:off x="7097225" y="1578938"/>
            <a:ext cx="17817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00FF"/>
                </a:solidFill>
              </a:rPr>
              <a:t>Threshold = 4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876" name="Shape 876"/>
          <p:cNvSpPr txBox="1"/>
          <p:nvPr>
            <p:ph type="title"/>
          </p:nvPr>
        </p:nvSpPr>
        <p:spPr>
          <a:xfrm>
            <a:off x="729450" y="9200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</a:t>
            </a:r>
            <a:r>
              <a:rPr lang="en"/>
              <a:t> Model Results</a:t>
            </a:r>
            <a:endParaRPr/>
          </a:p>
        </p:txBody>
      </p:sp>
      <p:cxnSp>
        <p:nvCxnSpPr>
          <p:cNvPr id="877" name="Shape 877"/>
          <p:cNvCxnSpPr/>
          <p:nvPr/>
        </p:nvCxnSpPr>
        <p:spPr>
          <a:xfrm rot="10800000">
            <a:off x="3278275" y="2491275"/>
            <a:ext cx="0" cy="420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8" name="Shape 878"/>
          <p:cNvSpPr txBox="1"/>
          <p:nvPr/>
        </p:nvSpPr>
        <p:spPr>
          <a:xfrm>
            <a:off x="7046825" y="4239750"/>
            <a:ext cx="18825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00FF"/>
                </a:solidFill>
              </a:rPr>
              <a:t>Threshold = 16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879" name="Shape 879"/>
          <p:cNvSpPr txBox="1"/>
          <p:nvPr/>
        </p:nvSpPr>
        <p:spPr>
          <a:xfrm>
            <a:off x="4650812" y="4239750"/>
            <a:ext cx="17817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00FF"/>
                </a:solidFill>
              </a:rPr>
              <a:t>Threshold = 8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880" name="Shape 880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1" name="Shape 881"/>
          <p:cNvSpPr txBox="1"/>
          <p:nvPr/>
        </p:nvSpPr>
        <p:spPr>
          <a:xfrm>
            <a:off x="4650800" y="1578950"/>
            <a:ext cx="17817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00FF"/>
                </a:solidFill>
              </a:rPr>
              <a:t>Threshold = 1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882" name="Shape 882"/>
          <p:cNvSpPr txBox="1"/>
          <p:nvPr>
            <p:ph idx="1" type="body"/>
          </p:nvPr>
        </p:nvSpPr>
        <p:spPr>
          <a:xfrm>
            <a:off x="357425" y="5176325"/>
            <a:ext cx="2832900" cy="13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Threshold of 8 close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/>
              <a:t>Power-law</a:t>
            </a:r>
            <a:endParaRPr sz="1800" u="sng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Too fast by trial 50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Humans not optimal</a:t>
            </a:r>
            <a:endParaRPr sz="1800"/>
          </a:p>
        </p:txBody>
      </p:sp>
      <p:grpSp>
        <p:nvGrpSpPr>
          <p:cNvPr id="883" name="Shape 883"/>
          <p:cNvGrpSpPr/>
          <p:nvPr/>
        </p:nvGrpSpPr>
        <p:grpSpPr>
          <a:xfrm>
            <a:off x="528838" y="2517525"/>
            <a:ext cx="2212562" cy="2658803"/>
            <a:chOff x="5267775" y="2209812"/>
            <a:chExt cx="2747500" cy="3302040"/>
          </a:xfrm>
        </p:grpSpPr>
        <p:pic>
          <p:nvPicPr>
            <p:cNvPr id="884" name="Shape 884"/>
            <p:cNvPicPr preferRelativeResize="0"/>
            <p:nvPr/>
          </p:nvPicPr>
          <p:blipFill rotWithShape="1">
            <a:blip r:embed="rId7">
              <a:alphaModFix/>
            </a:blip>
            <a:srcRect b="0" l="0" r="0" t="7071"/>
            <a:stretch/>
          </p:blipFill>
          <p:spPr>
            <a:xfrm>
              <a:off x="5267775" y="2447926"/>
              <a:ext cx="2747500" cy="30639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5" name="Shape 885"/>
            <p:cNvSpPr txBox="1"/>
            <p:nvPr/>
          </p:nvSpPr>
          <p:spPr>
            <a:xfrm>
              <a:off x="5919101" y="2209812"/>
              <a:ext cx="17388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Human Latency</a:t>
              </a:r>
              <a:endParaRPr sz="900"/>
            </a:p>
          </p:txBody>
        </p:sp>
      </p:grpSp>
      <p:sp>
        <p:nvSpPr>
          <p:cNvPr id="886" name="Shape 886"/>
          <p:cNvSpPr txBox="1"/>
          <p:nvPr/>
        </p:nvSpPr>
        <p:spPr>
          <a:xfrm>
            <a:off x="466425" y="1921175"/>
            <a:ext cx="42972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Same general learning model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Different SMEM instructions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887" name="Shape 887"/>
          <p:cNvGrpSpPr/>
          <p:nvPr/>
        </p:nvGrpSpPr>
        <p:grpSpPr>
          <a:xfrm>
            <a:off x="833225" y="4337081"/>
            <a:ext cx="5469170" cy="1464229"/>
            <a:chOff x="833225" y="4337081"/>
            <a:chExt cx="5469170" cy="1464229"/>
          </a:xfrm>
        </p:grpSpPr>
        <p:cxnSp>
          <p:nvCxnSpPr>
            <p:cNvPr id="888" name="Shape 888"/>
            <p:cNvCxnSpPr/>
            <p:nvPr/>
          </p:nvCxnSpPr>
          <p:spPr>
            <a:xfrm>
              <a:off x="833225" y="4337081"/>
              <a:ext cx="1767300" cy="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889" name="Shape 889"/>
            <p:cNvCxnSpPr/>
            <p:nvPr/>
          </p:nvCxnSpPr>
          <p:spPr>
            <a:xfrm>
              <a:off x="4535095" y="5801310"/>
              <a:ext cx="1767300" cy="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Shape 894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895" name="Shape 895"/>
          <p:cNvSpPr txBox="1"/>
          <p:nvPr>
            <p:ph idx="1" type="body"/>
          </p:nvPr>
        </p:nvSpPr>
        <p:spPr>
          <a:xfrm>
            <a:off x="729450" y="2467025"/>
            <a:ext cx="4434600" cy="36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Working fetch and execute model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Task general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Learns rules from SMEM instructions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Gradual chunking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Small architectural modification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Human-like operator learning</a:t>
            </a:r>
            <a:endParaRPr sz="1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Still assumes operation order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Requires fixed task sequence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Not great as human model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Too fast at start in Editors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Too fast at end in Arithmetic</a:t>
            </a:r>
            <a:endParaRPr sz="1600"/>
          </a:p>
        </p:txBody>
      </p:sp>
      <p:sp>
        <p:nvSpPr>
          <p:cNvPr id="896" name="Shape 896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97" name="Shape 8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7050" y="767600"/>
            <a:ext cx="2811099" cy="2108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8" name="Shape 898"/>
          <p:cNvPicPr preferRelativeResize="0"/>
          <p:nvPr/>
        </p:nvPicPr>
        <p:blipFill rotWithShape="1">
          <a:blip r:embed="rId4">
            <a:alphaModFix/>
          </a:blip>
          <a:srcRect b="9643" l="0" r="0" t="4864"/>
          <a:stretch/>
        </p:blipFill>
        <p:spPr>
          <a:xfrm>
            <a:off x="5607050" y="2767851"/>
            <a:ext cx="2811099" cy="18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899" name="Shape 899"/>
          <p:cNvSpPr txBox="1"/>
          <p:nvPr/>
        </p:nvSpPr>
        <p:spPr>
          <a:xfrm>
            <a:off x="6512994" y="2645158"/>
            <a:ext cx="1245300" cy="15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Soar Model</a:t>
            </a:r>
            <a:endParaRPr b="1" sz="1100"/>
          </a:p>
        </p:txBody>
      </p:sp>
      <p:cxnSp>
        <p:nvCxnSpPr>
          <p:cNvPr id="900" name="Shape 900"/>
          <p:cNvCxnSpPr/>
          <p:nvPr/>
        </p:nvCxnSpPr>
        <p:spPr>
          <a:xfrm>
            <a:off x="881325" y="4328250"/>
            <a:ext cx="42210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01" name="Shape 9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2700" y="4503588"/>
            <a:ext cx="216900" cy="21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2" name="Shape 9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2700" y="5052320"/>
            <a:ext cx="216900" cy="21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3" name="Shape 90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4381" y="3356537"/>
            <a:ext cx="368475" cy="36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4" name="Shape 90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4381" y="2504987"/>
            <a:ext cx="368475" cy="36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5" name="Shape 905"/>
          <p:cNvPicPr preferRelativeResize="0"/>
          <p:nvPr/>
        </p:nvPicPr>
        <p:blipFill rotWithShape="1">
          <a:blip r:embed="rId7">
            <a:alphaModFix/>
          </a:blip>
          <a:srcRect b="4440" l="0" r="0" t="8671"/>
          <a:stretch/>
        </p:blipFill>
        <p:spPr>
          <a:xfrm>
            <a:off x="6800275" y="4697325"/>
            <a:ext cx="1923649" cy="2005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6" name="Shape 906"/>
          <p:cNvGrpSpPr/>
          <p:nvPr/>
        </p:nvGrpSpPr>
        <p:grpSpPr>
          <a:xfrm>
            <a:off x="5102325" y="4561142"/>
            <a:ext cx="1923800" cy="2141984"/>
            <a:chOff x="5267779" y="2305575"/>
            <a:chExt cx="2747500" cy="3059540"/>
          </a:xfrm>
        </p:grpSpPr>
        <p:pic>
          <p:nvPicPr>
            <p:cNvPr id="907" name="Shape 907"/>
            <p:cNvPicPr preferRelativeResize="0"/>
            <p:nvPr/>
          </p:nvPicPr>
          <p:blipFill rotWithShape="1">
            <a:blip r:embed="rId8">
              <a:alphaModFix/>
            </a:blip>
            <a:srcRect b="4450" l="0" r="0" t="7069"/>
            <a:stretch/>
          </p:blipFill>
          <p:spPr>
            <a:xfrm>
              <a:off x="5267779" y="2447924"/>
              <a:ext cx="2747500" cy="29171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8" name="Shape 908"/>
            <p:cNvSpPr txBox="1"/>
            <p:nvPr/>
          </p:nvSpPr>
          <p:spPr>
            <a:xfrm>
              <a:off x="5919101" y="2305575"/>
              <a:ext cx="17388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/>
                <a:t>Human</a:t>
              </a:r>
              <a:endParaRPr b="1" sz="900"/>
            </a:p>
          </p:txBody>
        </p:sp>
      </p:grpSp>
      <p:sp>
        <p:nvSpPr>
          <p:cNvPr id="909" name="Shape 909"/>
          <p:cNvSpPr txBox="1"/>
          <p:nvPr/>
        </p:nvSpPr>
        <p:spPr>
          <a:xfrm>
            <a:off x="7242706" y="4561485"/>
            <a:ext cx="12174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Soar Model</a:t>
            </a:r>
            <a:endParaRPr b="1" sz="900"/>
          </a:p>
        </p:txBody>
      </p:sp>
      <p:sp>
        <p:nvSpPr>
          <p:cNvPr id="910" name="Shape 910"/>
          <p:cNvSpPr/>
          <p:nvPr/>
        </p:nvSpPr>
        <p:spPr>
          <a:xfrm>
            <a:off x="5102325" y="677550"/>
            <a:ext cx="3596100" cy="6088800"/>
          </a:xfrm>
          <a:prstGeom prst="rect">
            <a:avLst/>
          </a:prstGeom>
          <a:solidFill>
            <a:srgbClr val="FFFFFF">
              <a:alpha val="7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155CC"/>
                </a:solidFill>
              </a:rPr>
              <a:t>Questions</a:t>
            </a:r>
            <a:endParaRPr b="1" sz="3000">
              <a:solidFill>
                <a:srgbClr val="1155CC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Shape 915"/>
          <p:cNvSpPr txBox="1"/>
          <p:nvPr>
            <p:ph type="title"/>
          </p:nvPr>
        </p:nvSpPr>
        <p:spPr>
          <a:xfrm>
            <a:off x="729450" y="9200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Bibliography</a:t>
            </a:r>
            <a:endParaRPr/>
          </a:p>
        </p:txBody>
      </p:sp>
      <p:sp>
        <p:nvSpPr>
          <p:cNvPr id="916" name="Shape 916"/>
          <p:cNvSpPr txBox="1"/>
          <p:nvPr>
            <p:ph idx="1" type="body"/>
          </p:nvPr>
        </p:nvSpPr>
        <p:spPr>
          <a:xfrm>
            <a:off x="729450" y="1933625"/>
            <a:ext cx="7688700" cy="41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Elio, R. (1986). </a:t>
            </a:r>
            <a:br>
              <a:rPr lang="en"/>
            </a:br>
            <a:r>
              <a:rPr lang="en"/>
              <a:t>	Representation of similar well-learned cognitive procedures. </a:t>
            </a:r>
            <a:br>
              <a:rPr lang="en"/>
            </a:br>
            <a:r>
              <a:rPr lang="en"/>
              <a:t>	Cognitive Science, 10(1), 41 - 73.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Singley, M. K., &amp; Anderson, J. R. (1985). </a:t>
            </a:r>
            <a:br>
              <a:rPr lang="en"/>
            </a:br>
            <a:r>
              <a:rPr lang="en"/>
              <a:t>	The transfer of text-editing skill. </a:t>
            </a:r>
            <a:br>
              <a:rPr lang="en"/>
            </a:br>
            <a:r>
              <a:rPr lang="en"/>
              <a:t>	International Journal of Man-Machine Studies, 22(4), 403 - 423.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Stearns, B., Assanie, M., &amp; Laird, J. E. (2017). </a:t>
            </a:r>
            <a:br>
              <a:rPr lang="en"/>
            </a:br>
            <a:r>
              <a:rPr lang="en"/>
              <a:t>	Applying primitive elements theory for procedural transfer in soar. </a:t>
            </a:r>
            <a:br>
              <a:rPr lang="en"/>
            </a:br>
            <a:r>
              <a:rPr lang="en"/>
              <a:t>	In International conference on cognitive modeling.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Taatgen, N. A. (2013). </a:t>
            </a:r>
            <a:br>
              <a:rPr lang="en"/>
            </a:br>
            <a:r>
              <a:rPr lang="en"/>
              <a:t>	The nature and transfer of cognitive skills. </a:t>
            </a:r>
            <a:br>
              <a:rPr lang="en"/>
            </a:br>
            <a:r>
              <a:rPr lang="en"/>
              <a:t>	Psychological Review, 120(3), 439–471.</a:t>
            </a:r>
            <a:endParaRPr/>
          </a:p>
        </p:txBody>
      </p:sp>
      <p:sp>
        <p:nvSpPr>
          <p:cNvPr id="917" name="Shape 917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727650" y="16078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 Task</a:t>
            </a:r>
            <a:br>
              <a:rPr lang="en"/>
            </a:br>
            <a:r>
              <a:rPr b="0"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(Elio, 1986)</a:t>
            </a:r>
            <a:endParaRPr i="1"/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729450" y="2771825"/>
            <a:ext cx="3902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Human subjects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Memorized algorithm</a:t>
            </a:r>
            <a:endParaRPr sz="1400"/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1656300" y="4971202"/>
            <a:ext cx="3385800" cy="763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Roboto Mono"/>
                <a:ea typeface="Roboto Mono"/>
                <a:cs typeface="Roboto Mono"/>
                <a:sym typeface="Roboto Mono"/>
              </a:rPr>
              <a:t>Var1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&lt;- </a:t>
            </a:r>
            <a:r>
              <a:rPr i="1" lang="en" sz="1200">
                <a:latin typeface="Roboto Mono"/>
                <a:ea typeface="Roboto Mono"/>
                <a:cs typeface="Roboto Mono"/>
                <a:sym typeface="Roboto Mono"/>
              </a:rPr>
              <a:t>input1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* (</a:t>
            </a:r>
            <a:r>
              <a:rPr i="1" lang="en" sz="1200">
                <a:latin typeface="Roboto Mono"/>
                <a:ea typeface="Roboto Mono"/>
                <a:cs typeface="Roboto Mono"/>
                <a:sym typeface="Roboto Mono"/>
              </a:rPr>
              <a:t>input2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- </a:t>
            </a:r>
            <a:r>
              <a:rPr i="1" lang="en" sz="1200">
                <a:latin typeface="Roboto Mono"/>
                <a:ea typeface="Roboto Mono"/>
                <a:cs typeface="Roboto Mono"/>
                <a:sym typeface="Roboto Mono"/>
              </a:rPr>
              <a:t>input3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Roboto Mono"/>
                <a:ea typeface="Roboto Mono"/>
                <a:cs typeface="Roboto Mono"/>
                <a:sym typeface="Roboto Mono"/>
              </a:rPr>
              <a:t>Var2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&lt;- max(</a:t>
            </a:r>
            <a:r>
              <a:rPr i="1" lang="en" sz="1200">
                <a:latin typeface="Roboto Mono"/>
                <a:ea typeface="Roboto Mono"/>
                <a:cs typeface="Roboto Mono"/>
                <a:sym typeface="Roboto Mono"/>
              </a:rPr>
              <a:t>input4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/ 2, </a:t>
            </a:r>
            <a:r>
              <a:rPr i="1" lang="en" sz="1200">
                <a:latin typeface="Roboto Mono"/>
                <a:ea typeface="Roboto Mono"/>
                <a:cs typeface="Roboto Mono"/>
                <a:sym typeface="Roboto Mono"/>
              </a:rPr>
              <a:t>input5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/ 3)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Roboto Mono"/>
                <a:ea typeface="Roboto Mono"/>
                <a:cs typeface="Roboto Mono"/>
                <a:sym typeface="Roboto Mono"/>
              </a:rPr>
              <a:t>result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&lt;- </a:t>
            </a:r>
            <a:r>
              <a:rPr i="1" lang="en" sz="1200">
                <a:latin typeface="Roboto Mono"/>
                <a:ea typeface="Roboto Mono"/>
                <a:cs typeface="Roboto Mono"/>
                <a:sym typeface="Roboto Mono"/>
              </a:rPr>
              <a:t>Var1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i="1" lang="en" sz="1200">
                <a:latin typeface="Roboto Mono"/>
                <a:ea typeface="Roboto Mono"/>
                <a:cs typeface="Roboto Mono"/>
                <a:sym typeface="Roboto Mono"/>
              </a:rPr>
              <a:t>Var2</a:t>
            </a:r>
            <a:endParaRPr i="1"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729450" y="3416298"/>
            <a:ext cx="3902700" cy="13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Applied algorithm for 50 trials</a:t>
            </a:r>
            <a:endParaRPr sz="18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Variable input given on screen</a:t>
            </a:r>
            <a:endParaRPr sz="14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" sz="1800"/>
              <a:t>Speed increased with practice</a:t>
            </a:r>
            <a:endParaRPr sz="18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Power-law learning</a:t>
            </a:r>
            <a:endParaRPr sz="1400"/>
          </a:p>
        </p:txBody>
      </p:sp>
      <p:grpSp>
        <p:nvGrpSpPr>
          <p:cNvPr id="141" name="Shape 141"/>
          <p:cNvGrpSpPr/>
          <p:nvPr/>
        </p:nvGrpSpPr>
        <p:grpSpPr>
          <a:xfrm>
            <a:off x="5267775" y="2209800"/>
            <a:ext cx="2747500" cy="3302052"/>
            <a:chOff x="5267775" y="2209800"/>
            <a:chExt cx="2747500" cy="3302052"/>
          </a:xfrm>
        </p:grpSpPr>
        <p:pic>
          <p:nvPicPr>
            <p:cNvPr id="142" name="Shape 142"/>
            <p:cNvPicPr preferRelativeResize="0"/>
            <p:nvPr/>
          </p:nvPicPr>
          <p:blipFill rotWithShape="1">
            <a:blip r:embed="rId3">
              <a:alphaModFix/>
            </a:blip>
            <a:srcRect b="0" l="0" r="0" t="7071"/>
            <a:stretch/>
          </p:blipFill>
          <p:spPr>
            <a:xfrm>
              <a:off x="5267775" y="2447926"/>
              <a:ext cx="2747500" cy="30639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" name="Shape 143"/>
            <p:cNvSpPr txBox="1"/>
            <p:nvPr/>
          </p:nvSpPr>
          <p:spPr>
            <a:xfrm>
              <a:off x="6115050" y="2209800"/>
              <a:ext cx="15429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Human Latency</a:t>
              </a:r>
              <a:endParaRPr/>
            </a:p>
          </p:txBody>
        </p:sp>
      </p:grpSp>
      <p:pic>
        <p:nvPicPr>
          <p:cNvPr id="144" name="Shape 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2100" y="1748050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Task-General Learning Model</a:t>
            </a:r>
            <a:endParaRPr/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729450" y="2314625"/>
            <a:ext cx="7688700" cy="22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A Soar model that</a:t>
            </a:r>
            <a:endParaRPr sz="1800"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Learns tasks by practice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As task-general as architecture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Does not hard-code task constraints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2" name="Shape 152"/>
          <p:cNvGrpSpPr/>
          <p:nvPr/>
        </p:nvGrpSpPr>
        <p:grpSpPr>
          <a:xfrm>
            <a:off x="1370852" y="4059180"/>
            <a:ext cx="3489874" cy="2617406"/>
            <a:chOff x="4028708" y="2937425"/>
            <a:chExt cx="4527600" cy="3395700"/>
          </a:xfrm>
        </p:grpSpPr>
        <p:pic>
          <p:nvPicPr>
            <p:cNvPr id="153" name="Shape 15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28708" y="2937425"/>
              <a:ext cx="4527600" cy="33957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4" name="Shape 154"/>
            <p:cNvGrpSpPr/>
            <p:nvPr/>
          </p:nvGrpSpPr>
          <p:grpSpPr>
            <a:xfrm>
              <a:off x="4957199" y="4748286"/>
              <a:ext cx="3246275" cy="1037574"/>
              <a:chOff x="5566799" y="3408900"/>
              <a:chExt cx="3246275" cy="778200"/>
            </a:xfrm>
          </p:grpSpPr>
          <p:sp>
            <p:nvSpPr>
              <p:cNvPr id="155" name="Shape 155"/>
              <p:cNvSpPr txBox="1"/>
              <p:nvPr/>
            </p:nvSpPr>
            <p:spPr>
              <a:xfrm>
                <a:off x="5566799" y="3408900"/>
                <a:ext cx="710700" cy="77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ED</a:t>
                </a:r>
                <a:endParaRPr sz="12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or</a:t>
                </a:r>
                <a:endParaRPr sz="12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EDT</a:t>
                </a:r>
                <a:endParaRPr sz="1200"/>
              </a:p>
            </p:txBody>
          </p:sp>
          <p:sp>
            <p:nvSpPr>
              <p:cNvPr id="156" name="Shape 156"/>
              <p:cNvSpPr txBox="1"/>
              <p:nvPr/>
            </p:nvSpPr>
            <p:spPr>
              <a:xfrm>
                <a:off x="6745874" y="3755725"/>
                <a:ext cx="710700" cy="37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EDT</a:t>
                </a:r>
                <a:endParaRPr sz="1200"/>
              </a:p>
            </p:txBody>
          </p:sp>
          <p:sp>
            <p:nvSpPr>
              <p:cNvPr id="157" name="Shape 157"/>
              <p:cNvSpPr txBox="1"/>
              <p:nvPr/>
            </p:nvSpPr>
            <p:spPr>
              <a:xfrm>
                <a:off x="7848874" y="3755725"/>
                <a:ext cx="964200" cy="37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EMACS</a:t>
                </a:r>
                <a:endParaRPr sz="1200"/>
              </a:p>
            </p:txBody>
          </p:sp>
        </p:grpSp>
      </p:grpSp>
      <p:grpSp>
        <p:nvGrpSpPr>
          <p:cNvPr id="158" name="Shape 158"/>
          <p:cNvGrpSpPr/>
          <p:nvPr/>
        </p:nvGrpSpPr>
        <p:grpSpPr>
          <a:xfrm>
            <a:off x="5554313" y="3817775"/>
            <a:ext cx="2212562" cy="2658803"/>
            <a:chOff x="5267775" y="2209812"/>
            <a:chExt cx="2747500" cy="3302040"/>
          </a:xfrm>
        </p:grpSpPr>
        <p:pic>
          <p:nvPicPr>
            <p:cNvPr id="159" name="Shape 159"/>
            <p:cNvPicPr preferRelativeResize="0"/>
            <p:nvPr/>
          </p:nvPicPr>
          <p:blipFill rotWithShape="1">
            <a:blip r:embed="rId4">
              <a:alphaModFix/>
            </a:blip>
            <a:srcRect b="0" l="0" r="0" t="7071"/>
            <a:stretch/>
          </p:blipFill>
          <p:spPr>
            <a:xfrm>
              <a:off x="5267775" y="2447926"/>
              <a:ext cx="2747500" cy="30639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" name="Shape 160"/>
            <p:cNvSpPr txBox="1"/>
            <p:nvPr/>
          </p:nvSpPr>
          <p:spPr>
            <a:xfrm>
              <a:off x="5919101" y="2209812"/>
              <a:ext cx="17388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Human Latency</a:t>
              </a:r>
              <a:endParaRPr sz="90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it learns:</a:t>
            </a:r>
            <a:endParaRPr/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729450" y="2624300"/>
            <a:ext cx="4068300" cy="26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Task operations</a:t>
            </a:r>
            <a:r>
              <a:rPr lang="en" sz="1800"/>
              <a:t>: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" sz="1800"/>
              <a:t>“What to do”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" sz="1800"/>
              <a:t>Individual operations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AutoNum type="arabicPeriod"/>
            </a:pPr>
            <a:r>
              <a:rPr b="1" lang="en" sz="1800"/>
              <a:t>Task order</a:t>
            </a:r>
            <a:r>
              <a:rPr lang="en" sz="1800"/>
              <a:t>: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" sz="1800"/>
              <a:t>“When to do it”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" sz="1800"/>
              <a:t>How to sequence operations</a:t>
            </a:r>
            <a:endParaRPr sz="1800"/>
          </a:p>
        </p:txBody>
      </p:sp>
      <p:sp>
        <p:nvSpPr>
          <p:cNvPr id="167" name="Shape 167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8" name="Shape 168"/>
          <p:cNvGrpSpPr/>
          <p:nvPr/>
        </p:nvGrpSpPr>
        <p:grpSpPr>
          <a:xfrm>
            <a:off x="5060202" y="1699693"/>
            <a:ext cx="3279468" cy="1331554"/>
            <a:chOff x="4755402" y="1699693"/>
            <a:chExt cx="3279468" cy="1331554"/>
          </a:xfrm>
        </p:grpSpPr>
        <p:sp>
          <p:nvSpPr>
            <p:cNvPr id="169" name="Shape 169"/>
            <p:cNvSpPr/>
            <p:nvPr/>
          </p:nvSpPr>
          <p:spPr>
            <a:xfrm rot="170778">
              <a:off x="6390980" y="1721914"/>
              <a:ext cx="906218" cy="442158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Read Direction</a:t>
              </a:r>
              <a:endParaRPr sz="1200"/>
            </a:p>
          </p:txBody>
        </p:sp>
        <p:sp>
          <p:nvSpPr>
            <p:cNvPr id="170" name="Shape 170"/>
            <p:cNvSpPr/>
            <p:nvPr/>
          </p:nvSpPr>
          <p:spPr>
            <a:xfrm rot="432441">
              <a:off x="4779571" y="2164122"/>
              <a:ext cx="906261" cy="442098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Read Screen</a:t>
              </a:r>
              <a:endParaRPr sz="1200"/>
            </a:p>
          </p:txBody>
        </p:sp>
        <p:sp>
          <p:nvSpPr>
            <p:cNvPr id="171" name="Shape 171"/>
            <p:cNvSpPr/>
            <p:nvPr/>
          </p:nvSpPr>
          <p:spPr>
            <a:xfrm rot="535932">
              <a:off x="7099825" y="2270684"/>
              <a:ext cx="906190" cy="44217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Type Letter</a:t>
              </a:r>
              <a:endParaRPr sz="1200"/>
            </a:p>
          </p:txBody>
        </p:sp>
        <p:sp>
          <p:nvSpPr>
            <p:cNvPr id="172" name="Shape 172"/>
            <p:cNvSpPr/>
            <p:nvPr/>
          </p:nvSpPr>
          <p:spPr>
            <a:xfrm rot="-174188">
              <a:off x="6043207" y="2566410"/>
              <a:ext cx="906263" cy="442173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Press Enter</a:t>
              </a:r>
              <a:endParaRPr sz="1200"/>
            </a:p>
          </p:txBody>
        </p:sp>
      </p:grpSp>
      <p:grpSp>
        <p:nvGrpSpPr>
          <p:cNvPr id="173" name="Shape 173"/>
          <p:cNvGrpSpPr/>
          <p:nvPr/>
        </p:nvGrpSpPr>
        <p:grpSpPr>
          <a:xfrm>
            <a:off x="4144000" y="3644163"/>
            <a:ext cx="4708275" cy="442213"/>
            <a:chOff x="4144000" y="3644163"/>
            <a:chExt cx="4708275" cy="442213"/>
          </a:xfrm>
        </p:grpSpPr>
        <p:sp>
          <p:nvSpPr>
            <p:cNvPr id="174" name="Shape 174"/>
            <p:cNvSpPr/>
            <p:nvPr/>
          </p:nvSpPr>
          <p:spPr>
            <a:xfrm>
              <a:off x="4144000" y="3644163"/>
              <a:ext cx="906300" cy="442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Read Direction</a:t>
              </a:r>
              <a:endParaRPr sz="1200"/>
            </a:p>
          </p:txBody>
        </p:sp>
        <p:sp>
          <p:nvSpPr>
            <p:cNvPr id="175" name="Shape 175"/>
            <p:cNvSpPr/>
            <p:nvPr/>
          </p:nvSpPr>
          <p:spPr>
            <a:xfrm>
              <a:off x="5411325" y="3644175"/>
              <a:ext cx="906300" cy="442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Read Screen</a:t>
              </a:r>
              <a:endParaRPr sz="1200"/>
            </a:p>
          </p:txBody>
        </p:sp>
        <p:sp>
          <p:nvSpPr>
            <p:cNvPr id="176" name="Shape 176"/>
            <p:cNvSpPr/>
            <p:nvPr/>
          </p:nvSpPr>
          <p:spPr>
            <a:xfrm>
              <a:off x="6678650" y="3644175"/>
              <a:ext cx="906300" cy="442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Type Letter</a:t>
              </a:r>
              <a:endParaRPr sz="1200"/>
            </a:p>
          </p:txBody>
        </p:sp>
        <p:sp>
          <p:nvSpPr>
            <p:cNvPr id="177" name="Shape 177"/>
            <p:cNvSpPr/>
            <p:nvPr/>
          </p:nvSpPr>
          <p:spPr>
            <a:xfrm>
              <a:off x="7945975" y="3644175"/>
              <a:ext cx="906300" cy="442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Press Enter</a:t>
              </a:r>
              <a:endParaRPr sz="1200"/>
            </a:p>
          </p:txBody>
        </p:sp>
        <p:cxnSp>
          <p:nvCxnSpPr>
            <p:cNvPr id="178" name="Shape 178"/>
            <p:cNvCxnSpPr>
              <a:stCxn id="174" idx="3"/>
              <a:endCxn id="175" idx="1"/>
            </p:cNvCxnSpPr>
            <p:nvPr/>
          </p:nvCxnSpPr>
          <p:spPr>
            <a:xfrm>
              <a:off x="5050300" y="3865263"/>
              <a:ext cx="360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9" name="Shape 179"/>
            <p:cNvCxnSpPr>
              <a:stCxn id="175" idx="3"/>
              <a:endCxn id="176" idx="1"/>
            </p:cNvCxnSpPr>
            <p:nvPr/>
          </p:nvCxnSpPr>
          <p:spPr>
            <a:xfrm>
              <a:off x="6317625" y="3865275"/>
              <a:ext cx="360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0" name="Shape 180"/>
            <p:cNvCxnSpPr>
              <a:stCxn id="176" idx="3"/>
              <a:endCxn id="177" idx="1"/>
            </p:cNvCxnSpPr>
            <p:nvPr/>
          </p:nvCxnSpPr>
          <p:spPr>
            <a:xfrm>
              <a:off x="7584950" y="3865275"/>
              <a:ext cx="360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729450" y="1758200"/>
            <a:ext cx="40776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Hard-coded knowledge</a:t>
            </a:r>
            <a:endParaRPr/>
          </a:p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7" name="Shape 187"/>
          <p:cNvSpPr txBox="1"/>
          <p:nvPr/>
        </p:nvSpPr>
        <p:spPr>
          <a:xfrm>
            <a:off x="729450" y="2681200"/>
            <a:ext cx="64491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If not general, can hard-code task: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88" name="Shape 188"/>
          <p:cNvGrpSpPr/>
          <p:nvPr/>
        </p:nvGrpSpPr>
        <p:grpSpPr>
          <a:xfrm>
            <a:off x="5060202" y="1699693"/>
            <a:ext cx="3279468" cy="1331554"/>
            <a:chOff x="4755402" y="1699693"/>
            <a:chExt cx="3279468" cy="1331554"/>
          </a:xfrm>
        </p:grpSpPr>
        <p:sp>
          <p:nvSpPr>
            <p:cNvPr id="189" name="Shape 189"/>
            <p:cNvSpPr/>
            <p:nvPr/>
          </p:nvSpPr>
          <p:spPr>
            <a:xfrm rot="170778">
              <a:off x="6390980" y="1721914"/>
              <a:ext cx="906218" cy="442158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Read Direction</a:t>
              </a:r>
              <a:endParaRPr sz="1200"/>
            </a:p>
          </p:txBody>
        </p:sp>
        <p:sp>
          <p:nvSpPr>
            <p:cNvPr id="190" name="Shape 190"/>
            <p:cNvSpPr/>
            <p:nvPr/>
          </p:nvSpPr>
          <p:spPr>
            <a:xfrm rot="432441">
              <a:off x="4779571" y="2164122"/>
              <a:ext cx="906261" cy="442098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Read Screen</a:t>
              </a:r>
              <a:endParaRPr sz="1200"/>
            </a:p>
          </p:txBody>
        </p:sp>
        <p:sp>
          <p:nvSpPr>
            <p:cNvPr id="191" name="Shape 191"/>
            <p:cNvSpPr/>
            <p:nvPr/>
          </p:nvSpPr>
          <p:spPr>
            <a:xfrm rot="535932">
              <a:off x="7099825" y="2270684"/>
              <a:ext cx="906190" cy="44217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Type Letter</a:t>
              </a:r>
              <a:endParaRPr sz="1200"/>
            </a:p>
          </p:txBody>
        </p:sp>
        <p:sp>
          <p:nvSpPr>
            <p:cNvPr id="192" name="Shape 192"/>
            <p:cNvSpPr/>
            <p:nvPr/>
          </p:nvSpPr>
          <p:spPr>
            <a:xfrm rot="-174188">
              <a:off x="6043207" y="2566410"/>
              <a:ext cx="906263" cy="442173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Press Enter</a:t>
              </a:r>
              <a:endParaRPr sz="1200"/>
            </a:p>
          </p:txBody>
        </p:sp>
      </p:grpSp>
      <p:grpSp>
        <p:nvGrpSpPr>
          <p:cNvPr id="193" name="Shape 193"/>
          <p:cNvGrpSpPr/>
          <p:nvPr/>
        </p:nvGrpSpPr>
        <p:grpSpPr>
          <a:xfrm>
            <a:off x="4144000" y="3644163"/>
            <a:ext cx="4708275" cy="442213"/>
            <a:chOff x="4144000" y="3644163"/>
            <a:chExt cx="4708275" cy="442213"/>
          </a:xfrm>
        </p:grpSpPr>
        <p:sp>
          <p:nvSpPr>
            <p:cNvPr id="194" name="Shape 194"/>
            <p:cNvSpPr/>
            <p:nvPr/>
          </p:nvSpPr>
          <p:spPr>
            <a:xfrm>
              <a:off x="4144000" y="3644163"/>
              <a:ext cx="906300" cy="442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Read Direction</a:t>
              </a:r>
              <a:endParaRPr sz="1200"/>
            </a:p>
          </p:txBody>
        </p:sp>
        <p:sp>
          <p:nvSpPr>
            <p:cNvPr id="195" name="Shape 195"/>
            <p:cNvSpPr/>
            <p:nvPr/>
          </p:nvSpPr>
          <p:spPr>
            <a:xfrm>
              <a:off x="5411325" y="3644175"/>
              <a:ext cx="906300" cy="442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Read Screen</a:t>
              </a:r>
              <a:endParaRPr sz="1200"/>
            </a:p>
          </p:txBody>
        </p:sp>
        <p:sp>
          <p:nvSpPr>
            <p:cNvPr id="196" name="Shape 196"/>
            <p:cNvSpPr/>
            <p:nvPr/>
          </p:nvSpPr>
          <p:spPr>
            <a:xfrm>
              <a:off x="6678650" y="3644175"/>
              <a:ext cx="906300" cy="442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Type Letter</a:t>
              </a:r>
              <a:endParaRPr sz="1200"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45975" y="3644175"/>
              <a:ext cx="906300" cy="442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Press Enter</a:t>
              </a:r>
              <a:endParaRPr sz="1200"/>
            </a:p>
          </p:txBody>
        </p:sp>
        <p:cxnSp>
          <p:nvCxnSpPr>
            <p:cNvPr id="198" name="Shape 198"/>
            <p:cNvCxnSpPr>
              <a:stCxn id="194" idx="3"/>
              <a:endCxn id="195" idx="1"/>
            </p:cNvCxnSpPr>
            <p:nvPr/>
          </p:nvCxnSpPr>
          <p:spPr>
            <a:xfrm>
              <a:off x="5050300" y="3865263"/>
              <a:ext cx="360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9" name="Shape 199"/>
            <p:cNvCxnSpPr>
              <a:stCxn id="195" idx="3"/>
              <a:endCxn id="196" idx="1"/>
            </p:cNvCxnSpPr>
            <p:nvPr/>
          </p:nvCxnSpPr>
          <p:spPr>
            <a:xfrm>
              <a:off x="6317625" y="3865275"/>
              <a:ext cx="360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0" name="Shape 200"/>
            <p:cNvCxnSpPr>
              <a:stCxn id="196" idx="3"/>
              <a:endCxn id="197" idx="1"/>
            </p:cNvCxnSpPr>
            <p:nvPr/>
          </p:nvCxnSpPr>
          <p:spPr>
            <a:xfrm>
              <a:off x="7584950" y="3865275"/>
              <a:ext cx="360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01" name="Shape 201"/>
          <p:cNvSpPr txBox="1"/>
          <p:nvPr/>
        </p:nvSpPr>
        <p:spPr>
          <a:xfrm>
            <a:off x="729450" y="3205900"/>
            <a:ext cx="3198600" cy="9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Task operations: 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Operator rules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WME semantics</a:t>
            </a:r>
            <a:endParaRPr/>
          </a:p>
        </p:txBody>
      </p:sp>
      <p:sp>
        <p:nvSpPr>
          <p:cNvPr id="202" name="Shape 202"/>
          <p:cNvSpPr txBox="1"/>
          <p:nvPr/>
        </p:nvSpPr>
        <p:spPr>
          <a:xfrm>
            <a:off x="729450" y="4171975"/>
            <a:ext cx="5200800" cy="10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Task order: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Proposal conditions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Preferences</a:t>
            </a:r>
            <a:endParaRPr/>
          </a:p>
        </p:txBody>
      </p:sp>
      <p:sp>
        <p:nvSpPr>
          <p:cNvPr id="203" name="Shape 203"/>
          <p:cNvSpPr txBox="1"/>
          <p:nvPr/>
        </p:nvSpPr>
        <p:spPr>
          <a:xfrm>
            <a:off x="729450" y="5258650"/>
            <a:ext cx="72273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If </a:t>
            </a:r>
            <a:r>
              <a:rPr lang="en" sz="18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general</a:t>
            </a: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can’t assume operations or order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729450" y="9200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729450" y="1857429"/>
            <a:ext cx="7688700" cy="14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Primitive Elements Theory   </a:t>
            </a:r>
            <a:r>
              <a:rPr lang="en" sz="1600"/>
              <a:t>(Taatgen, 2013)</a:t>
            </a:r>
            <a:endParaRPr sz="16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i="1" lang="en" sz="1800"/>
              <a:t>Actransfer</a:t>
            </a:r>
            <a:r>
              <a:rPr lang="en" sz="1800"/>
              <a:t> architecture (ACT-R derivative)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/>
              <a:t>Learns</a:t>
            </a:r>
            <a:r>
              <a:rPr lang="en" sz="1800"/>
              <a:t> task operations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Learn rules by instruction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/>
              <a:t>Assumes</a:t>
            </a:r>
            <a:r>
              <a:rPr lang="en" sz="1800"/>
              <a:t> operation order</a:t>
            </a:r>
            <a:endParaRPr sz="1800"/>
          </a:p>
        </p:txBody>
      </p:sp>
      <p:sp>
        <p:nvSpPr>
          <p:cNvPr id="210" name="Shape 210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1" name="Shape 211"/>
          <p:cNvGrpSpPr/>
          <p:nvPr/>
        </p:nvGrpSpPr>
        <p:grpSpPr>
          <a:xfrm>
            <a:off x="719129" y="3887461"/>
            <a:ext cx="3665545" cy="2795001"/>
            <a:chOff x="3890550" y="2937425"/>
            <a:chExt cx="4527600" cy="3395700"/>
          </a:xfrm>
        </p:grpSpPr>
        <p:pic>
          <p:nvPicPr>
            <p:cNvPr id="212" name="Shape 21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890550" y="2937425"/>
              <a:ext cx="4527600" cy="33957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13" name="Shape 213"/>
            <p:cNvGrpSpPr/>
            <p:nvPr/>
          </p:nvGrpSpPr>
          <p:grpSpPr>
            <a:xfrm>
              <a:off x="4829475" y="4748286"/>
              <a:ext cx="3333540" cy="1037574"/>
              <a:chOff x="5439075" y="3408900"/>
              <a:chExt cx="3333540" cy="778200"/>
            </a:xfrm>
          </p:grpSpPr>
          <p:sp>
            <p:nvSpPr>
              <p:cNvPr id="214" name="Shape 214"/>
              <p:cNvSpPr txBox="1"/>
              <p:nvPr/>
            </p:nvSpPr>
            <p:spPr>
              <a:xfrm>
                <a:off x="5439075" y="3408900"/>
                <a:ext cx="710700" cy="77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ED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or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EDT</a:t>
                </a:r>
                <a:endParaRPr/>
              </a:p>
            </p:txBody>
          </p:sp>
          <p:sp>
            <p:nvSpPr>
              <p:cNvPr id="215" name="Shape 215"/>
              <p:cNvSpPr txBox="1"/>
              <p:nvPr/>
            </p:nvSpPr>
            <p:spPr>
              <a:xfrm>
                <a:off x="6618150" y="3755725"/>
                <a:ext cx="710700" cy="37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EDT</a:t>
                </a:r>
                <a:endParaRPr/>
              </a:p>
            </p:txBody>
          </p:sp>
          <p:sp>
            <p:nvSpPr>
              <p:cNvPr id="216" name="Shape 216"/>
              <p:cNvSpPr txBox="1"/>
              <p:nvPr/>
            </p:nvSpPr>
            <p:spPr>
              <a:xfrm>
                <a:off x="7808415" y="3755725"/>
                <a:ext cx="964200" cy="37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EMACS</a:t>
                </a:r>
                <a:endParaRPr/>
              </a:p>
            </p:txBody>
          </p:sp>
        </p:grpSp>
      </p:grpSp>
      <p:grpSp>
        <p:nvGrpSpPr>
          <p:cNvPr id="217" name="Shape 217"/>
          <p:cNvGrpSpPr/>
          <p:nvPr/>
        </p:nvGrpSpPr>
        <p:grpSpPr>
          <a:xfrm>
            <a:off x="4689130" y="3887364"/>
            <a:ext cx="3726572" cy="2794929"/>
            <a:chOff x="4672575" y="3439300"/>
            <a:chExt cx="4019601" cy="3014701"/>
          </a:xfrm>
        </p:grpSpPr>
        <p:pic>
          <p:nvPicPr>
            <p:cNvPr id="218" name="Shape 2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72575" y="3439300"/>
              <a:ext cx="4019601" cy="30147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19" name="Shape 219"/>
            <p:cNvGrpSpPr/>
            <p:nvPr/>
          </p:nvGrpSpPr>
          <p:grpSpPr>
            <a:xfrm>
              <a:off x="5494119" y="5052855"/>
              <a:ext cx="2968735" cy="921155"/>
              <a:chOff x="5439075" y="3408900"/>
              <a:chExt cx="3399834" cy="778200"/>
            </a:xfrm>
          </p:grpSpPr>
          <p:sp>
            <p:nvSpPr>
              <p:cNvPr id="220" name="Shape 220"/>
              <p:cNvSpPr txBox="1"/>
              <p:nvPr/>
            </p:nvSpPr>
            <p:spPr>
              <a:xfrm>
                <a:off x="5439075" y="3408900"/>
                <a:ext cx="710700" cy="77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ED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or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EDT</a:t>
                </a:r>
                <a:endParaRPr/>
              </a:p>
            </p:txBody>
          </p:sp>
          <p:sp>
            <p:nvSpPr>
              <p:cNvPr id="221" name="Shape 221"/>
              <p:cNvSpPr txBox="1"/>
              <p:nvPr/>
            </p:nvSpPr>
            <p:spPr>
              <a:xfrm>
                <a:off x="6684444" y="3755725"/>
                <a:ext cx="710700" cy="37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EDT</a:t>
                </a:r>
                <a:endParaRPr/>
              </a:p>
            </p:txBody>
          </p:sp>
          <p:sp>
            <p:nvSpPr>
              <p:cNvPr id="222" name="Shape 222"/>
              <p:cNvSpPr txBox="1"/>
              <p:nvPr/>
            </p:nvSpPr>
            <p:spPr>
              <a:xfrm>
                <a:off x="7874709" y="3755725"/>
                <a:ext cx="964200" cy="37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EMACS</a:t>
                </a:r>
                <a:endParaRPr/>
              </a:p>
            </p:txBody>
          </p:sp>
        </p:grpSp>
      </p:grpSp>
      <p:pic>
        <p:nvPicPr>
          <p:cNvPr id="223" name="Shape 223"/>
          <p:cNvPicPr preferRelativeResize="0"/>
          <p:nvPr/>
        </p:nvPicPr>
        <p:blipFill rotWithShape="1">
          <a:blip r:embed="rId5">
            <a:alphaModFix/>
          </a:blip>
          <a:srcRect b="0" l="0" r="0" t="6820"/>
          <a:stretch/>
        </p:blipFill>
        <p:spPr>
          <a:xfrm>
            <a:off x="6086475" y="1110525"/>
            <a:ext cx="2329225" cy="2604552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Shape 224"/>
          <p:cNvSpPr txBox="1"/>
          <p:nvPr/>
        </p:nvSpPr>
        <p:spPr>
          <a:xfrm>
            <a:off x="6549775" y="858975"/>
            <a:ext cx="1685400" cy="1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Human/Actransfer</a:t>
            </a:r>
            <a:endParaRPr b="1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 - UM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