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1"/>
  </p:notesMasterIdLst>
  <p:sldIdLst>
    <p:sldId id="256" r:id="rId2"/>
    <p:sldId id="259" r:id="rId3"/>
    <p:sldId id="258" r:id="rId4"/>
    <p:sldId id="261" r:id="rId5"/>
    <p:sldId id="260" r:id="rId6"/>
    <p:sldId id="262" r:id="rId7"/>
    <p:sldId id="263" r:id="rId8"/>
    <p:sldId id="264" r:id="rId9"/>
    <p:sldId id="296" r:id="rId10"/>
    <p:sldId id="297" r:id="rId11"/>
    <p:sldId id="333" r:id="rId12"/>
    <p:sldId id="334" r:id="rId13"/>
    <p:sldId id="335" r:id="rId14"/>
    <p:sldId id="336" r:id="rId15"/>
    <p:sldId id="346" r:id="rId16"/>
    <p:sldId id="347" r:id="rId17"/>
    <p:sldId id="348" r:id="rId18"/>
    <p:sldId id="350" r:id="rId19"/>
    <p:sldId id="349" r:id="rId20"/>
    <p:sldId id="351" r:id="rId21"/>
    <p:sldId id="339" r:id="rId22"/>
    <p:sldId id="338" r:id="rId23"/>
    <p:sldId id="340" r:id="rId24"/>
    <p:sldId id="342" r:id="rId25"/>
    <p:sldId id="344" r:id="rId26"/>
    <p:sldId id="343" r:id="rId27"/>
    <p:sldId id="337" r:id="rId28"/>
    <p:sldId id="341" r:id="rId29"/>
    <p:sldId id="25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7E3543-5201-43FF-BB18-7FEE7DF0698A}">
          <p14:sldIdLst>
            <p14:sldId id="256"/>
          </p14:sldIdLst>
        </p14:section>
        <p14:section name="Introduction" id="{6CDAB3B2-35DD-43F7-B9C9-898DF593BEF2}">
          <p14:sldIdLst>
            <p14:sldId id="259"/>
            <p14:sldId id="258"/>
            <p14:sldId id="261"/>
            <p14:sldId id="260"/>
          </p14:sldIdLst>
        </p14:section>
        <p14:section name="Background" id="{1AC33962-1738-4966-97F0-ACD59C9A545C}">
          <p14:sldIdLst>
            <p14:sldId id="262"/>
            <p14:sldId id="263"/>
            <p14:sldId id="264"/>
            <p14:sldId id="296"/>
          </p14:sldIdLst>
        </p14:section>
        <p14:section name="Methods" id="{E380EF10-B6EC-4520-BFEF-69F05CC39E9E}">
          <p14:sldIdLst>
            <p14:sldId id="297"/>
            <p14:sldId id="333"/>
            <p14:sldId id="334"/>
            <p14:sldId id="335"/>
            <p14:sldId id="336"/>
            <p14:sldId id="346"/>
            <p14:sldId id="347"/>
            <p14:sldId id="348"/>
            <p14:sldId id="350"/>
            <p14:sldId id="349"/>
            <p14:sldId id="351"/>
          </p14:sldIdLst>
        </p14:section>
        <p14:section name="Results" id="{1EC2DEE7-C8C2-49E2-860A-DBF55199159E}">
          <p14:sldIdLst>
            <p14:sldId id="339"/>
            <p14:sldId id="338"/>
            <p14:sldId id="340"/>
            <p14:sldId id="342"/>
          </p14:sldIdLst>
        </p14:section>
        <p14:section name="Conclusion" id="{3C55441A-87B0-4BDE-A5C9-C462C0619C0B}">
          <p14:sldIdLst>
            <p14:sldId id="344"/>
            <p14:sldId id="343"/>
            <p14:sldId id="337"/>
            <p14:sldId id="341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39AA00-74F1-4D54-AF79-967F467775EF}" v="10" dt="2025-05-05T19:03:55.409"/>
    <p1510:client id="{AE604E59-3435-4FAD-9903-4C17A3362632}" v="1" dt="2025-05-05T11:53:27.5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Boggs" userId="e68d4abc918da788" providerId="LiveId" clId="{AE604E59-3435-4FAD-9903-4C17A3362632}"/>
    <pc:docChg chg="modSld sldOrd modSection">
      <pc:chgData name="James Boggs" userId="e68d4abc918da788" providerId="LiveId" clId="{AE604E59-3435-4FAD-9903-4C17A3362632}" dt="2025-05-05T12:17:20.994" v="3"/>
      <pc:docMkLst>
        <pc:docMk/>
      </pc:docMkLst>
      <pc:sldChg chg="modAnim">
        <pc:chgData name="James Boggs" userId="e68d4abc918da788" providerId="LiveId" clId="{AE604E59-3435-4FAD-9903-4C17A3362632}" dt="2025-05-05T11:53:27.561" v="0"/>
        <pc:sldMkLst>
          <pc:docMk/>
          <pc:sldMk cId="627137870" sldId="258"/>
        </pc:sldMkLst>
      </pc:sldChg>
      <pc:sldChg chg="mod ord modShow">
        <pc:chgData name="James Boggs" userId="e68d4abc918da788" providerId="LiveId" clId="{AE604E59-3435-4FAD-9903-4C17A3362632}" dt="2025-05-05T12:17:20.994" v="3"/>
        <pc:sldMkLst>
          <pc:docMk/>
          <pc:sldMk cId="743795628" sldId="341"/>
        </pc:sldMkLst>
      </pc:sldChg>
    </pc:docChg>
  </pc:docChgLst>
  <pc:docChgLst>
    <pc:chgData name="James Boggs" userId="e68d4abc918da788" providerId="LiveId" clId="{0939AA00-74F1-4D54-AF79-967F467775EF}"/>
    <pc:docChg chg="custSel addSld modSld sldOrd modSection">
      <pc:chgData name="James Boggs" userId="e68d4abc918da788" providerId="LiveId" clId="{0939AA00-74F1-4D54-AF79-967F467775EF}" dt="2025-05-05T19:03:55.406" v="222"/>
      <pc:docMkLst>
        <pc:docMk/>
      </pc:docMkLst>
      <pc:sldChg chg="mod ord modShow">
        <pc:chgData name="James Boggs" userId="e68d4abc918da788" providerId="LiveId" clId="{0939AA00-74F1-4D54-AF79-967F467775EF}" dt="2025-05-05T11:19:13.333" v="221"/>
        <pc:sldMkLst>
          <pc:docMk/>
          <pc:sldMk cId="1545498470" sldId="257"/>
        </pc:sldMkLst>
      </pc:sldChg>
      <pc:sldChg chg="modAnim">
        <pc:chgData name="James Boggs" userId="e68d4abc918da788" providerId="LiveId" clId="{0939AA00-74F1-4D54-AF79-967F467775EF}" dt="2025-05-05T19:03:55.406" v="222"/>
        <pc:sldMkLst>
          <pc:docMk/>
          <pc:sldMk cId="482831723" sldId="263"/>
        </pc:sldMkLst>
      </pc:sldChg>
      <pc:sldChg chg="addSp modSp mod">
        <pc:chgData name="James Boggs" userId="e68d4abc918da788" providerId="LiveId" clId="{0939AA00-74F1-4D54-AF79-967F467775EF}" dt="2025-05-05T11:11:58.058" v="5" actId="1076"/>
        <pc:sldMkLst>
          <pc:docMk/>
          <pc:sldMk cId="1212083419" sldId="349"/>
        </pc:sldMkLst>
        <pc:spChg chg="add mod">
          <ac:chgData name="James Boggs" userId="e68d4abc918da788" providerId="LiveId" clId="{0939AA00-74F1-4D54-AF79-967F467775EF}" dt="2025-05-05T11:11:58.058" v="5" actId="1076"/>
          <ac:spMkLst>
            <pc:docMk/>
            <pc:sldMk cId="1212083419" sldId="349"/>
            <ac:spMk id="8" creationId="{4405D3F4-C77A-E327-3E69-3B8EFD8F9C7B}"/>
          </ac:spMkLst>
        </pc:spChg>
      </pc:sldChg>
      <pc:sldChg chg="addSp delSp modSp add mod">
        <pc:chgData name="James Boggs" userId="e68d4abc918da788" providerId="LiveId" clId="{0939AA00-74F1-4D54-AF79-967F467775EF}" dt="2025-05-05T11:18:40.111" v="218" actId="1076"/>
        <pc:sldMkLst>
          <pc:docMk/>
          <pc:sldMk cId="12315717" sldId="351"/>
        </pc:sldMkLst>
        <pc:spChg chg="mod">
          <ac:chgData name="James Boggs" userId="e68d4abc918da788" providerId="LiveId" clId="{0939AA00-74F1-4D54-AF79-967F467775EF}" dt="2025-05-05T11:13:28.447" v="120" actId="20577"/>
          <ac:spMkLst>
            <pc:docMk/>
            <pc:sldMk cId="12315717" sldId="351"/>
            <ac:spMk id="3" creationId="{14F14E2E-2247-59A2-C805-769C4353D4C4}"/>
          </ac:spMkLst>
        </pc:spChg>
        <pc:spChg chg="del">
          <ac:chgData name="James Boggs" userId="e68d4abc918da788" providerId="LiveId" clId="{0939AA00-74F1-4D54-AF79-967F467775EF}" dt="2025-05-05T11:13:36.935" v="126" actId="478"/>
          <ac:spMkLst>
            <pc:docMk/>
            <pc:sldMk cId="12315717" sldId="351"/>
            <ac:spMk id="4" creationId="{B5E17C51-832C-A65C-3D9C-5BB30984396B}"/>
          </ac:spMkLst>
        </pc:spChg>
        <pc:spChg chg="del">
          <ac:chgData name="James Boggs" userId="e68d4abc918da788" providerId="LiveId" clId="{0939AA00-74F1-4D54-AF79-967F467775EF}" dt="2025-05-05T11:13:35.727" v="125" actId="478"/>
          <ac:spMkLst>
            <pc:docMk/>
            <pc:sldMk cId="12315717" sldId="351"/>
            <ac:spMk id="5" creationId="{39BB613E-6AA6-8B2B-D35F-25ACB220A303}"/>
          </ac:spMkLst>
        </pc:spChg>
        <pc:spChg chg="del">
          <ac:chgData name="James Boggs" userId="e68d4abc918da788" providerId="LiveId" clId="{0939AA00-74F1-4D54-AF79-967F467775EF}" dt="2025-05-05T11:13:31.780" v="122" actId="478"/>
          <ac:spMkLst>
            <pc:docMk/>
            <pc:sldMk cId="12315717" sldId="351"/>
            <ac:spMk id="6" creationId="{0DE86ECA-7FFE-E1FE-5212-017D54068341}"/>
          </ac:spMkLst>
        </pc:spChg>
        <pc:spChg chg="del">
          <ac:chgData name="James Boggs" userId="e68d4abc918da788" providerId="LiveId" clId="{0939AA00-74F1-4D54-AF79-967F467775EF}" dt="2025-05-05T11:13:33.914" v="123" actId="478"/>
          <ac:spMkLst>
            <pc:docMk/>
            <pc:sldMk cId="12315717" sldId="351"/>
            <ac:spMk id="7" creationId="{76131EDA-B776-C516-D0F9-E1DEC345FC95}"/>
          </ac:spMkLst>
        </pc:spChg>
        <pc:spChg chg="del">
          <ac:chgData name="James Boggs" userId="e68d4abc918da788" providerId="LiveId" clId="{0939AA00-74F1-4D54-AF79-967F467775EF}" dt="2025-05-05T11:13:34.763" v="124" actId="478"/>
          <ac:spMkLst>
            <pc:docMk/>
            <pc:sldMk cId="12315717" sldId="351"/>
            <ac:spMk id="8" creationId="{F09D4BE9-576F-AF55-1B88-BA5F2BD6CC87}"/>
          </ac:spMkLst>
        </pc:spChg>
        <pc:spChg chg="del mod topLvl">
          <ac:chgData name="James Boggs" userId="e68d4abc918da788" providerId="LiveId" clId="{0939AA00-74F1-4D54-AF79-967F467775EF}" dt="2025-05-05T11:13:45.687" v="131" actId="478"/>
          <ac:spMkLst>
            <pc:docMk/>
            <pc:sldMk cId="12315717" sldId="351"/>
            <ac:spMk id="10" creationId="{7E736F8D-3A7F-2210-FDDA-49DB332B0D46}"/>
          </ac:spMkLst>
        </pc:spChg>
        <pc:spChg chg="mod">
          <ac:chgData name="James Boggs" userId="e68d4abc918da788" providerId="LiveId" clId="{0939AA00-74F1-4D54-AF79-967F467775EF}" dt="2025-05-05T11:13:46.007" v="132"/>
          <ac:spMkLst>
            <pc:docMk/>
            <pc:sldMk cId="12315717" sldId="351"/>
            <ac:spMk id="13" creationId="{DC7A08F0-093B-474E-FED2-745D2951B99D}"/>
          </ac:spMkLst>
        </pc:spChg>
        <pc:spChg chg="add mod">
          <ac:chgData name="James Boggs" userId="e68d4abc918da788" providerId="LiveId" clId="{0939AA00-74F1-4D54-AF79-967F467775EF}" dt="2025-05-05T11:13:46.007" v="132"/>
          <ac:spMkLst>
            <pc:docMk/>
            <pc:sldMk cId="12315717" sldId="351"/>
            <ac:spMk id="15" creationId="{ADEAC886-3425-6C8A-6DAE-AB9B69C1207C}"/>
          </ac:spMkLst>
        </pc:spChg>
        <pc:spChg chg="mod">
          <ac:chgData name="James Boggs" userId="e68d4abc918da788" providerId="LiveId" clId="{0939AA00-74F1-4D54-AF79-967F467775EF}" dt="2025-05-05T11:13:46.007" v="132"/>
          <ac:spMkLst>
            <pc:docMk/>
            <pc:sldMk cId="12315717" sldId="351"/>
            <ac:spMk id="22" creationId="{1D2E6D3E-7A89-400D-CA9A-EA2BB6EFE312}"/>
          </ac:spMkLst>
        </pc:spChg>
        <pc:spChg chg="add mod">
          <ac:chgData name="James Boggs" userId="e68d4abc918da788" providerId="LiveId" clId="{0939AA00-74F1-4D54-AF79-967F467775EF}" dt="2025-05-05T11:13:46.007" v="132"/>
          <ac:spMkLst>
            <pc:docMk/>
            <pc:sldMk cId="12315717" sldId="351"/>
            <ac:spMk id="25" creationId="{A3596135-194C-5D24-C495-7CF2E8E7765F}"/>
          </ac:spMkLst>
        </pc:spChg>
        <pc:spChg chg="mod">
          <ac:chgData name="James Boggs" userId="e68d4abc918da788" providerId="LiveId" clId="{0939AA00-74F1-4D54-AF79-967F467775EF}" dt="2025-05-05T11:13:48.221" v="134"/>
          <ac:spMkLst>
            <pc:docMk/>
            <pc:sldMk cId="12315717" sldId="351"/>
            <ac:spMk id="27" creationId="{0515DE2A-9EF9-D750-E60B-50C78FD45672}"/>
          </ac:spMkLst>
        </pc:spChg>
        <pc:spChg chg="add mod">
          <ac:chgData name="James Boggs" userId="e68d4abc918da788" providerId="LiveId" clId="{0939AA00-74F1-4D54-AF79-967F467775EF}" dt="2025-05-05T11:17:47.336" v="185" actId="6549"/>
          <ac:spMkLst>
            <pc:docMk/>
            <pc:sldMk cId="12315717" sldId="351"/>
            <ac:spMk id="31" creationId="{59D18740-F681-794A-EB0B-68538ECB41CA}"/>
          </ac:spMkLst>
        </pc:spChg>
        <pc:spChg chg="mod">
          <ac:chgData name="James Boggs" userId="e68d4abc918da788" providerId="LiveId" clId="{0939AA00-74F1-4D54-AF79-967F467775EF}" dt="2025-05-05T11:14:31.618" v="154" actId="6549"/>
          <ac:spMkLst>
            <pc:docMk/>
            <pc:sldMk cId="12315717" sldId="351"/>
            <ac:spMk id="33" creationId="{CC55C871-07C8-CB4C-9233-61EAA5AFDB9E}"/>
          </ac:spMkLst>
        </pc:spChg>
        <pc:spChg chg="del">
          <ac:chgData name="James Boggs" userId="e68d4abc918da788" providerId="LiveId" clId="{0939AA00-74F1-4D54-AF79-967F467775EF}" dt="2025-05-05T11:13:37.742" v="128" actId="478"/>
          <ac:spMkLst>
            <pc:docMk/>
            <pc:sldMk cId="12315717" sldId="351"/>
            <ac:spMk id="34" creationId="{799405D6-F012-3F5F-CBCE-5C73EDBF016E}"/>
          </ac:spMkLst>
        </pc:spChg>
        <pc:spChg chg="add mod">
          <ac:chgData name="James Boggs" userId="e68d4abc918da788" providerId="LiveId" clId="{0939AA00-74F1-4D54-AF79-967F467775EF}" dt="2025-05-05T11:15:07.473" v="162" actId="1076"/>
          <ac:spMkLst>
            <pc:docMk/>
            <pc:sldMk cId="12315717" sldId="351"/>
            <ac:spMk id="36" creationId="{B8DD3397-0A65-75F9-0F62-5C67129F5B8E}"/>
          </ac:spMkLst>
        </pc:spChg>
        <pc:spChg chg="mod">
          <ac:chgData name="James Boggs" userId="e68d4abc918da788" providerId="LiveId" clId="{0939AA00-74F1-4D54-AF79-967F467775EF}" dt="2025-05-05T11:14:41.137" v="155"/>
          <ac:spMkLst>
            <pc:docMk/>
            <pc:sldMk cId="12315717" sldId="351"/>
            <ac:spMk id="38" creationId="{53F1E63B-2E8D-1E1A-4D21-51B06F37AFDC}"/>
          </ac:spMkLst>
        </pc:spChg>
        <pc:spChg chg="add del mod">
          <ac:chgData name="James Boggs" userId="e68d4abc918da788" providerId="LiveId" clId="{0939AA00-74F1-4D54-AF79-967F467775EF}" dt="2025-05-05T11:14:59.434" v="159" actId="478"/>
          <ac:spMkLst>
            <pc:docMk/>
            <pc:sldMk cId="12315717" sldId="351"/>
            <ac:spMk id="40" creationId="{0B01E361-A29E-0817-C1DE-A44DFF7CBFA0}"/>
          </ac:spMkLst>
        </pc:spChg>
        <pc:spChg chg="add del mod">
          <ac:chgData name="James Boggs" userId="e68d4abc918da788" providerId="LiveId" clId="{0939AA00-74F1-4D54-AF79-967F467775EF}" dt="2025-05-05T11:15:13.010" v="163" actId="478"/>
          <ac:spMkLst>
            <pc:docMk/>
            <pc:sldMk cId="12315717" sldId="351"/>
            <ac:spMk id="41" creationId="{9518BA1E-8A0B-83D5-60C5-0732073BBCB7}"/>
          </ac:spMkLst>
        </pc:spChg>
        <pc:spChg chg="mod">
          <ac:chgData name="James Boggs" userId="e68d4abc918da788" providerId="LiveId" clId="{0939AA00-74F1-4D54-AF79-967F467775EF}" dt="2025-05-05T11:14:51.765" v="156"/>
          <ac:spMkLst>
            <pc:docMk/>
            <pc:sldMk cId="12315717" sldId="351"/>
            <ac:spMk id="43" creationId="{0E2BF47D-84D2-BC8F-E946-33E6C420B1BD}"/>
          </ac:spMkLst>
        </pc:spChg>
        <pc:spChg chg="mod">
          <ac:chgData name="James Boggs" userId="e68d4abc918da788" providerId="LiveId" clId="{0939AA00-74F1-4D54-AF79-967F467775EF}" dt="2025-05-05T11:14:51.765" v="156"/>
          <ac:spMkLst>
            <pc:docMk/>
            <pc:sldMk cId="12315717" sldId="351"/>
            <ac:spMk id="46" creationId="{DE78E34B-331E-A924-B567-CED6C7920177}"/>
          </ac:spMkLst>
        </pc:spChg>
        <pc:spChg chg="mod">
          <ac:chgData name="James Boggs" userId="e68d4abc918da788" providerId="LiveId" clId="{0939AA00-74F1-4D54-AF79-967F467775EF}" dt="2025-05-05T11:15:16.077" v="170" actId="20577"/>
          <ac:spMkLst>
            <pc:docMk/>
            <pc:sldMk cId="12315717" sldId="351"/>
            <ac:spMk id="49" creationId="{8655C6DF-A983-A533-04E7-77CD33849C37}"/>
          </ac:spMkLst>
        </pc:spChg>
        <pc:spChg chg="mod">
          <ac:chgData name="James Boggs" userId="e68d4abc918da788" providerId="LiveId" clId="{0939AA00-74F1-4D54-AF79-967F467775EF}" dt="2025-05-05T11:14:51.765" v="156"/>
          <ac:spMkLst>
            <pc:docMk/>
            <pc:sldMk cId="12315717" sldId="351"/>
            <ac:spMk id="53" creationId="{42A3A0DA-7D4B-5E2F-48F1-03CC4FE956FC}"/>
          </ac:spMkLst>
        </pc:spChg>
        <pc:spChg chg="add mod">
          <ac:chgData name="James Boggs" userId="e68d4abc918da788" providerId="LiveId" clId="{0939AA00-74F1-4D54-AF79-967F467775EF}" dt="2025-05-05T11:18:40.111" v="218" actId="1076"/>
          <ac:spMkLst>
            <pc:docMk/>
            <pc:sldMk cId="12315717" sldId="351"/>
            <ac:spMk id="54" creationId="{449624EC-BC49-2977-7697-E2B80AA6E6A4}"/>
          </ac:spMkLst>
        </pc:spChg>
        <pc:spChg chg="add mod">
          <ac:chgData name="James Boggs" userId="e68d4abc918da788" providerId="LiveId" clId="{0939AA00-74F1-4D54-AF79-967F467775EF}" dt="2025-05-05T11:18:36.656" v="217" actId="1076"/>
          <ac:spMkLst>
            <pc:docMk/>
            <pc:sldMk cId="12315717" sldId="351"/>
            <ac:spMk id="55" creationId="{731CBF3E-8D4E-438F-8FA2-ED183D1A7599}"/>
          </ac:spMkLst>
        </pc:spChg>
        <pc:grpChg chg="del">
          <ac:chgData name="James Boggs" userId="e68d4abc918da788" providerId="LiveId" clId="{0939AA00-74F1-4D54-AF79-967F467775EF}" dt="2025-05-05T11:13:45.687" v="131" actId="478"/>
          <ac:grpSpMkLst>
            <pc:docMk/>
            <pc:sldMk cId="12315717" sldId="351"/>
            <ac:grpSpMk id="9" creationId="{3EEBEDFC-A949-3FAD-2436-A064DA52EE4C}"/>
          </ac:grpSpMkLst>
        </pc:grpChg>
        <pc:grpChg chg="add mod">
          <ac:chgData name="James Boggs" userId="e68d4abc918da788" providerId="LiveId" clId="{0939AA00-74F1-4D54-AF79-967F467775EF}" dt="2025-05-05T11:13:46.007" v="132"/>
          <ac:grpSpMkLst>
            <pc:docMk/>
            <pc:sldMk cId="12315717" sldId="351"/>
            <ac:grpSpMk id="12" creationId="{34F32C32-557D-06E1-AA41-207A5C2589E4}"/>
          </ac:grpSpMkLst>
        </pc:grpChg>
        <pc:grpChg chg="add mod">
          <ac:chgData name="James Boggs" userId="e68d4abc918da788" providerId="LiveId" clId="{0939AA00-74F1-4D54-AF79-967F467775EF}" dt="2025-05-05T11:13:46.007" v="132"/>
          <ac:grpSpMkLst>
            <pc:docMk/>
            <pc:sldMk cId="12315717" sldId="351"/>
            <ac:grpSpMk id="16" creationId="{CB751626-DF29-EBF1-15F5-4D82F8EF19E6}"/>
          </ac:grpSpMkLst>
        </pc:grpChg>
        <pc:grpChg chg="del">
          <ac:chgData name="James Boggs" userId="e68d4abc918da788" providerId="LiveId" clId="{0939AA00-74F1-4D54-AF79-967F467775EF}" dt="2025-05-05T11:13:38.278" v="129" actId="478"/>
          <ac:grpSpMkLst>
            <pc:docMk/>
            <pc:sldMk cId="12315717" sldId="351"/>
            <ac:grpSpMk id="17" creationId="{81F27DFF-7760-8767-FA83-250ACA9759A2}"/>
          </ac:grpSpMkLst>
        </pc:grpChg>
        <pc:grpChg chg="del">
          <ac:chgData name="James Boggs" userId="e68d4abc918da788" providerId="LiveId" clId="{0939AA00-74F1-4D54-AF79-967F467775EF}" dt="2025-05-05T11:13:33.914" v="123" actId="478"/>
          <ac:grpSpMkLst>
            <pc:docMk/>
            <pc:sldMk cId="12315717" sldId="351"/>
            <ac:grpSpMk id="20" creationId="{9EEF132F-DB08-200F-B688-01795CCD1A78}"/>
          </ac:grpSpMkLst>
        </pc:grpChg>
        <pc:grpChg chg="add mod">
          <ac:chgData name="James Boggs" userId="e68d4abc918da788" providerId="LiveId" clId="{0939AA00-74F1-4D54-AF79-967F467775EF}" dt="2025-05-05T11:15:07.473" v="162" actId="1076"/>
          <ac:grpSpMkLst>
            <pc:docMk/>
            <pc:sldMk cId="12315717" sldId="351"/>
            <ac:grpSpMk id="26" creationId="{A08D2B92-3FCF-7623-1C75-31BC27536E2B}"/>
          </ac:grpSpMkLst>
        </pc:grpChg>
        <pc:grpChg chg="add mod">
          <ac:chgData name="James Boggs" userId="e68d4abc918da788" providerId="LiveId" clId="{0939AA00-74F1-4D54-AF79-967F467775EF}" dt="2025-05-05T11:15:07.473" v="162" actId="1076"/>
          <ac:grpSpMkLst>
            <pc:docMk/>
            <pc:sldMk cId="12315717" sldId="351"/>
            <ac:grpSpMk id="32" creationId="{FA0F247E-B51E-ACAC-5D9E-8553B6C7542D}"/>
          </ac:grpSpMkLst>
        </pc:grpChg>
        <pc:grpChg chg="add mod">
          <ac:chgData name="James Boggs" userId="e68d4abc918da788" providerId="LiveId" clId="{0939AA00-74F1-4D54-AF79-967F467775EF}" dt="2025-05-05T11:18:28.520" v="215" actId="1076"/>
          <ac:grpSpMkLst>
            <pc:docMk/>
            <pc:sldMk cId="12315717" sldId="351"/>
            <ac:grpSpMk id="37" creationId="{D685A63C-B628-9C9F-A305-7BA367D0B3EB}"/>
          </ac:grpSpMkLst>
        </pc:grpChg>
        <pc:grpChg chg="del">
          <ac:chgData name="James Boggs" userId="e68d4abc918da788" providerId="LiveId" clId="{0939AA00-74F1-4D54-AF79-967F467775EF}" dt="2025-05-05T11:14:58.501" v="158" actId="478"/>
          <ac:grpSpMkLst>
            <pc:docMk/>
            <pc:sldMk cId="12315717" sldId="351"/>
            <ac:grpSpMk id="42" creationId="{DC77F30F-0C44-372E-3178-CACB05E412D8}"/>
          </ac:grpSpMkLst>
        </pc:grpChg>
        <pc:grpChg chg="del">
          <ac:chgData name="James Boggs" userId="e68d4abc918da788" providerId="LiveId" clId="{0939AA00-74F1-4D54-AF79-967F467775EF}" dt="2025-05-05T11:15:01.103" v="160" actId="478"/>
          <ac:grpSpMkLst>
            <pc:docMk/>
            <pc:sldMk cId="12315717" sldId="351"/>
            <ac:grpSpMk id="45" creationId="{8BE1BFE4-F896-5162-C148-463FCD7229C1}"/>
          </ac:grpSpMkLst>
        </pc:grpChg>
        <pc:grpChg chg="mod">
          <ac:chgData name="James Boggs" userId="e68d4abc918da788" providerId="LiveId" clId="{0939AA00-74F1-4D54-AF79-967F467775EF}" dt="2025-05-05T11:18:12.097" v="212" actId="1076"/>
          <ac:grpSpMkLst>
            <pc:docMk/>
            <pc:sldMk cId="12315717" sldId="351"/>
            <ac:grpSpMk id="48" creationId="{BE39D842-1F59-41BA-D597-10B73D6677D0}"/>
          </ac:grpSpMkLst>
        </pc:grpChg>
        <pc:grpChg chg="del">
          <ac:chgData name="James Boggs" userId="e68d4abc918da788" providerId="LiveId" clId="{0939AA00-74F1-4D54-AF79-967F467775EF}" dt="2025-05-05T11:14:56.728" v="157" actId="478"/>
          <ac:grpSpMkLst>
            <pc:docMk/>
            <pc:sldMk cId="12315717" sldId="351"/>
            <ac:grpSpMk id="51" creationId="{30C7C052-228A-8A3A-1739-162B963A9BCA}"/>
          </ac:grpSpMkLst>
        </pc:grpChg>
        <pc:picChg chg="del topLvl">
          <ac:chgData name="James Boggs" userId="e68d4abc918da788" providerId="LiveId" clId="{0939AA00-74F1-4D54-AF79-967F467775EF}" dt="2025-05-05T11:13:47.678" v="133" actId="478"/>
          <ac:picMkLst>
            <pc:docMk/>
            <pc:sldMk cId="12315717" sldId="351"/>
            <ac:picMk id="11" creationId="{E7914EF7-C54C-61BD-6002-56CBF381BF3D}"/>
          </ac:picMkLst>
        </pc:picChg>
        <pc:picChg chg="mod">
          <ac:chgData name="James Boggs" userId="e68d4abc918da788" providerId="LiveId" clId="{0939AA00-74F1-4D54-AF79-967F467775EF}" dt="2025-05-05T11:13:46.007" v="132"/>
          <ac:picMkLst>
            <pc:docMk/>
            <pc:sldMk cId="12315717" sldId="351"/>
            <ac:picMk id="14" creationId="{579AF1ED-A463-45B0-4430-935FBD4E0C30}"/>
          </ac:picMkLst>
        </pc:picChg>
        <pc:picChg chg="mod">
          <ac:chgData name="James Boggs" userId="e68d4abc918da788" providerId="LiveId" clId="{0939AA00-74F1-4D54-AF79-967F467775EF}" dt="2025-05-05T11:13:46.007" v="132"/>
          <ac:picMkLst>
            <pc:docMk/>
            <pc:sldMk cId="12315717" sldId="351"/>
            <ac:picMk id="23" creationId="{EF911AC4-5BC9-E045-38A2-BDBDDE8C03F8}"/>
          </ac:picMkLst>
        </pc:picChg>
        <pc:picChg chg="del">
          <ac:chgData name="James Boggs" userId="e68d4abc918da788" providerId="LiveId" clId="{0939AA00-74F1-4D54-AF79-967F467775EF}" dt="2025-05-05T11:13:31.115" v="121" actId="478"/>
          <ac:picMkLst>
            <pc:docMk/>
            <pc:sldMk cId="12315717" sldId="351"/>
            <ac:picMk id="28" creationId="{EBE68CD7-0FB1-9D47-6A36-50D6709DFB8D}"/>
          </ac:picMkLst>
        </pc:picChg>
        <pc:picChg chg="mod">
          <ac:chgData name="James Boggs" userId="e68d4abc918da788" providerId="LiveId" clId="{0939AA00-74F1-4D54-AF79-967F467775EF}" dt="2025-05-05T11:13:48.221" v="134"/>
          <ac:picMkLst>
            <pc:docMk/>
            <pc:sldMk cId="12315717" sldId="351"/>
            <ac:picMk id="29" creationId="{C1D0AD8A-6157-08F0-0187-E84E0D1FA97B}"/>
          </ac:picMkLst>
        </pc:picChg>
        <pc:picChg chg="del">
          <ac:chgData name="James Boggs" userId="e68d4abc918da788" providerId="LiveId" clId="{0939AA00-74F1-4D54-AF79-967F467775EF}" dt="2025-05-05T11:13:37.202" v="127" actId="478"/>
          <ac:picMkLst>
            <pc:docMk/>
            <pc:sldMk cId="12315717" sldId="351"/>
            <ac:picMk id="30" creationId="{B17DFBCC-7F7A-A02F-C4A3-E263856A86DA}"/>
          </ac:picMkLst>
        </pc:picChg>
        <pc:picChg chg="mod">
          <ac:chgData name="James Boggs" userId="e68d4abc918da788" providerId="LiveId" clId="{0939AA00-74F1-4D54-AF79-967F467775EF}" dt="2025-05-05T11:13:48.221" v="134"/>
          <ac:picMkLst>
            <pc:docMk/>
            <pc:sldMk cId="12315717" sldId="351"/>
            <ac:picMk id="35" creationId="{2E7E8977-B26E-4A2D-1828-A99B3807D3A2}"/>
          </ac:picMkLst>
        </pc:picChg>
        <pc:picChg chg="mod">
          <ac:chgData name="James Boggs" userId="e68d4abc918da788" providerId="LiveId" clId="{0939AA00-74F1-4D54-AF79-967F467775EF}" dt="2025-05-05T11:14:41.137" v="155"/>
          <ac:picMkLst>
            <pc:docMk/>
            <pc:sldMk cId="12315717" sldId="351"/>
            <ac:picMk id="39" creationId="{B4BF9BA1-9A8B-A59B-4A17-F3666594980C}"/>
          </ac:picMkLst>
        </pc:picChg>
        <pc:picChg chg="mod">
          <ac:chgData name="James Boggs" userId="e68d4abc918da788" providerId="LiveId" clId="{0939AA00-74F1-4D54-AF79-967F467775EF}" dt="2025-05-05T11:14:51.765" v="156"/>
          <ac:picMkLst>
            <pc:docMk/>
            <pc:sldMk cId="12315717" sldId="351"/>
            <ac:picMk id="44" creationId="{C724315D-3A61-B7AE-BCEB-78BE12DFF78C}"/>
          </ac:picMkLst>
        </pc:picChg>
        <pc:picChg chg="mod">
          <ac:chgData name="James Boggs" userId="e68d4abc918da788" providerId="LiveId" clId="{0939AA00-74F1-4D54-AF79-967F467775EF}" dt="2025-05-05T11:14:51.765" v="156"/>
          <ac:picMkLst>
            <pc:docMk/>
            <pc:sldMk cId="12315717" sldId="351"/>
            <ac:picMk id="47" creationId="{0D93781D-1713-E682-19F3-36D1DE321DB6}"/>
          </ac:picMkLst>
        </pc:picChg>
        <pc:picChg chg="mod">
          <ac:chgData name="James Boggs" userId="e68d4abc918da788" providerId="LiveId" clId="{0939AA00-74F1-4D54-AF79-967F467775EF}" dt="2025-05-05T11:14:51.765" v="156"/>
          <ac:picMkLst>
            <pc:docMk/>
            <pc:sldMk cId="12315717" sldId="351"/>
            <ac:picMk id="50" creationId="{62DF6F51-F41F-AA83-DF6D-02B7A697F5F2}"/>
          </ac:picMkLst>
        </pc:picChg>
        <pc:picChg chg="mod">
          <ac:chgData name="James Boggs" userId="e68d4abc918da788" providerId="LiveId" clId="{0939AA00-74F1-4D54-AF79-967F467775EF}" dt="2025-05-05T11:14:51.765" v="156"/>
          <ac:picMkLst>
            <pc:docMk/>
            <pc:sldMk cId="12315717" sldId="351"/>
            <ac:picMk id="52" creationId="{0564FCB4-F018-9A84-8B22-1CC670B81BD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2035D-DD5D-44E6-9CD9-78738541FED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99B09-4A3B-4617-9F24-72E1596D2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99B09-4A3B-4617-9F24-72E1596D23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94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99B09-4A3B-4617-9F24-72E1596D23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53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578D8-35CF-4043-AEC7-0BBE14C894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6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99B09-4A3B-4617-9F24-72E1596D23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1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9C71838-CE17-4BA9-9C1C-9A6EEF358F2B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A27BC4-EE2E-4E1A-80FD-3E5B96FE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8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622C-67F3-4D2A-860F-B2FA7EEA71C2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BC4-EE2E-4E1A-80FD-3E5B96FE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6C15E8D-A72C-49EA-B4F4-70CF00864B5E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A27BC4-EE2E-4E1A-80FD-3E5B96FE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9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3352-0016-4773-BC16-69AD531FB888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EA27BC4-EE2E-4E1A-80FD-3E5B96FE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6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95D3BB-C64B-4DFF-BD8E-FBECE8C84F4A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A27BC4-EE2E-4E1A-80FD-3E5B96FE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0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9817-230B-4D29-A39A-BCFB49A8297E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BC4-EE2E-4E1A-80FD-3E5B96FE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6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5066-5737-49F9-B6C0-9207AC37B144}" type="datetime1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BC4-EE2E-4E1A-80FD-3E5B96FE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1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4461-4B65-47A3-A4DD-760C7B05ED85}" type="datetime1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BC4-EE2E-4E1A-80FD-3E5B96FE37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794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D962-8608-4EAF-A310-CF0B9EE1BC72}" type="datetime1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BC4-EE2E-4E1A-80FD-3E5B96FE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ADC74A-AB71-4204-85CE-802ACDA1A8C7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A27BC4-EE2E-4E1A-80FD-3E5B96FE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5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59EF-A7F2-4D56-A0FD-8D4EB10ECC41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BC4-EE2E-4E1A-80FD-3E5B96FE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E5B76ED-D407-4939-A5F9-BF7C69198843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EA27BC4-EE2E-4E1A-80FD-3E5B96FE37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554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6BE2-DCF3-3877-2479-9DE286502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Towards Solving Visual Puzzles using Visual Knowledge Representations in Soar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8E9C0-AF43-93BE-B276-BBB37FE5F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James Boggs</a:t>
            </a:r>
          </a:p>
          <a:p>
            <a:r>
              <a:rPr lang="en-US"/>
              <a:t>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317502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7410-0608-55BA-C076-84EC8DAB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8CDFA-9259-FBF5-AC8C-E00D755BB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91F15-124C-3850-B13D-6FB1C8C6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BC4-EE2E-4E1A-80FD-3E5B96FE37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9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41AF-5C3A-D7C6-C12B-D1964AE6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Factory Domain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57C5C-8854-3911-D250-D475051B70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/>
              <a:t>Objective: given input parts, design a factory which uses machines to assemble the inputs into a specified output product</a:t>
            </a:r>
          </a:p>
          <a:p>
            <a:r>
              <a:rPr lang="en-US"/>
              <a:t>Parts &amp; product are both given as images</a:t>
            </a:r>
          </a:p>
          <a:p>
            <a:r>
              <a:rPr lang="en-US"/>
              <a:t>Machines can:</a:t>
            </a:r>
          </a:p>
          <a:p>
            <a:pPr lvl="1"/>
            <a:r>
              <a:rPr lang="en-US"/>
              <a:t>Generate an input part</a:t>
            </a:r>
          </a:p>
          <a:p>
            <a:pPr lvl="1"/>
            <a:r>
              <a:rPr lang="en-US"/>
              <a:t>Scale or rotate an input part</a:t>
            </a:r>
          </a:p>
          <a:p>
            <a:pPr lvl="1"/>
            <a:r>
              <a:rPr lang="en-US"/>
              <a:t>Stack two input parts with a relative translation</a:t>
            </a:r>
          </a:p>
          <a:p>
            <a:r>
              <a:rPr lang="en-US"/>
              <a:t>Solution should be given as a graph indicating how machines should be connected</a:t>
            </a:r>
          </a:p>
          <a:p>
            <a:endParaRPr lang="en-US"/>
          </a:p>
        </p:txBody>
      </p:sp>
      <p:pic>
        <p:nvPicPr>
          <p:cNvPr id="8" name="Picture 7" descr="A diagram of a truck&#10;&#10;Description automatically generated">
            <a:extLst>
              <a:ext uri="{FF2B5EF4-FFF2-40B4-BE49-F238E27FC236}">
                <a16:creationId xmlns:a16="http://schemas.microsoft.com/office/drawing/2014/main" id="{1FB11B91-CB40-EB0F-BFB0-FB55E87AA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144" y="2293065"/>
            <a:ext cx="4417979" cy="338150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E01CDD-DA17-CFC4-7EC0-A16EB8BC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BC4-EE2E-4E1A-80FD-3E5B96FE37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2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2268-6C86-EA8E-9601-34FAD11D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Factory: Some Simplifications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C323-409C-8CF1-F889-27B87C4A0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7" cy="3678303"/>
          </a:xfrm>
        </p:spPr>
        <p:txBody>
          <a:bodyPr anchor="t"/>
          <a:lstStyle/>
          <a:p>
            <a:pPr marL="0" indent="0">
              <a:buNone/>
            </a:pPr>
            <a:r>
              <a:rPr lang="en-US"/>
              <a:t>Image Factory domain as described is extremely complex, so some simplifications were made for this work:</a:t>
            </a:r>
          </a:p>
          <a:p>
            <a:r>
              <a:rPr lang="en-US"/>
              <a:t>Only two input images</a:t>
            </a:r>
          </a:p>
          <a:p>
            <a:pPr lvl="1"/>
            <a:r>
              <a:rPr lang="en-US"/>
              <a:t>Unique shapes and colors</a:t>
            </a:r>
          </a:p>
          <a:p>
            <a:r>
              <a:rPr lang="en-US"/>
              <a:t>No color changing machine</a:t>
            </a:r>
          </a:p>
          <a:p>
            <a:r>
              <a:rPr lang="en-US"/>
              <a:t>Limited factory size</a:t>
            </a:r>
          </a:p>
          <a:p>
            <a:r>
              <a:rPr lang="en-US"/>
              <a:t>Limited values for scaling and rotation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Picture 4" descr="A diagram of a machine&#10;&#10;AI-generated content may be incorrect.">
            <a:extLst>
              <a:ext uri="{FF2B5EF4-FFF2-40B4-BE49-F238E27FC236}">
                <a16:creationId xmlns:a16="http://schemas.microsoft.com/office/drawing/2014/main" id="{C45F9561-A9E5-D9CB-BFDC-C3E63CAB1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80496"/>
            <a:ext cx="2638741" cy="3114103"/>
          </a:xfrm>
          <a:prstGeom prst="rect">
            <a:avLst/>
          </a:prstGeom>
        </p:spPr>
      </p:pic>
      <p:pic>
        <p:nvPicPr>
          <p:cNvPr id="6" name="Picture 5" descr="A diagram of a machine&#10;&#10;AI-generated content may be incorrect.">
            <a:extLst>
              <a:ext uri="{FF2B5EF4-FFF2-40B4-BE49-F238E27FC236}">
                <a16:creationId xmlns:a16="http://schemas.microsoft.com/office/drawing/2014/main" id="{D35ACF2F-B2D7-5C5B-5C99-F0D58BD16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360" y="2180495"/>
            <a:ext cx="2806447" cy="36783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4A5B9-51DA-5F62-6987-D89A8B9C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BC4-EE2E-4E1A-80FD-3E5B96FE37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7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A5A4-7257-0BED-0231-678CB8C4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66C40-51CC-6B68-B855-62CBB3E9F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106375" cy="4101432"/>
          </a:xfrm>
        </p:spPr>
        <p:txBody>
          <a:bodyPr anchor="t">
            <a:normAutofit/>
          </a:bodyPr>
          <a:lstStyle/>
          <a:p>
            <a:r>
              <a:rPr lang="en-US"/>
              <a:t>Fundamental to the domain is </a:t>
            </a:r>
            <a:r>
              <a:rPr lang="en-US" i="1" err="1"/>
              <a:t>objectness</a:t>
            </a:r>
            <a:r>
              <a:rPr lang="en-US" i="1"/>
              <a:t>:</a:t>
            </a:r>
          </a:p>
          <a:p>
            <a:pPr lvl="1"/>
            <a:r>
              <a:rPr lang="en-US"/>
              <a:t>there are multiple discrete components which should be treated separately</a:t>
            </a:r>
          </a:p>
          <a:p>
            <a:r>
              <a:rPr lang="en-US"/>
              <a:t>Must be able to represent </a:t>
            </a:r>
            <a:r>
              <a:rPr lang="en-US" i="1"/>
              <a:t>objects</a:t>
            </a:r>
            <a:r>
              <a:rPr lang="en-US"/>
              <a:t> in addition to images</a:t>
            </a:r>
          </a:p>
          <a:p>
            <a:r>
              <a:rPr lang="en-US"/>
              <a:t>Object representation is visual-symbolic: should maintain both visual-spatial &amp; </a:t>
            </a:r>
            <a:r>
              <a:rPr lang="en-US" err="1"/>
              <a:t>symbolicized</a:t>
            </a:r>
            <a:r>
              <a:rPr lang="en-US"/>
              <a:t> features</a:t>
            </a:r>
          </a:p>
          <a:p>
            <a:r>
              <a:rPr lang="en-US"/>
              <a:t>Currently, uses hand-crafted feature set, including:</a:t>
            </a:r>
          </a:p>
          <a:p>
            <a:pPr lvl="1"/>
            <a:r>
              <a:rPr lang="en-US"/>
              <a:t>Image, mask, height, width, location in original image, color, number of sides, angle of minimal rectangle</a:t>
            </a:r>
          </a:p>
          <a:p>
            <a:endParaRPr lang="en-US" i="1"/>
          </a:p>
        </p:txBody>
      </p:sp>
      <p:pic>
        <p:nvPicPr>
          <p:cNvPr id="12" name="Picture 11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B93C1F0-DFFA-3E65-3234-F37A4652F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660" y="2180496"/>
            <a:ext cx="3701147" cy="39242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E5FA15-2003-22EA-F7C7-702F83C8F693}"/>
              </a:ext>
            </a:extLst>
          </p:cNvPr>
          <p:cNvSpPr txBox="1"/>
          <p:nvPr/>
        </p:nvSpPr>
        <p:spPr>
          <a:xfrm>
            <a:off x="5861304" y="2661552"/>
            <a:ext cx="20483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buNone/>
            </a:pPr>
            <a:r>
              <a:rPr lang="en-US" sz="1200" b="0" i="0" u="none" strike="noStrike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Median Object Color: </a:t>
            </a:r>
          </a:p>
          <a:p>
            <a:pPr algn="r" rtl="0">
              <a:buNone/>
            </a:pPr>
            <a:r>
              <a:rPr lang="en-US" sz="1200" b="0" i="0" u="none" strike="noStrike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(0.0, 255.0, 255.0)</a:t>
            </a:r>
          </a:p>
          <a:p>
            <a:pPr algn="r" rtl="0">
              <a:buNone/>
            </a:pPr>
            <a:endParaRPr lang="en-US" sz="1200">
              <a:effectLst/>
            </a:endParaRPr>
          </a:p>
          <a:p>
            <a:pPr algn="r" rtl="0">
              <a:buNone/>
            </a:pPr>
            <a:r>
              <a:rPr lang="en-US" sz="1200" b="0" i="0" u="none" strike="noStrike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Object Size (</a:t>
            </a:r>
            <a:r>
              <a:rPr lang="en-US" sz="1200" b="0" i="0" u="none" strike="noStrike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h,w</a:t>
            </a:r>
            <a:r>
              <a:rPr lang="en-US" sz="1200" b="0" i="0" u="none" strike="noStrike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): </a:t>
            </a:r>
          </a:p>
          <a:p>
            <a:pPr algn="r" rtl="0">
              <a:buNone/>
            </a:pPr>
            <a:r>
              <a:rPr lang="en-US" sz="1200" b="0" i="0" u="none" strike="noStrike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(98, 66)</a:t>
            </a:r>
          </a:p>
          <a:p>
            <a:pPr algn="r" rtl="0">
              <a:buNone/>
            </a:pPr>
            <a:endParaRPr lang="en-US" sz="1200">
              <a:effectLst/>
            </a:endParaRPr>
          </a:p>
          <a:p>
            <a:pPr algn="r" rtl="0">
              <a:buNone/>
            </a:pPr>
            <a:r>
              <a:rPr lang="en-US" sz="1200" b="0" i="0" u="none" strike="noStrike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Object Angle:</a:t>
            </a:r>
          </a:p>
          <a:p>
            <a:pPr algn="r" rtl="0">
              <a:buNone/>
            </a:pPr>
            <a:r>
              <a:rPr lang="en-US" sz="1200" b="0" i="0" u="none" strike="noStrike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93.63 deg</a:t>
            </a:r>
          </a:p>
          <a:p>
            <a:pPr algn="r" rtl="0">
              <a:buNone/>
            </a:pPr>
            <a:endParaRPr lang="en-US" sz="1200">
              <a:effectLst/>
            </a:endParaRPr>
          </a:p>
          <a:p>
            <a:pPr algn="r" rtl="0"/>
            <a:r>
              <a:rPr lang="en-US" sz="1200" b="0" i="0" u="none" strike="noStrike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Num Edges:</a:t>
            </a:r>
          </a:p>
          <a:p>
            <a:pPr algn="r" rtl="0"/>
            <a:r>
              <a:rPr lang="en-US" sz="1200" b="0" i="0" u="none" strike="noStrike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4</a:t>
            </a:r>
            <a:endParaRPr lang="en-US" sz="120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51130-6875-C7C6-E980-7C15824F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BC4-EE2E-4E1A-80FD-3E5B96FE37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25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F1FC-BC71-F8D8-2819-402B26C9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Factory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6A27-9650-D996-6D6C-5989BE53B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343400" cy="4081886"/>
          </a:xfrm>
        </p:spPr>
        <p:txBody>
          <a:bodyPr anchor="t">
            <a:normAutofit/>
          </a:bodyPr>
          <a:lstStyle/>
          <a:p>
            <a:r>
              <a:rPr lang="en-US"/>
              <a:t>Get input parts and desired product</a:t>
            </a:r>
          </a:p>
          <a:p>
            <a:endParaRPr lang="en-US"/>
          </a:p>
          <a:p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066B4BA-8B8A-4C7F-98F6-980FD78BB280}"/>
              </a:ext>
            </a:extLst>
          </p:cNvPr>
          <p:cNvGrpSpPr/>
          <p:nvPr/>
        </p:nvGrpSpPr>
        <p:grpSpPr>
          <a:xfrm>
            <a:off x="8266176" y="3127207"/>
            <a:ext cx="2804734" cy="2188464"/>
            <a:chOff x="7955280" y="3145536"/>
            <a:chExt cx="2804734" cy="21884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2CC6859-62DB-09CE-2DFE-EEC97618D223}"/>
                </a:ext>
              </a:extLst>
            </p:cNvPr>
            <p:cNvSpPr/>
            <p:nvPr/>
          </p:nvSpPr>
          <p:spPr>
            <a:xfrm>
              <a:off x="7955280" y="3145536"/>
              <a:ext cx="2804734" cy="2188464"/>
            </a:xfrm>
            <a:prstGeom prst="rect">
              <a:avLst/>
            </a:prstGeom>
            <a:no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Product</a:t>
              </a:r>
            </a:p>
          </p:txBody>
        </p:sp>
        <p:pic>
          <p:nvPicPr>
            <p:cNvPr id="28" name="Picture 27" descr="A red and blue rectangles&#10;&#10;AI-generated content may be incorrect.">
              <a:extLst>
                <a:ext uri="{FF2B5EF4-FFF2-40B4-BE49-F238E27FC236}">
                  <a16:creationId xmlns:a16="http://schemas.microsoft.com/office/drawing/2014/main" id="{1E03038E-E633-2EB4-9458-C73C573C8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155" y="3246310"/>
              <a:ext cx="2526984" cy="171428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49C7B9E-217A-EEAD-0B9C-A20836D49DCA}"/>
              </a:ext>
            </a:extLst>
          </p:cNvPr>
          <p:cNvGrpSpPr/>
          <p:nvPr/>
        </p:nvGrpSpPr>
        <p:grpSpPr>
          <a:xfrm>
            <a:off x="5762897" y="2146107"/>
            <a:ext cx="1867765" cy="2209419"/>
            <a:chOff x="3124858" y="2615184"/>
            <a:chExt cx="1867765" cy="220941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6E24075-8207-7310-8868-7E415DD22C6D}"/>
                </a:ext>
              </a:extLst>
            </p:cNvPr>
            <p:cNvSpPr/>
            <p:nvPr/>
          </p:nvSpPr>
          <p:spPr>
            <a:xfrm>
              <a:off x="3124858" y="2615184"/>
              <a:ext cx="1867765" cy="2209419"/>
            </a:xfrm>
            <a:prstGeom prst="rect">
              <a:avLst/>
            </a:prstGeom>
            <a:no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Input 1</a:t>
              </a:r>
            </a:p>
          </p:txBody>
        </p:sp>
        <p:pic>
          <p:nvPicPr>
            <p:cNvPr id="30" name="Picture 29" descr="A blue hexagon on a black background&#10;&#10;AI-generated content may be incorrect.">
              <a:extLst>
                <a:ext uri="{FF2B5EF4-FFF2-40B4-BE49-F238E27FC236}">
                  <a16:creationId xmlns:a16="http://schemas.microsoft.com/office/drawing/2014/main" id="{E6E95049-9A4A-FF71-E9B9-F795E9195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7946" y="2705783"/>
              <a:ext cx="1701587" cy="1790476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166495-A97F-E919-CD7F-03329032D70C}"/>
              </a:ext>
            </a:extLst>
          </p:cNvPr>
          <p:cNvGrpSpPr/>
          <p:nvPr/>
        </p:nvGrpSpPr>
        <p:grpSpPr>
          <a:xfrm>
            <a:off x="5934454" y="4695411"/>
            <a:ext cx="1524648" cy="1679067"/>
            <a:chOff x="5934456" y="4339425"/>
            <a:chExt cx="1524648" cy="167906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294A77A-7CA8-95C1-BF7A-F0DED8C4E9ED}"/>
                </a:ext>
              </a:extLst>
            </p:cNvPr>
            <p:cNvSpPr/>
            <p:nvPr/>
          </p:nvSpPr>
          <p:spPr>
            <a:xfrm>
              <a:off x="5934456" y="4339425"/>
              <a:ext cx="1524648" cy="1679067"/>
            </a:xfrm>
            <a:prstGeom prst="rect">
              <a:avLst/>
            </a:prstGeom>
            <a:no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Input 2</a:t>
              </a:r>
            </a:p>
          </p:txBody>
        </p:sp>
        <p:pic>
          <p:nvPicPr>
            <p:cNvPr id="32" name="Picture 31" descr="A red triangle with black background&#10;&#10;AI-generated content may be incorrect.">
              <a:extLst>
                <a:ext uri="{FF2B5EF4-FFF2-40B4-BE49-F238E27FC236}">
                  <a16:creationId xmlns:a16="http://schemas.microsoft.com/office/drawing/2014/main" id="{C5306E4B-C341-6F8B-BF7C-771587A67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5510" y="4445099"/>
              <a:ext cx="1282540" cy="1231746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7D13E-FDE6-9326-5FC3-D367D208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BC4-EE2E-4E1A-80FD-3E5B96FE37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2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3EC09-12E4-9A3F-4092-E033698C9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C0CA-FE36-081C-2BE2-6F3908F0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Factory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59E7F-5A87-2991-B768-CB6CCF428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343400" cy="4081886"/>
          </a:xfrm>
        </p:spPr>
        <p:txBody>
          <a:bodyPr anchor="t">
            <a:normAutofit/>
          </a:bodyPr>
          <a:lstStyle/>
          <a:p>
            <a:r>
              <a:rPr lang="en-US"/>
              <a:t>Get input parts and desired product</a:t>
            </a:r>
          </a:p>
          <a:p>
            <a:r>
              <a:rPr lang="en-US"/>
              <a:t>Segment product image by color to get individual objects</a:t>
            </a:r>
          </a:p>
          <a:p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E977F35-B748-D696-E0BA-C8FDEAD7A0F7}"/>
              </a:ext>
            </a:extLst>
          </p:cNvPr>
          <p:cNvSpPr/>
          <p:nvPr/>
        </p:nvSpPr>
        <p:spPr>
          <a:xfrm>
            <a:off x="8147911" y="5306131"/>
            <a:ext cx="1030886" cy="420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1E5A366-831B-F748-2BEB-48FF4A36F923}"/>
              </a:ext>
            </a:extLst>
          </p:cNvPr>
          <p:cNvSpPr/>
          <p:nvPr/>
        </p:nvSpPr>
        <p:spPr>
          <a:xfrm>
            <a:off x="8121919" y="3800815"/>
            <a:ext cx="1187975" cy="420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599AD7-9BB1-CC2F-6859-81E035D6295B}"/>
              </a:ext>
            </a:extLst>
          </p:cNvPr>
          <p:cNvGrpSpPr/>
          <p:nvPr/>
        </p:nvGrpSpPr>
        <p:grpSpPr>
          <a:xfrm>
            <a:off x="5178311" y="3583875"/>
            <a:ext cx="2804734" cy="2188464"/>
            <a:chOff x="7955280" y="3145536"/>
            <a:chExt cx="2804734" cy="21884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EE012F-D3CD-1C73-4F9A-22CB08AF1A10}"/>
                </a:ext>
              </a:extLst>
            </p:cNvPr>
            <p:cNvSpPr/>
            <p:nvPr/>
          </p:nvSpPr>
          <p:spPr>
            <a:xfrm>
              <a:off x="7955280" y="3145536"/>
              <a:ext cx="2804734" cy="2188464"/>
            </a:xfrm>
            <a:prstGeom prst="rect">
              <a:avLst/>
            </a:prstGeom>
            <a:no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Product</a:t>
              </a:r>
            </a:p>
          </p:txBody>
        </p:sp>
        <p:pic>
          <p:nvPicPr>
            <p:cNvPr id="19" name="Picture 18" descr="A red and blue rectangles&#10;&#10;AI-generated content may be incorrect.">
              <a:extLst>
                <a:ext uri="{FF2B5EF4-FFF2-40B4-BE49-F238E27FC236}">
                  <a16:creationId xmlns:a16="http://schemas.microsoft.com/office/drawing/2014/main" id="{A34EC65B-F45D-7E3E-1369-BE8F4D94E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155" y="3246310"/>
              <a:ext cx="2526984" cy="1714286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D588E72-468C-FD43-7330-E701E94B6AF3}"/>
              </a:ext>
            </a:extLst>
          </p:cNvPr>
          <p:cNvGrpSpPr/>
          <p:nvPr/>
        </p:nvGrpSpPr>
        <p:grpSpPr>
          <a:xfrm>
            <a:off x="9309895" y="5223479"/>
            <a:ext cx="2075687" cy="1097721"/>
            <a:chOff x="9628632" y="5349240"/>
            <a:chExt cx="2075687" cy="109772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C0F559-4372-9B7E-4174-0138DD47A802}"/>
                </a:ext>
              </a:extLst>
            </p:cNvPr>
            <p:cNvSpPr/>
            <p:nvPr/>
          </p:nvSpPr>
          <p:spPr>
            <a:xfrm>
              <a:off x="9628632" y="5349240"/>
              <a:ext cx="2075687" cy="1097721"/>
            </a:xfrm>
            <a:prstGeom prst="rect">
              <a:avLst/>
            </a:prstGeom>
            <a:no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Segment 2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F49B603-05D6-5C34-1077-C399C7F43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8895" y="5431892"/>
              <a:ext cx="1917460" cy="62222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66DD1E0-9771-4C67-AAC6-17050FE33789}"/>
              </a:ext>
            </a:extLst>
          </p:cNvPr>
          <p:cNvGrpSpPr/>
          <p:nvPr/>
        </p:nvGrpSpPr>
        <p:grpSpPr>
          <a:xfrm>
            <a:off x="9413858" y="2239314"/>
            <a:ext cx="1867765" cy="2209419"/>
            <a:chOff x="9743042" y="2180496"/>
            <a:chExt cx="1867765" cy="2209419"/>
          </a:xfrm>
        </p:grpSpPr>
        <p:pic>
          <p:nvPicPr>
            <p:cNvPr id="27" name="Picture 26" descr="A blue and black triangle&#10;&#10;AI-generated content may be incorrect.">
              <a:extLst>
                <a:ext uri="{FF2B5EF4-FFF2-40B4-BE49-F238E27FC236}">
                  <a16:creationId xmlns:a16="http://schemas.microsoft.com/office/drawing/2014/main" id="{95E4646E-557A-6FBB-33EF-CED553DB5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0733" y="2322503"/>
              <a:ext cx="1752381" cy="1714286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AB39024-D783-485D-313C-06ABE6168D83}"/>
                </a:ext>
              </a:extLst>
            </p:cNvPr>
            <p:cNvSpPr/>
            <p:nvPr/>
          </p:nvSpPr>
          <p:spPr>
            <a:xfrm>
              <a:off x="9743042" y="2180496"/>
              <a:ext cx="1867765" cy="2209419"/>
            </a:xfrm>
            <a:prstGeom prst="rect">
              <a:avLst/>
            </a:prstGeom>
            <a:no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Segment 1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929FA-01BF-9756-B22A-B22ADC30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BC4-EE2E-4E1A-80FD-3E5B96FE37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72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C6755-D877-5CF4-0436-F41D7C2F5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24D4-8629-7396-3478-725897C2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Factory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7640C-7626-BB5D-DBFA-9C9683E72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343400" cy="4081886"/>
          </a:xfrm>
        </p:spPr>
        <p:txBody>
          <a:bodyPr anchor="t">
            <a:normAutofit/>
          </a:bodyPr>
          <a:lstStyle/>
          <a:p>
            <a:r>
              <a:rPr lang="en-US"/>
              <a:t>Get input parts and desired product</a:t>
            </a:r>
          </a:p>
          <a:p>
            <a:r>
              <a:rPr lang="en-US"/>
              <a:t>Segment product image by color</a:t>
            </a:r>
          </a:p>
          <a:p>
            <a:r>
              <a:rPr lang="en-US"/>
              <a:t>Since there’s no color changing, pair same-colored inputs and segments together</a:t>
            </a:r>
          </a:p>
          <a:p>
            <a:endParaRPr lang="en-US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C8714F8A-D736-BA70-B90E-DBB1D8D5494D}"/>
              </a:ext>
            </a:extLst>
          </p:cNvPr>
          <p:cNvSpPr/>
          <p:nvPr/>
        </p:nvSpPr>
        <p:spPr>
          <a:xfrm>
            <a:off x="7917073" y="2980944"/>
            <a:ext cx="1439092" cy="32502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0A129B21-6957-B3B5-B584-2DAAE65201BA}"/>
              </a:ext>
            </a:extLst>
          </p:cNvPr>
          <p:cNvSpPr/>
          <p:nvPr/>
        </p:nvSpPr>
        <p:spPr>
          <a:xfrm>
            <a:off x="7776291" y="5654903"/>
            <a:ext cx="1465640" cy="32502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B17E351-0DD9-9E1E-4936-06578987AE0B}"/>
              </a:ext>
            </a:extLst>
          </p:cNvPr>
          <p:cNvGrpSpPr/>
          <p:nvPr/>
        </p:nvGrpSpPr>
        <p:grpSpPr>
          <a:xfrm>
            <a:off x="5991616" y="2180496"/>
            <a:ext cx="1867765" cy="2209419"/>
            <a:chOff x="3124858" y="2615184"/>
            <a:chExt cx="1867765" cy="220941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66DE559-2AC3-2B47-7455-EE8CD3D8A0F4}"/>
                </a:ext>
              </a:extLst>
            </p:cNvPr>
            <p:cNvSpPr/>
            <p:nvPr/>
          </p:nvSpPr>
          <p:spPr>
            <a:xfrm>
              <a:off x="3124858" y="2615184"/>
              <a:ext cx="1867765" cy="2209419"/>
            </a:xfrm>
            <a:prstGeom prst="rect">
              <a:avLst/>
            </a:prstGeom>
            <a:no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Input 1</a:t>
              </a:r>
            </a:p>
          </p:txBody>
        </p:sp>
        <p:pic>
          <p:nvPicPr>
            <p:cNvPr id="24" name="Picture 23" descr="A blue hexagon on a black background&#10;&#10;AI-generated content may be incorrect.">
              <a:extLst>
                <a:ext uri="{FF2B5EF4-FFF2-40B4-BE49-F238E27FC236}">
                  <a16:creationId xmlns:a16="http://schemas.microsoft.com/office/drawing/2014/main" id="{319ACC30-05DC-F0BB-A0A2-F4E76B66B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7946" y="2705783"/>
              <a:ext cx="1701587" cy="1790476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84CA2F-8AB6-9118-878B-B7DA4FFC3122}"/>
              </a:ext>
            </a:extLst>
          </p:cNvPr>
          <p:cNvGrpSpPr/>
          <p:nvPr/>
        </p:nvGrpSpPr>
        <p:grpSpPr>
          <a:xfrm>
            <a:off x="6163173" y="4729800"/>
            <a:ext cx="1524648" cy="1679067"/>
            <a:chOff x="5934456" y="4339425"/>
            <a:chExt cx="1524648" cy="167906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96E1D4-5A9B-43FB-6505-1ED27BC83360}"/>
                </a:ext>
              </a:extLst>
            </p:cNvPr>
            <p:cNvSpPr/>
            <p:nvPr/>
          </p:nvSpPr>
          <p:spPr>
            <a:xfrm>
              <a:off x="5934456" y="4339425"/>
              <a:ext cx="1524648" cy="1679067"/>
            </a:xfrm>
            <a:prstGeom prst="rect">
              <a:avLst/>
            </a:prstGeom>
            <a:no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Input 2</a:t>
              </a:r>
            </a:p>
          </p:txBody>
        </p:sp>
        <p:pic>
          <p:nvPicPr>
            <p:cNvPr id="28" name="Picture 27" descr="A red triangle with black background&#10;&#10;AI-generated content may be incorrect.">
              <a:extLst>
                <a:ext uri="{FF2B5EF4-FFF2-40B4-BE49-F238E27FC236}">
                  <a16:creationId xmlns:a16="http://schemas.microsoft.com/office/drawing/2014/main" id="{50724E54-715E-3980-5504-0B1EC8AF1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5510" y="4445099"/>
              <a:ext cx="1282540" cy="1231746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D58CA06-D17E-2A6D-4721-93418CD705F3}"/>
              </a:ext>
            </a:extLst>
          </p:cNvPr>
          <p:cNvGrpSpPr/>
          <p:nvPr/>
        </p:nvGrpSpPr>
        <p:grpSpPr>
          <a:xfrm>
            <a:off x="9309895" y="5223479"/>
            <a:ext cx="2075687" cy="1097721"/>
            <a:chOff x="9628632" y="5349240"/>
            <a:chExt cx="2075687" cy="109772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810923-A350-997D-EDA9-B6CD171BCF5B}"/>
                </a:ext>
              </a:extLst>
            </p:cNvPr>
            <p:cNvSpPr/>
            <p:nvPr/>
          </p:nvSpPr>
          <p:spPr>
            <a:xfrm>
              <a:off x="9628632" y="5349240"/>
              <a:ext cx="2075687" cy="1097721"/>
            </a:xfrm>
            <a:prstGeom prst="rect">
              <a:avLst/>
            </a:prstGeom>
            <a:no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Segment 2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6A5F29B-D1BF-5A45-3A8A-9C6CFC4E9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8895" y="5431892"/>
              <a:ext cx="1917460" cy="62222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8D085C-2B9D-C511-B9E4-7FCB26BAC598}"/>
              </a:ext>
            </a:extLst>
          </p:cNvPr>
          <p:cNvGrpSpPr/>
          <p:nvPr/>
        </p:nvGrpSpPr>
        <p:grpSpPr>
          <a:xfrm>
            <a:off x="9413858" y="2239314"/>
            <a:ext cx="1867765" cy="2209419"/>
            <a:chOff x="9743042" y="2180496"/>
            <a:chExt cx="1867765" cy="2209419"/>
          </a:xfrm>
        </p:grpSpPr>
        <p:pic>
          <p:nvPicPr>
            <p:cNvPr id="33" name="Picture 32" descr="A blue and black triangle&#10;&#10;AI-generated content may be incorrect.">
              <a:extLst>
                <a:ext uri="{FF2B5EF4-FFF2-40B4-BE49-F238E27FC236}">
                  <a16:creationId xmlns:a16="http://schemas.microsoft.com/office/drawing/2014/main" id="{8574B15A-F5FE-24D2-1BF7-959F82519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0733" y="2322503"/>
              <a:ext cx="1752381" cy="1714286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27FE422-69FB-C62A-64B3-A2D81F5DE974}"/>
                </a:ext>
              </a:extLst>
            </p:cNvPr>
            <p:cNvSpPr/>
            <p:nvPr/>
          </p:nvSpPr>
          <p:spPr>
            <a:xfrm>
              <a:off x="9743042" y="2180496"/>
              <a:ext cx="1867765" cy="2209419"/>
            </a:xfrm>
            <a:prstGeom prst="rect">
              <a:avLst/>
            </a:prstGeom>
            <a:no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Segment 1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35074-950A-4F06-B1FF-19936939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BC4-EE2E-4E1A-80FD-3E5B96FE37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37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BCDED-EA7B-CB96-1CD6-4AB060413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4A8B-043E-9F6F-9B5E-8FAB7059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Factory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6EF3B-4B45-E84F-0892-52EF5EB4B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343400" cy="4081886"/>
          </a:xfrm>
        </p:spPr>
        <p:txBody>
          <a:bodyPr anchor="t">
            <a:normAutofit/>
          </a:bodyPr>
          <a:lstStyle/>
          <a:p>
            <a:r>
              <a:rPr lang="en-US"/>
              <a:t>Get input parts and desired product</a:t>
            </a:r>
          </a:p>
          <a:p>
            <a:r>
              <a:rPr lang="en-US"/>
              <a:t>Segment product image by color</a:t>
            </a:r>
          </a:p>
          <a:p>
            <a:r>
              <a:rPr lang="en-US"/>
              <a:t>Pair inputs and segments</a:t>
            </a:r>
          </a:p>
          <a:p>
            <a:r>
              <a:rPr lang="en-US"/>
              <a:t>Compare input and segment in a pair to get difference in angles and height &amp; weight ratios</a:t>
            </a:r>
          </a:p>
          <a:p>
            <a:endParaRPr lang="en-US"/>
          </a:p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7F7A24-5398-1D81-0D61-9E48EED442DD}"/>
              </a:ext>
            </a:extLst>
          </p:cNvPr>
          <p:cNvGrpSpPr/>
          <p:nvPr/>
        </p:nvGrpSpPr>
        <p:grpSpPr>
          <a:xfrm>
            <a:off x="4982284" y="2012020"/>
            <a:ext cx="1867765" cy="2209419"/>
            <a:chOff x="3124858" y="2615184"/>
            <a:chExt cx="1867765" cy="22094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B04126-B335-4FC9-16FA-9590E7F945DE}"/>
                </a:ext>
              </a:extLst>
            </p:cNvPr>
            <p:cNvSpPr/>
            <p:nvPr/>
          </p:nvSpPr>
          <p:spPr>
            <a:xfrm>
              <a:off x="3124858" y="2615184"/>
              <a:ext cx="1867765" cy="2209419"/>
            </a:xfrm>
            <a:prstGeom prst="rect">
              <a:avLst/>
            </a:prstGeom>
            <a:no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Input 1</a:t>
              </a:r>
            </a:p>
          </p:txBody>
        </p:sp>
        <p:pic>
          <p:nvPicPr>
            <p:cNvPr id="15" name="Picture 14" descr="A blue hexagon on a black background&#10;&#10;AI-generated content may be incorrect.">
              <a:extLst>
                <a:ext uri="{FF2B5EF4-FFF2-40B4-BE49-F238E27FC236}">
                  <a16:creationId xmlns:a16="http://schemas.microsoft.com/office/drawing/2014/main" id="{19247759-762C-E4AF-A13C-D967B9969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7946" y="2705783"/>
              <a:ext cx="1701587" cy="179047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D73653-6B35-A2BC-09EB-FE876F00E987}"/>
              </a:ext>
            </a:extLst>
          </p:cNvPr>
          <p:cNvGrpSpPr/>
          <p:nvPr/>
        </p:nvGrpSpPr>
        <p:grpSpPr>
          <a:xfrm>
            <a:off x="9642458" y="2012019"/>
            <a:ext cx="1867765" cy="2209419"/>
            <a:chOff x="9743042" y="2180496"/>
            <a:chExt cx="1867765" cy="2209419"/>
          </a:xfrm>
        </p:grpSpPr>
        <p:pic>
          <p:nvPicPr>
            <p:cNvPr id="22" name="Picture 21" descr="A blue and black triangle&#10;&#10;AI-generated content may be incorrect.">
              <a:extLst>
                <a:ext uri="{FF2B5EF4-FFF2-40B4-BE49-F238E27FC236}">
                  <a16:creationId xmlns:a16="http://schemas.microsoft.com/office/drawing/2014/main" id="{3540D9D2-14AB-BE74-15FC-B212E4F26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0733" y="2322503"/>
              <a:ext cx="1752381" cy="1714286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20FA41D-A1F7-8C8D-E4A4-F4E5AA39DA14}"/>
                </a:ext>
              </a:extLst>
            </p:cNvPr>
            <p:cNvSpPr/>
            <p:nvPr/>
          </p:nvSpPr>
          <p:spPr>
            <a:xfrm>
              <a:off x="9743042" y="2180496"/>
              <a:ext cx="1867765" cy="2209419"/>
            </a:xfrm>
            <a:prstGeom prst="rect">
              <a:avLst/>
            </a:prstGeom>
            <a:no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Segment 1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60AD39-F9B0-8851-FE54-088D0FCDFD94}"/>
              </a:ext>
            </a:extLst>
          </p:cNvPr>
          <p:cNvCxnSpPr>
            <a:endCxn id="15" idx="3"/>
          </p:cNvCxnSpPr>
          <p:nvPr/>
        </p:nvCxnSpPr>
        <p:spPr>
          <a:xfrm>
            <a:off x="5848668" y="2997857"/>
            <a:ext cx="918291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358EED-B8BE-1F54-45EC-E39B0DD7F2CE}"/>
              </a:ext>
            </a:extLst>
          </p:cNvPr>
          <p:cNvCxnSpPr>
            <a:cxnSpLocks/>
            <a:endCxn id="22" idx="0"/>
          </p:cNvCxnSpPr>
          <p:nvPr/>
        </p:nvCxnSpPr>
        <p:spPr>
          <a:xfrm flipV="1">
            <a:off x="10576340" y="2154026"/>
            <a:ext cx="0" cy="85714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82B5B7F-18EA-140C-DA0C-61C8A7C9F11C}"/>
              </a:ext>
            </a:extLst>
          </p:cNvPr>
          <p:cNvSpPr txBox="1"/>
          <p:nvPr/>
        </p:nvSpPr>
        <p:spPr>
          <a:xfrm>
            <a:off x="4982283" y="4221438"/>
            <a:ext cx="186776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Object Angle:</a:t>
            </a:r>
          </a:p>
          <a:p>
            <a:pPr algn="ctr" rtl="0">
              <a:buNone/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180 deg</a:t>
            </a:r>
          </a:p>
          <a:p>
            <a:pPr algn="ctr" rtl="0">
              <a:buNone/>
            </a:pPr>
            <a:endParaRPr lang="en-US" sz="1400">
              <a:solidFill>
                <a:srgbClr val="000000"/>
              </a:solidFill>
              <a:latin typeface="Roboto Mono" panose="00000009000000000000" pitchFamily="49" charset="0"/>
            </a:endParaRPr>
          </a:p>
          <a:p>
            <a:pPr algn="ctr" rtl="0">
              <a:buNone/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Object Size: </a:t>
            </a:r>
          </a:p>
          <a:p>
            <a:pPr algn="ctr" rtl="0">
              <a:buNone/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(141, 134)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16A354-9708-D09A-078C-E5DABB586880}"/>
              </a:ext>
            </a:extLst>
          </p:cNvPr>
          <p:cNvSpPr txBox="1"/>
          <p:nvPr/>
        </p:nvSpPr>
        <p:spPr>
          <a:xfrm>
            <a:off x="9642456" y="4221438"/>
            <a:ext cx="186776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Object Angle:</a:t>
            </a:r>
          </a:p>
          <a:p>
            <a:pPr algn="ctr" rtl="0">
              <a:buNone/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90 deg</a:t>
            </a:r>
          </a:p>
          <a:p>
            <a:pPr algn="ctr" rtl="0">
              <a:buNone/>
            </a:pPr>
            <a:endParaRPr lang="en-US" sz="1400">
              <a:solidFill>
                <a:srgbClr val="000000"/>
              </a:solidFill>
              <a:latin typeface="Roboto Mono" panose="00000009000000000000" pitchFamily="49" charset="0"/>
            </a:endParaRPr>
          </a:p>
          <a:p>
            <a:pPr algn="ctr" rtl="0">
              <a:buNone/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Object Size: </a:t>
            </a:r>
          </a:p>
          <a:p>
            <a:pPr algn="ctr" rtl="0">
              <a:buNone/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(135, 138)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0E2D58-C2A8-E4AC-29E3-E9DBFA80A953}"/>
              </a:ext>
            </a:extLst>
          </p:cNvPr>
          <p:cNvSpPr txBox="1"/>
          <p:nvPr/>
        </p:nvSpPr>
        <p:spPr>
          <a:xfrm>
            <a:off x="7707574" y="3698218"/>
            <a:ext cx="107735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∆ Angle:</a:t>
            </a:r>
          </a:p>
          <a:p>
            <a:pPr algn="ctr" rtl="0">
              <a:buNone/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-90 deg</a:t>
            </a:r>
          </a:p>
          <a:p>
            <a:pPr algn="ctr" rtl="0">
              <a:buNone/>
            </a:pPr>
            <a:endParaRPr lang="en-US" sz="1400">
              <a:solidFill>
                <a:srgbClr val="000000"/>
              </a:solidFill>
              <a:latin typeface="Roboto Mono" panose="00000009000000000000" pitchFamily="49" charset="0"/>
            </a:endParaRPr>
          </a:p>
          <a:p>
            <a:pPr algn="ctr" rtl="0">
              <a:buNone/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H-ratio:</a:t>
            </a:r>
          </a:p>
          <a:p>
            <a:pPr algn="ctr" rtl="0">
              <a:buNone/>
            </a:pPr>
            <a:r>
              <a:rPr lang="en-US" sz="1400">
                <a:solidFill>
                  <a:srgbClr val="000000"/>
                </a:solidFill>
                <a:latin typeface="Roboto Mono" panose="00000009000000000000" pitchFamily="49" charset="0"/>
              </a:rPr>
              <a:t>1.0</a:t>
            </a:r>
          </a:p>
          <a:p>
            <a:pPr algn="ctr" rtl="0">
              <a:buNone/>
            </a:pPr>
            <a:endParaRPr lang="en-US" sz="1400" b="0" i="0" u="none" strike="noStrike">
              <a:solidFill>
                <a:srgbClr val="000000"/>
              </a:solidFill>
              <a:effectLst/>
              <a:latin typeface="Roboto Mono" panose="00000009000000000000" pitchFamily="49" charset="0"/>
            </a:endParaRPr>
          </a:p>
          <a:p>
            <a:pPr algn="ctr" rtl="0">
              <a:buNone/>
            </a:pPr>
            <a:r>
              <a:rPr lang="en-US" sz="1400">
                <a:solidFill>
                  <a:srgbClr val="000000"/>
                </a:solidFill>
                <a:latin typeface="Roboto Mono" panose="00000009000000000000" pitchFamily="49" charset="0"/>
              </a:rPr>
              <a:t>W-ratio:</a:t>
            </a:r>
          </a:p>
          <a:p>
            <a:pPr algn="ctr" rtl="0">
              <a:buNone/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1.0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D2E40C4-0952-1D9E-6B53-736EAC331B44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6850049" y="4606159"/>
            <a:ext cx="857525" cy="200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96C7D6B-0119-BDD5-4A70-3B503DF42F1C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 flipV="1">
            <a:off x="8784931" y="4606159"/>
            <a:ext cx="857525" cy="200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1B719-11E5-8388-29AB-805C829A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BC4-EE2E-4E1A-80FD-3E5B96FE37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813D2-87E7-D843-0CEA-92A019307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C287-ACA8-30E8-F427-EA67912C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Factory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D51B1-3115-AD40-B3FE-F55F5CF7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343400" cy="4081886"/>
          </a:xfrm>
        </p:spPr>
        <p:txBody>
          <a:bodyPr anchor="t">
            <a:normAutofit/>
          </a:bodyPr>
          <a:lstStyle/>
          <a:p>
            <a:r>
              <a:rPr lang="en-US"/>
              <a:t>Get input parts and desired product</a:t>
            </a:r>
          </a:p>
          <a:p>
            <a:r>
              <a:rPr lang="en-US"/>
              <a:t>Segment product image by color</a:t>
            </a:r>
          </a:p>
          <a:p>
            <a:r>
              <a:rPr lang="en-US"/>
              <a:t>Pair inputs and segments</a:t>
            </a:r>
          </a:p>
          <a:p>
            <a:r>
              <a:rPr lang="en-US"/>
              <a:t>Compare input and segment</a:t>
            </a:r>
          </a:p>
          <a:p>
            <a:r>
              <a:rPr lang="en-US"/>
              <a:t>Attempt a scaling or rotation operation on input part, guided by results of comparison</a:t>
            </a:r>
          </a:p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CADD2F-95EC-1FC1-D508-329446531C04}"/>
              </a:ext>
            </a:extLst>
          </p:cNvPr>
          <p:cNvGrpSpPr/>
          <p:nvPr/>
        </p:nvGrpSpPr>
        <p:grpSpPr>
          <a:xfrm>
            <a:off x="4982284" y="2012020"/>
            <a:ext cx="1867765" cy="2209419"/>
            <a:chOff x="3124858" y="2615184"/>
            <a:chExt cx="1867765" cy="22094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F9BAA9-3054-989D-CA77-F437CFD66858}"/>
                </a:ext>
              </a:extLst>
            </p:cNvPr>
            <p:cNvSpPr/>
            <p:nvPr/>
          </p:nvSpPr>
          <p:spPr>
            <a:xfrm>
              <a:off x="3124858" y="2615184"/>
              <a:ext cx="1867765" cy="2209419"/>
            </a:xfrm>
            <a:prstGeom prst="rect">
              <a:avLst/>
            </a:prstGeom>
            <a:no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Input 1</a:t>
              </a:r>
            </a:p>
          </p:txBody>
        </p:sp>
        <p:pic>
          <p:nvPicPr>
            <p:cNvPr id="15" name="Picture 14" descr="A blue hexagon on a black background&#10;&#10;AI-generated content may be incorrect.">
              <a:extLst>
                <a:ext uri="{FF2B5EF4-FFF2-40B4-BE49-F238E27FC236}">
                  <a16:creationId xmlns:a16="http://schemas.microsoft.com/office/drawing/2014/main" id="{17D99F8D-BC52-B877-3B0B-479B96966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7946" y="2705783"/>
              <a:ext cx="1701587" cy="179047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E526072-C3C6-AD0F-1BF5-37343027CAA5}"/>
              </a:ext>
            </a:extLst>
          </p:cNvPr>
          <p:cNvSpPr txBox="1"/>
          <p:nvPr/>
        </p:nvSpPr>
        <p:spPr>
          <a:xfrm>
            <a:off x="7607467" y="3264091"/>
            <a:ext cx="10773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∆ Angle:</a:t>
            </a:r>
          </a:p>
          <a:p>
            <a:pPr algn="ctr" rtl="0">
              <a:buNone/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-90 deg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90DA56A-3F9C-CD4E-7F64-A740F1F59879}"/>
              </a:ext>
            </a:extLst>
          </p:cNvPr>
          <p:cNvGrpSpPr/>
          <p:nvPr/>
        </p:nvGrpSpPr>
        <p:grpSpPr>
          <a:xfrm>
            <a:off x="9442242" y="2012019"/>
            <a:ext cx="1867765" cy="2209419"/>
            <a:chOff x="3124858" y="2615184"/>
            <a:chExt cx="1867765" cy="22094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F77BCB-295C-0968-12BD-783389E81782}"/>
                </a:ext>
              </a:extLst>
            </p:cNvPr>
            <p:cNvSpPr/>
            <p:nvPr/>
          </p:nvSpPr>
          <p:spPr>
            <a:xfrm>
              <a:off x="3124858" y="2615184"/>
              <a:ext cx="1867765" cy="2209419"/>
            </a:xfrm>
            <a:prstGeom prst="rect">
              <a:avLst/>
            </a:prstGeom>
            <a:no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New Part</a:t>
              </a:r>
            </a:p>
          </p:txBody>
        </p:sp>
        <p:pic>
          <p:nvPicPr>
            <p:cNvPr id="11" name="Picture 10" descr="A blue hexagon on a black background&#10;&#10;AI-generated content may be incorrect.">
              <a:extLst>
                <a:ext uri="{FF2B5EF4-FFF2-40B4-BE49-F238E27FC236}">
                  <a16:creationId xmlns:a16="http://schemas.microsoft.com/office/drawing/2014/main" id="{D6D506BE-B546-60A9-B826-3231E21D5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207946" y="2705783"/>
              <a:ext cx="1701587" cy="1790476"/>
            </a:xfrm>
            <a:prstGeom prst="rect">
              <a:avLst/>
            </a:prstGeom>
          </p:spPr>
        </p:pic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193B69C-4874-5E06-DA4C-8C430B18F43B}"/>
              </a:ext>
            </a:extLst>
          </p:cNvPr>
          <p:cNvSpPr/>
          <p:nvPr/>
        </p:nvSpPr>
        <p:spPr>
          <a:xfrm>
            <a:off x="6933137" y="2901156"/>
            <a:ext cx="2426015" cy="4311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24FBE-3F97-B1C0-A78B-9019E84C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BC4-EE2E-4E1A-80FD-3E5B96FE37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92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2E68B-844E-C967-B6F6-0185971E9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F46E-E61F-72EC-14F7-D206B5CF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Factory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0A9F5-BBAD-74CF-7570-EA912FF2F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343400" cy="4081886"/>
          </a:xfrm>
        </p:spPr>
        <p:txBody>
          <a:bodyPr anchor="t">
            <a:normAutofit/>
          </a:bodyPr>
          <a:lstStyle/>
          <a:p>
            <a:r>
              <a:rPr lang="en-US" dirty="0"/>
              <a:t>Get input parts and desired product</a:t>
            </a:r>
          </a:p>
          <a:p>
            <a:r>
              <a:rPr lang="en-US" dirty="0"/>
              <a:t>Segment product image by color</a:t>
            </a:r>
          </a:p>
          <a:p>
            <a:r>
              <a:rPr lang="en-US" dirty="0"/>
              <a:t>Pair inputs and segments</a:t>
            </a:r>
          </a:p>
          <a:p>
            <a:r>
              <a:rPr lang="en-US" dirty="0"/>
              <a:t>Compare input and segment</a:t>
            </a:r>
          </a:p>
          <a:p>
            <a:r>
              <a:rPr lang="en-US" dirty="0"/>
              <a:t>Attempt a scaling or rotation operation </a:t>
            </a:r>
          </a:p>
          <a:p>
            <a:r>
              <a:rPr lang="en-US" dirty="0"/>
              <a:t>Compare results with segment and product to detect matches</a:t>
            </a:r>
          </a:p>
          <a:p>
            <a:pPr lvl="1"/>
            <a:r>
              <a:rPr lang="en-US" dirty="0"/>
              <a:t>Accounts for and detects obscuration, which it stores to remember which part goes on top in final product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E4B4479-59D4-5A32-5ADB-12F4844D41E9}"/>
              </a:ext>
            </a:extLst>
          </p:cNvPr>
          <p:cNvGrpSpPr/>
          <p:nvPr/>
        </p:nvGrpSpPr>
        <p:grpSpPr>
          <a:xfrm>
            <a:off x="4982282" y="2012020"/>
            <a:ext cx="1867765" cy="2209419"/>
            <a:chOff x="3124858" y="2615184"/>
            <a:chExt cx="1867765" cy="22094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566936-A751-6C8F-FE1B-3C2481FE26C8}"/>
                </a:ext>
              </a:extLst>
            </p:cNvPr>
            <p:cNvSpPr/>
            <p:nvPr/>
          </p:nvSpPr>
          <p:spPr>
            <a:xfrm>
              <a:off x="3124858" y="2615184"/>
              <a:ext cx="1867765" cy="2209419"/>
            </a:xfrm>
            <a:prstGeom prst="rect">
              <a:avLst/>
            </a:prstGeom>
            <a:no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New Part</a:t>
              </a:r>
            </a:p>
          </p:txBody>
        </p:sp>
        <p:pic>
          <p:nvPicPr>
            <p:cNvPr id="11" name="Picture 10" descr="A blue hexagon on a black background&#10;&#10;AI-generated content may be incorrect.">
              <a:extLst>
                <a:ext uri="{FF2B5EF4-FFF2-40B4-BE49-F238E27FC236}">
                  <a16:creationId xmlns:a16="http://schemas.microsoft.com/office/drawing/2014/main" id="{310C1ED3-BE1D-91AA-7C49-E987567D3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207946" y="2705783"/>
              <a:ext cx="1701587" cy="179047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96EA99-7F32-D6F3-87D0-869C17254368}"/>
              </a:ext>
            </a:extLst>
          </p:cNvPr>
          <p:cNvGrpSpPr/>
          <p:nvPr/>
        </p:nvGrpSpPr>
        <p:grpSpPr>
          <a:xfrm>
            <a:off x="9743042" y="2012019"/>
            <a:ext cx="1867765" cy="2209419"/>
            <a:chOff x="9743042" y="2180496"/>
            <a:chExt cx="1867765" cy="2209419"/>
          </a:xfrm>
        </p:grpSpPr>
        <p:pic>
          <p:nvPicPr>
            <p:cNvPr id="18" name="Picture 17" descr="A blue and black triangle&#10;&#10;AI-generated content may be incorrect.">
              <a:extLst>
                <a:ext uri="{FF2B5EF4-FFF2-40B4-BE49-F238E27FC236}">
                  <a16:creationId xmlns:a16="http://schemas.microsoft.com/office/drawing/2014/main" id="{4D4D689D-9AA1-795B-D372-91009FE71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0733" y="2322503"/>
              <a:ext cx="1752381" cy="1714286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F5B3347-5AE0-E53E-D064-2A87AD762815}"/>
                </a:ext>
              </a:extLst>
            </p:cNvPr>
            <p:cNvSpPr/>
            <p:nvPr/>
          </p:nvSpPr>
          <p:spPr>
            <a:xfrm>
              <a:off x="9743042" y="2180496"/>
              <a:ext cx="1867765" cy="2209419"/>
            </a:xfrm>
            <a:prstGeom prst="rect">
              <a:avLst/>
            </a:prstGeom>
            <a:no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Segment 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8871C6-774C-E59E-CD85-B628B51EC04A}"/>
              </a:ext>
            </a:extLst>
          </p:cNvPr>
          <p:cNvGrpSpPr/>
          <p:nvPr/>
        </p:nvGrpSpPr>
        <p:grpSpPr>
          <a:xfrm>
            <a:off x="7427201" y="4517501"/>
            <a:ext cx="2804734" cy="2188464"/>
            <a:chOff x="7955280" y="3145536"/>
            <a:chExt cx="2804734" cy="218846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A84D58-D29E-BA58-E4B7-7C343A3462F6}"/>
                </a:ext>
              </a:extLst>
            </p:cNvPr>
            <p:cNvSpPr/>
            <p:nvPr/>
          </p:nvSpPr>
          <p:spPr>
            <a:xfrm>
              <a:off x="7955280" y="3145536"/>
              <a:ext cx="2804734" cy="2188464"/>
            </a:xfrm>
            <a:prstGeom prst="rect">
              <a:avLst/>
            </a:prstGeom>
            <a:no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Product</a:t>
              </a:r>
            </a:p>
          </p:txBody>
        </p:sp>
        <p:pic>
          <p:nvPicPr>
            <p:cNvPr id="24" name="Picture 23" descr="A red and blue rectangles&#10;&#10;AI-generated content may be incorrect.">
              <a:extLst>
                <a:ext uri="{FF2B5EF4-FFF2-40B4-BE49-F238E27FC236}">
                  <a16:creationId xmlns:a16="http://schemas.microsoft.com/office/drawing/2014/main" id="{DAA22115-ADB7-7B02-4150-32ADC1DCC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155" y="3246310"/>
              <a:ext cx="2526984" cy="1714286"/>
            </a:xfrm>
            <a:prstGeom prst="rect">
              <a:avLst/>
            </a:prstGeom>
          </p:spPr>
        </p:pic>
      </p:grpSp>
      <p:pic>
        <p:nvPicPr>
          <p:cNvPr id="28" name="Picture 27" descr="A grey hexagon with black background&#10;&#10;AI-generated content may be incorrect.">
            <a:extLst>
              <a:ext uri="{FF2B5EF4-FFF2-40B4-BE49-F238E27FC236}">
                <a16:creationId xmlns:a16="http://schemas.microsoft.com/office/drawing/2014/main" id="{128E201E-6040-9374-39AF-689809251C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226" y="4764453"/>
            <a:ext cx="1790477" cy="1694559"/>
          </a:xfrm>
          <a:prstGeom prst="rect">
            <a:avLst/>
          </a:prstGeom>
        </p:spPr>
      </p:pic>
      <p:pic>
        <p:nvPicPr>
          <p:cNvPr id="30" name="Picture 29" descr="A grey hexagon with black background&#10;&#10;AI-generated content may be incorrect.">
            <a:extLst>
              <a:ext uri="{FF2B5EF4-FFF2-40B4-BE49-F238E27FC236}">
                <a16:creationId xmlns:a16="http://schemas.microsoft.com/office/drawing/2014/main" id="{355A4E9A-06B0-D692-B39B-6ECDE7E698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201" y="2147230"/>
            <a:ext cx="1738678" cy="1701421"/>
          </a:xfrm>
          <a:prstGeom prst="rect">
            <a:avLst/>
          </a:prstGeom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A902F8D6-5A6F-76B9-6ABD-75EEBB80E9F3}"/>
              </a:ext>
            </a:extLst>
          </p:cNvPr>
          <p:cNvSpPr/>
          <p:nvPr/>
        </p:nvSpPr>
        <p:spPr>
          <a:xfrm>
            <a:off x="6907737" y="2842409"/>
            <a:ext cx="461772" cy="3108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7CAF972-49FB-4329-4D40-7A2E4C2AF4B2}"/>
              </a:ext>
            </a:extLst>
          </p:cNvPr>
          <p:cNvSpPr/>
          <p:nvPr/>
        </p:nvSpPr>
        <p:spPr>
          <a:xfrm rot="10800000">
            <a:off x="9223570" y="2842409"/>
            <a:ext cx="461772" cy="3108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4348E-46BC-7553-0FC3-BCF0EC596204}"/>
              </a:ext>
            </a:extLst>
          </p:cNvPr>
          <p:cNvSpPr txBox="1"/>
          <p:nvPr/>
        </p:nvSpPr>
        <p:spPr>
          <a:xfrm>
            <a:off x="7427201" y="3868312"/>
            <a:ext cx="1738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</a:rPr>
              <a:t>coverage=1.0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2F8DA52-8B11-6598-5961-25CD0AB7849D}"/>
              </a:ext>
            </a:extLst>
          </p:cNvPr>
          <p:cNvSpPr/>
          <p:nvPr/>
        </p:nvSpPr>
        <p:spPr>
          <a:xfrm rot="5400000">
            <a:off x="5702134" y="4337498"/>
            <a:ext cx="428057" cy="3108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1475C59-4080-70E7-43C2-9821AC8EFDC7}"/>
              </a:ext>
            </a:extLst>
          </p:cNvPr>
          <p:cNvSpPr/>
          <p:nvPr/>
        </p:nvSpPr>
        <p:spPr>
          <a:xfrm rot="10800000">
            <a:off x="6850047" y="5456284"/>
            <a:ext cx="461772" cy="3108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05D3F4-C77A-E327-3E69-3B8EFD8F9C7B}"/>
              </a:ext>
            </a:extLst>
          </p:cNvPr>
          <p:cNvSpPr txBox="1"/>
          <p:nvPr/>
        </p:nvSpPr>
        <p:spPr>
          <a:xfrm>
            <a:off x="5011221" y="6425849"/>
            <a:ext cx="178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</a:rPr>
              <a:t>coverage=1.0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1FB1D7-8E1B-E6EF-5667-874AFD4F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BC4-EE2E-4E1A-80FD-3E5B96FE37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8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3969-31BE-018A-13E5-C33A036B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E0E3B-63BC-1AEB-E8BA-DC5F14335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C33E9-2CC7-4877-10E5-06FCD25C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BC4-EE2E-4E1A-80FD-3E5B96FE37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07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E09D1-E474-55D0-CA1F-6B788A7D3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5E845-7E6A-0E11-D1BE-9B072EB1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Factory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14E2E-2247-59A2-C805-769C4353D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343400" cy="4081886"/>
          </a:xfrm>
        </p:spPr>
        <p:txBody>
          <a:bodyPr anchor="t">
            <a:normAutofit/>
          </a:bodyPr>
          <a:lstStyle/>
          <a:p>
            <a:r>
              <a:rPr lang="en-US" dirty="0"/>
              <a:t>Get input parts and desired product</a:t>
            </a:r>
          </a:p>
          <a:p>
            <a:r>
              <a:rPr lang="en-US" dirty="0"/>
              <a:t>Segment product image by color</a:t>
            </a:r>
          </a:p>
          <a:p>
            <a:r>
              <a:rPr lang="en-US" dirty="0"/>
              <a:t>Pair inputs and segments</a:t>
            </a:r>
          </a:p>
          <a:p>
            <a:r>
              <a:rPr lang="en-US" dirty="0"/>
              <a:t>Compare input and segment</a:t>
            </a:r>
          </a:p>
          <a:p>
            <a:r>
              <a:rPr lang="en-US" dirty="0"/>
              <a:t>Attempt a scaling or rotation operation </a:t>
            </a:r>
          </a:p>
          <a:p>
            <a:r>
              <a:rPr lang="en-US" dirty="0"/>
              <a:t>Detect matches</a:t>
            </a:r>
          </a:p>
          <a:p>
            <a:r>
              <a:rPr lang="en-US" dirty="0"/>
              <a:t>Build factory design by following chain of operations which led from an input part to a matching part</a:t>
            </a:r>
          </a:p>
          <a:p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08D2B92-3FCF-7623-1C75-31BC27536E2B}"/>
              </a:ext>
            </a:extLst>
          </p:cNvPr>
          <p:cNvGrpSpPr/>
          <p:nvPr/>
        </p:nvGrpSpPr>
        <p:grpSpPr>
          <a:xfrm>
            <a:off x="5571202" y="2012020"/>
            <a:ext cx="1867765" cy="2209419"/>
            <a:chOff x="3124858" y="2615184"/>
            <a:chExt cx="1867765" cy="220941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15DE2A-9EF9-D750-E60B-50C78FD45672}"/>
                </a:ext>
              </a:extLst>
            </p:cNvPr>
            <p:cNvSpPr/>
            <p:nvPr/>
          </p:nvSpPr>
          <p:spPr>
            <a:xfrm>
              <a:off x="3124858" y="2615184"/>
              <a:ext cx="1867765" cy="2209419"/>
            </a:xfrm>
            <a:prstGeom prst="rect">
              <a:avLst/>
            </a:prstGeom>
            <a:no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Input 1</a:t>
              </a:r>
            </a:p>
          </p:txBody>
        </p:sp>
        <p:pic>
          <p:nvPicPr>
            <p:cNvPr id="29" name="Picture 28" descr="A blue hexagon on a black background&#10;&#10;AI-generated content may be incorrect.">
              <a:extLst>
                <a:ext uri="{FF2B5EF4-FFF2-40B4-BE49-F238E27FC236}">
                  <a16:creationId xmlns:a16="http://schemas.microsoft.com/office/drawing/2014/main" id="{C1D0AD8A-6157-08F0-0187-E84E0D1FA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7946" y="2705783"/>
              <a:ext cx="1701587" cy="1790476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9D18740-F681-794A-EB0B-68538ECB41CA}"/>
              </a:ext>
            </a:extLst>
          </p:cNvPr>
          <p:cNvSpPr txBox="1"/>
          <p:nvPr/>
        </p:nvSpPr>
        <p:spPr>
          <a:xfrm>
            <a:off x="7522055" y="3264091"/>
            <a:ext cx="10701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Rotate</a:t>
            </a:r>
          </a:p>
          <a:p>
            <a:pPr algn="ctr" rtl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-90 deg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0F247E-B51E-ACAC-5D9E-8553B6C7542D}"/>
              </a:ext>
            </a:extLst>
          </p:cNvPr>
          <p:cNvGrpSpPr/>
          <p:nvPr/>
        </p:nvGrpSpPr>
        <p:grpSpPr>
          <a:xfrm>
            <a:off x="8675332" y="2012019"/>
            <a:ext cx="1867765" cy="2209419"/>
            <a:chOff x="3124858" y="2615184"/>
            <a:chExt cx="1867765" cy="220941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55C871-07C8-CB4C-9233-61EAA5AFDB9E}"/>
                </a:ext>
              </a:extLst>
            </p:cNvPr>
            <p:cNvSpPr/>
            <p:nvPr/>
          </p:nvSpPr>
          <p:spPr>
            <a:xfrm>
              <a:off x="3124858" y="2615184"/>
              <a:ext cx="1867765" cy="2209419"/>
            </a:xfrm>
            <a:prstGeom prst="rect">
              <a:avLst/>
            </a:prstGeom>
            <a:no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Match 1</a:t>
              </a:r>
            </a:p>
          </p:txBody>
        </p:sp>
        <p:pic>
          <p:nvPicPr>
            <p:cNvPr id="35" name="Picture 34" descr="A blue hexagon on a black background&#10;&#10;AI-generated content may be incorrect.">
              <a:extLst>
                <a:ext uri="{FF2B5EF4-FFF2-40B4-BE49-F238E27FC236}">
                  <a16:creationId xmlns:a16="http://schemas.microsoft.com/office/drawing/2014/main" id="{2E7E8977-B26E-4A2D-1828-A99B3807D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207946" y="2705783"/>
              <a:ext cx="1701587" cy="1790476"/>
            </a:xfrm>
            <a:prstGeom prst="rect">
              <a:avLst/>
            </a:prstGeom>
          </p:spPr>
        </p:pic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B8DD3397-0A65-75F9-0F62-5C67129F5B8E}"/>
              </a:ext>
            </a:extLst>
          </p:cNvPr>
          <p:cNvSpPr/>
          <p:nvPr/>
        </p:nvSpPr>
        <p:spPr>
          <a:xfrm>
            <a:off x="7522055" y="2901157"/>
            <a:ext cx="1070189" cy="4311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685A63C-B628-9C9F-A305-7BA367D0B3EB}"/>
              </a:ext>
            </a:extLst>
          </p:cNvPr>
          <p:cNvGrpSpPr/>
          <p:nvPr/>
        </p:nvGrpSpPr>
        <p:grpSpPr>
          <a:xfrm>
            <a:off x="5742761" y="4524145"/>
            <a:ext cx="1524648" cy="1679067"/>
            <a:chOff x="5934456" y="4339425"/>
            <a:chExt cx="1524648" cy="167906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3F1E63B-2E8D-1E1A-4D21-51B06F37AFDC}"/>
                </a:ext>
              </a:extLst>
            </p:cNvPr>
            <p:cNvSpPr/>
            <p:nvPr/>
          </p:nvSpPr>
          <p:spPr>
            <a:xfrm>
              <a:off x="5934456" y="4339425"/>
              <a:ext cx="1524648" cy="1679067"/>
            </a:xfrm>
            <a:prstGeom prst="rect">
              <a:avLst/>
            </a:prstGeom>
            <a:no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Input 2</a:t>
              </a:r>
            </a:p>
          </p:txBody>
        </p:sp>
        <p:pic>
          <p:nvPicPr>
            <p:cNvPr id="39" name="Picture 38" descr="A red triangle with black background&#10;&#10;AI-generated content may be incorrect.">
              <a:extLst>
                <a:ext uri="{FF2B5EF4-FFF2-40B4-BE49-F238E27FC236}">
                  <a16:creationId xmlns:a16="http://schemas.microsoft.com/office/drawing/2014/main" id="{B4BF9BA1-9A8B-A59B-4A17-F36665949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5510" y="4445099"/>
              <a:ext cx="1282540" cy="1231746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E39D842-1F59-41BA-D597-10B73D6677D0}"/>
              </a:ext>
            </a:extLst>
          </p:cNvPr>
          <p:cNvGrpSpPr/>
          <p:nvPr/>
        </p:nvGrpSpPr>
        <p:grpSpPr>
          <a:xfrm>
            <a:off x="8571369" y="4814819"/>
            <a:ext cx="2075687" cy="1097721"/>
            <a:chOff x="9628632" y="5349240"/>
            <a:chExt cx="2075687" cy="109772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655C6DF-A983-A533-04E7-77CD33849C37}"/>
                </a:ext>
              </a:extLst>
            </p:cNvPr>
            <p:cNvSpPr/>
            <p:nvPr/>
          </p:nvSpPr>
          <p:spPr>
            <a:xfrm>
              <a:off x="9628632" y="5349240"/>
              <a:ext cx="2075687" cy="1097721"/>
            </a:xfrm>
            <a:prstGeom prst="rect">
              <a:avLst/>
            </a:prstGeom>
            <a:no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Match 2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2DF6F51-F41F-AA83-DF6D-02B7A697F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8895" y="5431892"/>
              <a:ext cx="1917460" cy="622222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49624EC-BC49-2977-7697-E2B80AA6E6A4}"/>
              </a:ext>
            </a:extLst>
          </p:cNvPr>
          <p:cNvSpPr txBox="1"/>
          <p:nvPr/>
        </p:nvSpPr>
        <p:spPr>
          <a:xfrm>
            <a:off x="7373162" y="5367608"/>
            <a:ext cx="10701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Scale</a:t>
            </a:r>
          </a:p>
          <a:p>
            <a:pPr algn="ctr" rtl="0">
              <a:buNone/>
            </a:pPr>
            <a:r>
              <a:rPr lang="en-US" sz="1400" dirty="0">
                <a:solidFill>
                  <a:srgbClr val="000000"/>
                </a:solidFill>
                <a:latin typeface="Roboto Mono" panose="00000009000000000000" pitchFamily="49" charset="0"/>
              </a:rPr>
              <a:t>H: 0.5</a:t>
            </a:r>
          </a:p>
          <a:p>
            <a:pPr algn="ctr" rtl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W: 1.5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731CBF3E-8D4E-438F-8FA2-ED183D1A7599}"/>
              </a:ext>
            </a:extLst>
          </p:cNvPr>
          <p:cNvSpPr/>
          <p:nvPr/>
        </p:nvSpPr>
        <p:spPr>
          <a:xfrm>
            <a:off x="7380126" y="5030120"/>
            <a:ext cx="1070189" cy="4311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id="{AD7BA1AD-0753-4253-30C3-4B737DCF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BC4-EE2E-4E1A-80FD-3E5B96FE37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1244-D60A-A739-6F1C-4110DC75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&amp;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0F563-C1A6-C213-B6A8-2DD019B7E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3C2AD-D04A-F9E6-DA9B-679CD28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BC4-EE2E-4E1A-80FD-3E5B96FE37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51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4074-8A34-6CF2-4150-5064C888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F1EA-3EBA-5463-8DFD-B42624F77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4966160" cy="2784696"/>
          </a:xfrm>
        </p:spPr>
        <p:txBody>
          <a:bodyPr anchor="t">
            <a:normAutofit/>
          </a:bodyPr>
          <a:lstStyle/>
          <a:p>
            <a:r>
              <a:rPr lang="en-US"/>
              <a:t>So far, tested on 16 randomly-generated factories</a:t>
            </a:r>
          </a:p>
          <a:p>
            <a:r>
              <a:rPr lang="en-US"/>
              <a:t>10 agent-generated images were visually identical to goal images</a:t>
            </a:r>
          </a:p>
          <a:p>
            <a:r>
              <a:rPr lang="en-US"/>
              <a:t>5 were within a small margin of error (unnoticeable to humans)</a:t>
            </a:r>
          </a:p>
          <a:p>
            <a:r>
              <a:rPr lang="en-US"/>
              <a:t>1 factory couldn’t be completed in reasonable timeframe</a:t>
            </a:r>
          </a:p>
          <a:p>
            <a:endParaRPr lang="en-US"/>
          </a:p>
        </p:txBody>
      </p:sp>
      <p:pic>
        <p:nvPicPr>
          <p:cNvPr id="10" name="Picture 9" descr="A red and blue triangles&#10;&#10;AI-generated content may be incorrect.">
            <a:extLst>
              <a:ext uri="{FF2B5EF4-FFF2-40B4-BE49-F238E27FC236}">
                <a16:creationId xmlns:a16="http://schemas.microsoft.com/office/drawing/2014/main" id="{85336C81-8B2A-ADAA-22FA-26B090ECA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7" y="2180496"/>
            <a:ext cx="4795278" cy="1751424"/>
          </a:xfrm>
          <a:prstGeom prst="rect">
            <a:avLst/>
          </a:prstGeom>
        </p:spPr>
      </p:pic>
      <p:pic>
        <p:nvPicPr>
          <p:cNvPr id="12" name="Picture 11" descr="A red and yellow hexagons&#10;&#10;AI-generated content may be incorrect.">
            <a:extLst>
              <a:ext uri="{FF2B5EF4-FFF2-40B4-BE49-F238E27FC236}">
                <a16:creationId xmlns:a16="http://schemas.microsoft.com/office/drawing/2014/main" id="{CF27B5C4-A65D-EDBA-FEF3-2C16BE9C2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617" y="3931920"/>
            <a:ext cx="4657337" cy="26426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B36B5-B7D5-8698-4973-FDEA59E9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BC4-EE2E-4E1A-80FD-3E5B96FE37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80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F7604-85BB-D9C6-24B6-90349F7D0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F634-4310-E6BA-085E-4B69E7D8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C27C-FCC5-1866-2834-EC0DC1EE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966160" cy="3975347"/>
          </a:xfrm>
        </p:spPr>
        <p:txBody>
          <a:bodyPr anchor="t">
            <a:normAutofit/>
          </a:bodyPr>
          <a:lstStyle/>
          <a:p>
            <a:r>
              <a:rPr lang="en-US"/>
              <a:t>15/16 factories were completed in a reasonable amount of time</a:t>
            </a:r>
          </a:p>
          <a:p>
            <a:pPr lvl="1"/>
            <a:r>
              <a:rPr lang="en-US"/>
              <a:t>Min decisions: 58</a:t>
            </a:r>
          </a:p>
          <a:p>
            <a:pPr lvl="1"/>
            <a:r>
              <a:rPr lang="en-US"/>
              <a:t>Max decisions: 678</a:t>
            </a:r>
          </a:p>
          <a:p>
            <a:pPr lvl="1"/>
            <a:r>
              <a:rPr lang="en-US"/>
              <a:t>Longest wall time was 35s</a:t>
            </a:r>
          </a:p>
          <a:p>
            <a:pPr lvl="1"/>
            <a:r>
              <a:rPr lang="en-US"/>
              <a:t>Incomplete factory took &gt;2000 decisions</a:t>
            </a:r>
          </a:p>
          <a:p>
            <a:r>
              <a:rPr lang="en-US"/>
              <a:t>Agent solutions were almost entirely (14/15) as good or better than original factory</a:t>
            </a:r>
          </a:p>
          <a:p>
            <a:pPr lvl="1"/>
            <a:r>
              <a:rPr lang="en-US"/>
              <a:t>Only 1 added an unnecessary machine</a:t>
            </a:r>
          </a:p>
          <a:p>
            <a:pPr lvl="1"/>
            <a:endParaRPr lang="en-US"/>
          </a:p>
        </p:txBody>
      </p:sp>
      <p:pic>
        <p:nvPicPr>
          <p:cNvPr id="7" name="Picture 6" descr="A graph with text overlay&#10;&#10;AI-generated content may be incorrect.">
            <a:extLst>
              <a:ext uri="{FF2B5EF4-FFF2-40B4-BE49-F238E27FC236}">
                <a16:creationId xmlns:a16="http://schemas.microsoft.com/office/drawing/2014/main" id="{AC55F129-BBF8-4E0F-A007-311B3B993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353" y="2180496"/>
            <a:ext cx="5376683" cy="1737363"/>
          </a:xfrm>
          <a:prstGeom prst="rect">
            <a:avLst/>
          </a:prstGeom>
        </p:spPr>
      </p:pic>
      <p:pic>
        <p:nvPicPr>
          <p:cNvPr id="9" name="Picture 8" descr="A graph with a number of blue bars&#10;&#10;AI-generated content may be incorrect.">
            <a:extLst>
              <a:ext uri="{FF2B5EF4-FFF2-40B4-BE49-F238E27FC236}">
                <a16:creationId xmlns:a16="http://schemas.microsoft.com/office/drawing/2014/main" id="{21185C99-210A-8F36-BF4A-32CE19038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256" y="3917859"/>
            <a:ext cx="3924877" cy="24344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4B0C9-1A8E-F10B-38A7-235451A1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BC4-EE2E-4E1A-80FD-3E5B96FE37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68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D71F-4149-2F87-ACA3-05663BD1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Analysis: Failure Case</a:t>
            </a:r>
          </a:p>
        </p:txBody>
      </p:sp>
      <p:pic>
        <p:nvPicPr>
          <p:cNvPr id="5" name="Content Placeholder 4" descr="A yellow rectangle with red line&#10;&#10;AI-generated content may be incorrect.">
            <a:extLst>
              <a:ext uri="{FF2B5EF4-FFF2-40B4-BE49-F238E27FC236}">
                <a16:creationId xmlns:a16="http://schemas.microsoft.com/office/drawing/2014/main" id="{934C18D7-616E-53DC-AC3A-8781786AF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880" y="4416453"/>
            <a:ext cx="1935410" cy="2261429"/>
          </a:xfrm>
        </p:spPr>
      </p:pic>
      <p:pic>
        <p:nvPicPr>
          <p:cNvPr id="7" name="Picture 6" descr="A yellow and orange rectangle with a red arrow&#10;&#10;AI-generated content may be incorrect.">
            <a:extLst>
              <a:ext uri="{FF2B5EF4-FFF2-40B4-BE49-F238E27FC236}">
                <a16:creationId xmlns:a16="http://schemas.microsoft.com/office/drawing/2014/main" id="{26E2B213-D30B-A1F5-EDF1-DBAEAAA26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879" y="1902426"/>
            <a:ext cx="1935410" cy="250971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9C06C3-9F37-2889-5C3A-D2E9CE8DE3E9}"/>
              </a:ext>
            </a:extLst>
          </p:cNvPr>
          <p:cNvSpPr txBox="1">
            <a:spLocks/>
          </p:cNvSpPr>
          <p:nvPr/>
        </p:nvSpPr>
        <p:spPr>
          <a:xfrm>
            <a:off x="581193" y="2180496"/>
            <a:ext cx="4730109" cy="39753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/>
          </a:p>
        </p:txBody>
      </p:sp>
      <p:pic>
        <p:nvPicPr>
          <p:cNvPr id="10" name="Picture 9" descr="A yellow and green shapes&#10;&#10;AI-generated content may be incorrect.">
            <a:extLst>
              <a:ext uri="{FF2B5EF4-FFF2-40B4-BE49-F238E27FC236}">
                <a16:creationId xmlns:a16="http://schemas.microsoft.com/office/drawing/2014/main" id="{C35A8D44-8DDB-BFAE-676C-E841082BC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49" y="1902426"/>
            <a:ext cx="2925577" cy="2033973"/>
          </a:xfrm>
          <a:prstGeom prst="rect">
            <a:avLst/>
          </a:prstGeom>
        </p:spPr>
      </p:pic>
      <p:pic>
        <p:nvPicPr>
          <p:cNvPr id="12" name="Picture 11" descr="A green and yellow oval with a yellow triangle&#10;&#10;AI-generated content may be incorrect.">
            <a:extLst>
              <a:ext uri="{FF2B5EF4-FFF2-40B4-BE49-F238E27FC236}">
                <a16:creationId xmlns:a16="http://schemas.microsoft.com/office/drawing/2014/main" id="{BD519F91-B38B-5F98-DD08-A67794F27C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611" y="3982911"/>
            <a:ext cx="2306451" cy="269497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08077FF-A03C-1120-56DE-3E70FCC616A0}"/>
              </a:ext>
            </a:extLst>
          </p:cNvPr>
          <p:cNvSpPr txBox="1">
            <a:spLocks/>
          </p:cNvSpPr>
          <p:nvPr/>
        </p:nvSpPr>
        <p:spPr>
          <a:xfrm>
            <a:off x="581193" y="2180496"/>
            <a:ext cx="4966160" cy="41631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Incomplete factory took &gt;2000 decisions</a:t>
            </a:r>
          </a:p>
          <a:p>
            <a:pPr lvl="1"/>
            <a:r>
              <a:rPr lang="en-US"/>
              <a:t>Ended up crashing before finding solution</a:t>
            </a:r>
            <a:br>
              <a:rPr lang="en-US"/>
            </a:br>
            <a:r>
              <a:rPr lang="en-US"/>
              <a:t>(too much memory usage?)</a:t>
            </a:r>
          </a:p>
          <a:p>
            <a:r>
              <a:rPr lang="en-US"/>
              <a:t>Possible reason: factory has an obscured, irregular polygon</a:t>
            </a:r>
          </a:p>
          <a:p>
            <a:pPr>
              <a:spcAft>
                <a:spcPts val="0"/>
              </a:spcAft>
            </a:pPr>
            <a:r>
              <a:rPr lang="en-US"/>
              <a:t>Problem: search is guided by:</a:t>
            </a:r>
          </a:p>
          <a:p>
            <a:pPr lvl="1">
              <a:spcAft>
                <a:spcPts val="0"/>
              </a:spcAft>
            </a:pPr>
            <a:r>
              <a:rPr lang="en-US"/>
              <a:t>bounding box height &amp; width ratios for scaling</a:t>
            </a:r>
          </a:p>
          <a:p>
            <a:pPr lvl="1">
              <a:spcAft>
                <a:spcPts val="0"/>
              </a:spcAft>
            </a:pPr>
            <a:r>
              <a:rPr lang="en-US"/>
              <a:t>minimal rectangle angle for rotation</a:t>
            </a:r>
          </a:p>
          <a:p>
            <a:r>
              <a:rPr lang="en-US"/>
              <a:t>Bounding box ratio thrown off by obscuration</a:t>
            </a:r>
          </a:p>
          <a:p>
            <a:pPr>
              <a:spcAft>
                <a:spcPts val="0"/>
              </a:spcAft>
            </a:pPr>
            <a:r>
              <a:rPr lang="en-US"/>
              <a:t>Angle thrown off by obscuration + irregularity</a:t>
            </a:r>
          </a:p>
          <a:p>
            <a:pPr lvl="1">
              <a:spcAft>
                <a:spcPts val="0"/>
              </a:spcAft>
            </a:pPr>
            <a:r>
              <a:rPr lang="en-US"/>
              <a:t>OpenCV minimal rectangles are finicky!</a:t>
            </a:r>
          </a:p>
          <a:p>
            <a:r>
              <a:rPr lang="en-US"/>
              <a:t>Result: resorts to exhaustive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C82E5B-E8FA-E908-7257-6E26FFFD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BC4-EE2E-4E1A-80FD-3E5B96FE37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88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D23E5E-4B5D-5D28-6251-268E3923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 &amp; </a:t>
            </a:r>
            <a:r>
              <a:rPr lang="en-US" err="1"/>
              <a:t>ConclusioN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98211-1BBF-413D-A8F2-D46CE147E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28892F-F76E-5E81-14EA-8D0A2651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BC4-EE2E-4E1A-80FD-3E5B96FE37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99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83F7-F9C9-6B94-1435-B7939E7F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Work: Two Directions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94ABD-6090-3B52-3D92-BAC0EC068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Better Soar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EB48C0-3BBE-DC25-A4F7-9CF24D205E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Significant room for optimization to prevent slow-down and crashing</a:t>
            </a:r>
          </a:p>
          <a:p>
            <a:r>
              <a:rPr lang="en-US"/>
              <a:t>Improve search guidance rules by:</a:t>
            </a:r>
          </a:p>
          <a:p>
            <a:pPr lvl="1"/>
            <a:r>
              <a:rPr lang="en-US"/>
              <a:t>adjusting heuristic weights</a:t>
            </a:r>
          </a:p>
          <a:p>
            <a:pPr lvl="1"/>
            <a:r>
              <a:rPr lang="en-US"/>
              <a:t>baking in more geometric knowledge</a:t>
            </a:r>
          </a:p>
          <a:p>
            <a:pPr lvl="1"/>
            <a:r>
              <a:rPr lang="en-US"/>
              <a:t>probably lots of other little tricks</a:t>
            </a:r>
          </a:p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4E2BF0-651A-AA9A-C1D6-15E91DA8A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Improve Object Representations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1CCAFD-BB7C-78A2-708F-05242472B4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trike="sngStrike"/>
              <a:t>Add more information to hand-crafted representation</a:t>
            </a:r>
          </a:p>
          <a:p>
            <a:pPr lvl="1"/>
            <a:r>
              <a:rPr lang="en-US"/>
              <a:t>Too painstaking and too fragile!</a:t>
            </a:r>
          </a:p>
          <a:p>
            <a:r>
              <a:rPr lang="en-US"/>
              <a:t>Learn object representations via deep learning</a:t>
            </a:r>
          </a:p>
          <a:p>
            <a:pPr lvl="1"/>
            <a:r>
              <a:rPr lang="en-US"/>
              <a:t>regress affine transform between input and product part representations</a:t>
            </a:r>
          </a:p>
          <a:p>
            <a:pPr lvl="1"/>
            <a:r>
              <a:rPr lang="en-US"/>
              <a:t>predict complete product part from obscured segment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8F84AE-E28E-4747-02AF-5F586DCD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BC4-EE2E-4E1A-80FD-3E5B96FE37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78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563C-FBF0-0242-1D0A-E541C33A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Nuggets and Coal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703D2-A6D5-379A-8F52-437B259020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Nuggets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E812-D0EF-40F7-4BF1-585F37182D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Mostly successful proof-of-concept for visual reasoning with SVS2</a:t>
            </a:r>
          </a:p>
          <a:p>
            <a:r>
              <a:rPr lang="en-US"/>
              <a:t>Extends Soar to include images and image manipulation, might be helpful to some</a:t>
            </a:r>
          </a:p>
          <a:p>
            <a:r>
              <a:rPr lang="en-US"/>
              <a:t>Hopefully enough to finish my dissertation!?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2A3C4-5C32-B9DB-E98E-8979D5F6A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Coal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61491-696D-BB57-49D4-E93ACE3D9A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Hand-crafted object representations are too fragile</a:t>
            </a:r>
          </a:p>
          <a:p>
            <a:r>
              <a:rPr lang="en-US"/>
              <a:t>Fragility bleeds over into Soar code: no way to handle noisiness/fuzziness </a:t>
            </a:r>
          </a:p>
          <a:p>
            <a:pPr lvl="1"/>
            <a:r>
              <a:rPr lang="en-US"/>
              <a:t>e.g., slight pixel misalignments can throw everything off</a:t>
            </a:r>
          </a:p>
          <a:p>
            <a:r>
              <a:rPr lang="en-US"/>
              <a:t>Bonus coal: using </a:t>
            </a:r>
            <a:r>
              <a:rPr lang="en-US" err="1"/>
              <a:t>PyTorch</a:t>
            </a:r>
            <a:r>
              <a:rPr lang="en-US"/>
              <a:t> in Soar is tricky due to namespace collision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321D7-C979-3869-15CC-4A2CFCD6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BC4-EE2E-4E1A-80FD-3E5B96FE37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91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EB75-10DB-9464-3295-2090CF82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Analysis: Machine Differences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7E0526-3EC8-CC27-26EA-DE29B20D7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7" y="1965521"/>
            <a:ext cx="5087075" cy="536005"/>
          </a:xfrm>
        </p:spPr>
        <p:txBody>
          <a:bodyPr/>
          <a:lstStyle/>
          <a:p>
            <a:r>
              <a:rPr lang="en-US"/>
              <a:t>Best: Saved 2 Machines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7328252-06ED-B4DE-0604-E9C3BD12C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6" y="1965960"/>
            <a:ext cx="5087073" cy="553373"/>
          </a:xfrm>
        </p:spPr>
        <p:txBody>
          <a:bodyPr/>
          <a:lstStyle/>
          <a:p>
            <a:r>
              <a:rPr lang="en-US"/>
              <a:t>Worst: Added 1 Machine</a:t>
            </a:r>
          </a:p>
        </p:txBody>
      </p:sp>
      <p:pic>
        <p:nvPicPr>
          <p:cNvPr id="21" name="Content Placeholder 20" descr="A diagram of a diagram&#10;&#10;AI-generated content may be incorrect.">
            <a:extLst>
              <a:ext uri="{FF2B5EF4-FFF2-40B4-BE49-F238E27FC236}">
                <a16:creationId xmlns:a16="http://schemas.microsoft.com/office/drawing/2014/main" id="{5BFF27C7-263A-C43E-788D-FF9441B376C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04" y="2527578"/>
            <a:ext cx="1966799" cy="3870408"/>
          </a:xfrm>
        </p:spPr>
      </p:pic>
      <p:pic>
        <p:nvPicPr>
          <p:cNvPr id="19" name="Content Placeholder 18" descr="A diagram of a diagram&#10;&#10;AI-generated content may be incorrect.">
            <a:extLst>
              <a:ext uri="{FF2B5EF4-FFF2-40B4-BE49-F238E27FC236}">
                <a16:creationId xmlns:a16="http://schemas.microsoft.com/office/drawing/2014/main" id="{59271417-4A65-F2C8-749F-6C6F050D52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103" y="2523744"/>
            <a:ext cx="1579758" cy="3870408"/>
          </a:xfr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2C880059-BC8D-E1D6-BFD7-819E0E5D1A58}"/>
              </a:ext>
            </a:extLst>
          </p:cNvPr>
          <p:cNvSpPr/>
          <p:nvPr/>
        </p:nvSpPr>
        <p:spPr>
          <a:xfrm>
            <a:off x="767833" y="3429000"/>
            <a:ext cx="475488" cy="740664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8490A3D-CE90-D552-BDE2-BFBD438DFE7C}"/>
              </a:ext>
            </a:extLst>
          </p:cNvPr>
          <p:cNvSpPr/>
          <p:nvPr/>
        </p:nvSpPr>
        <p:spPr>
          <a:xfrm>
            <a:off x="1470835" y="4325112"/>
            <a:ext cx="475488" cy="448056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diagram of a machine&#10;&#10;AI-generated content may be incorrect.">
            <a:extLst>
              <a:ext uri="{FF2B5EF4-FFF2-40B4-BE49-F238E27FC236}">
                <a16:creationId xmlns:a16="http://schemas.microsoft.com/office/drawing/2014/main" id="{6FD9EF78-9DFF-5E17-6542-9A5FF7E52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27" y="2523744"/>
            <a:ext cx="2165626" cy="3844771"/>
          </a:xfrm>
          <a:prstGeom prst="rect">
            <a:avLst/>
          </a:prstGeom>
        </p:spPr>
      </p:pic>
      <p:pic>
        <p:nvPicPr>
          <p:cNvPr id="28" name="Picture 27" descr="A diagram of a diagram&#10;&#10;AI-generated content may be incorrect.">
            <a:extLst>
              <a:ext uri="{FF2B5EF4-FFF2-40B4-BE49-F238E27FC236}">
                <a16:creationId xmlns:a16="http://schemas.microsoft.com/office/drawing/2014/main" id="{8BD1B555-ABFF-7A01-5A35-9CCA7557D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555" y="2523744"/>
            <a:ext cx="1579758" cy="3870407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B88BDD9B-599B-4628-5507-695FB2511852}"/>
              </a:ext>
            </a:extLst>
          </p:cNvPr>
          <p:cNvSpPr/>
          <p:nvPr/>
        </p:nvSpPr>
        <p:spPr>
          <a:xfrm>
            <a:off x="8829527" y="3186545"/>
            <a:ext cx="942545" cy="86821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210C52-2A3C-7E4F-632F-6ECF7C7D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BC4-EE2E-4E1A-80FD-3E5B96FE37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95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6800-9200-57FE-5165-6098A0FD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5AFC-5A36-9AC9-D267-1E63413EF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/>
              <a:t>Introduction</a:t>
            </a:r>
          </a:p>
          <a:p>
            <a:pPr lvl="1"/>
            <a:r>
              <a:rPr lang="en-US"/>
              <a:t>Motivation</a:t>
            </a:r>
          </a:p>
          <a:p>
            <a:pPr lvl="1"/>
            <a:r>
              <a:rPr lang="en-US"/>
              <a:t>General Research Focus</a:t>
            </a:r>
          </a:p>
          <a:p>
            <a:pPr lvl="1"/>
            <a:r>
              <a:rPr lang="en-US"/>
              <a:t>Specific Work</a:t>
            </a:r>
          </a:p>
          <a:p>
            <a:r>
              <a:rPr lang="en-US"/>
              <a:t>Background &amp; Prior Work</a:t>
            </a:r>
          </a:p>
          <a:p>
            <a:pPr lvl="1"/>
            <a:r>
              <a:rPr lang="en-US"/>
              <a:t>SVS: Spatial Scene</a:t>
            </a:r>
          </a:p>
          <a:p>
            <a:pPr lvl="1"/>
            <a:r>
              <a:rPr lang="en-US"/>
              <a:t>SVS 2: Visual Memories </a:t>
            </a:r>
          </a:p>
          <a:p>
            <a:r>
              <a:rPr lang="en-US"/>
              <a:t>Methodology</a:t>
            </a:r>
          </a:p>
          <a:p>
            <a:pPr lvl="1"/>
            <a:r>
              <a:rPr lang="en-US"/>
              <a:t>Image Factory Domain</a:t>
            </a:r>
          </a:p>
          <a:p>
            <a:pPr lvl="1"/>
            <a:r>
              <a:rPr lang="en-US"/>
              <a:t>Object Representations</a:t>
            </a:r>
          </a:p>
          <a:p>
            <a:pPr lvl="1"/>
            <a:r>
              <a:rPr lang="en-US"/>
              <a:t>Image Factory Agent</a:t>
            </a:r>
          </a:p>
          <a:p>
            <a:r>
              <a:rPr lang="en-US"/>
              <a:t>Evaluations &amp; Analysis</a:t>
            </a:r>
          </a:p>
          <a:p>
            <a:pPr lvl="1"/>
            <a:r>
              <a:rPr lang="en-US"/>
              <a:t>Initial Results</a:t>
            </a:r>
          </a:p>
          <a:p>
            <a:pPr lvl="1"/>
            <a:r>
              <a:rPr lang="en-US"/>
              <a:t>Analysis of Hand-crafted Approach</a:t>
            </a:r>
          </a:p>
          <a:p>
            <a:r>
              <a:rPr lang="en-US"/>
              <a:t>Future Work</a:t>
            </a:r>
          </a:p>
          <a:p>
            <a:pPr lvl="1"/>
            <a:r>
              <a:rPr lang="en-US"/>
              <a:t>Agent Code Improvements</a:t>
            </a:r>
          </a:p>
          <a:p>
            <a:pPr lvl="1"/>
            <a:r>
              <a:rPr lang="en-US"/>
              <a:t>DL-Based Representations</a:t>
            </a:r>
          </a:p>
          <a:p>
            <a:r>
              <a:rPr lang="en-US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0CD7-D759-5803-A399-DCFB0647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BC4-EE2E-4E1A-80FD-3E5B96FE37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9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35C0-EF05-9616-6551-558F9F1C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C9DE-8550-90C5-3BD5-F5B6556A2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/>
              <a:t>Many tasks in the real world benefit from or even require visual reasoning</a:t>
            </a:r>
          </a:p>
        </p:txBody>
      </p:sp>
      <p:pic>
        <p:nvPicPr>
          <p:cNvPr id="6" name="Picture 5" descr="Instructions for a shelf&#10;&#10;Description automatically generated">
            <a:extLst>
              <a:ext uri="{FF2B5EF4-FFF2-40B4-BE49-F238E27FC236}">
                <a16:creationId xmlns:a16="http://schemas.microsoft.com/office/drawing/2014/main" id="{66B5A039-74FD-36A1-1107-180BA483F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752812"/>
            <a:ext cx="3577541" cy="2533669"/>
          </a:xfrm>
          <a:prstGeom prst="rect">
            <a:avLst/>
          </a:prstGeom>
        </p:spPr>
      </p:pic>
      <p:pic>
        <p:nvPicPr>
          <p:cNvPr id="8" name="Picture 7" descr="A pile of puzzle pieces&#10;&#10;AI-generated content may be incorrect.">
            <a:extLst>
              <a:ext uri="{FF2B5EF4-FFF2-40B4-BE49-F238E27FC236}">
                <a16:creationId xmlns:a16="http://schemas.microsoft.com/office/drawing/2014/main" id="{1448F74B-EA0E-24BD-2E91-D867968DA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36" y="2752812"/>
            <a:ext cx="3800504" cy="2533669"/>
          </a:xfrm>
          <a:prstGeom prst="rect">
            <a:avLst/>
          </a:prstGeom>
        </p:spPr>
      </p:pic>
      <p:pic>
        <p:nvPicPr>
          <p:cNvPr id="11" name="Picture 10" descr="A moving truck with boxes and boxes&#10;&#10;AI-generated content may be incorrect.">
            <a:extLst>
              <a:ext uri="{FF2B5EF4-FFF2-40B4-BE49-F238E27FC236}">
                <a16:creationId xmlns:a16="http://schemas.microsoft.com/office/drawing/2014/main" id="{370640BC-2711-0DFC-39D7-865310E217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340" y="2752812"/>
            <a:ext cx="3378225" cy="25336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4125B-872C-9825-469C-20CD0630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BC4-EE2E-4E1A-80FD-3E5B96FE37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3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8449A91-B8D5-D871-D474-C8787A50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/>
              <a:t>General Research Focus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40A6013-6030-8267-3A25-DFA85FE44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Extend Soar to include visual knowledge and reasoning by creating new visual memories and associated reasoning operations</a:t>
            </a:r>
          </a:p>
        </p:txBody>
      </p:sp>
      <p:pic>
        <p:nvPicPr>
          <p:cNvPr id="13" name="Picture 12" descr="A diagram of a memory&#10;&#10;Description automatically generated">
            <a:extLst>
              <a:ext uri="{FF2B5EF4-FFF2-40B4-BE49-F238E27FC236}">
                <a16:creationId xmlns:a16="http://schemas.microsoft.com/office/drawing/2014/main" id="{5F5F985D-74E6-6EC3-BF27-2C4C9B987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19" y="1111641"/>
            <a:ext cx="5558625" cy="465534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1E19C0-9A4A-2696-B215-1D6276FE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BC4-EE2E-4E1A-80FD-3E5B96FE37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1E45-D31E-7E05-42B4-B1C7ECBB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Current Work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7062F81-5212-1D29-4DAB-5EE72ED08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4786"/>
            <a:ext cx="5422390" cy="3633047"/>
          </a:xfrm>
        </p:spPr>
        <p:txBody>
          <a:bodyPr anchor="t">
            <a:normAutofit/>
          </a:bodyPr>
          <a:lstStyle/>
          <a:p>
            <a:r>
              <a:rPr lang="en-US" sz="2000"/>
              <a:t>Proof-of-concept agent in simple domain: “Image Factory”</a:t>
            </a:r>
          </a:p>
          <a:p>
            <a:pPr lvl="1"/>
            <a:r>
              <a:rPr lang="en-US" sz="1800"/>
              <a:t>Fundamental task: Create output design by modifying and combining input parts</a:t>
            </a:r>
          </a:p>
          <a:p>
            <a:r>
              <a:rPr lang="en-US" sz="2000"/>
              <a:t>New visual-symbolic object representation in SVS</a:t>
            </a:r>
          </a:p>
        </p:txBody>
      </p:sp>
      <p:pic>
        <p:nvPicPr>
          <p:cNvPr id="16" name="Picture 15" descr="A diagram of a truck&#10;&#10;Description automatically generated">
            <a:extLst>
              <a:ext uri="{FF2B5EF4-FFF2-40B4-BE49-F238E27FC236}">
                <a16:creationId xmlns:a16="http://schemas.microsoft.com/office/drawing/2014/main" id="{E42F7B78-0B72-5E11-701D-B24FB5E7F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417" y="2228003"/>
            <a:ext cx="4750827" cy="36362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3CC3F9-4D55-12B7-D2A3-A6D8CB82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BC4-EE2E-4E1A-80FD-3E5B96FE37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0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946E-8F4F-7716-D4D3-6874FEE9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D3E44-BEAF-8D68-10FB-193D4E701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31FA0-923D-A285-269B-B7D561CD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BC4-EE2E-4E1A-80FD-3E5B96FE37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FADABF-1576-B416-FD95-0C4E0244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Spatial-Visual System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CD9FB-8ABF-260B-3451-FCF2A562B25D}"/>
              </a:ext>
            </a:extLst>
          </p:cNvPr>
          <p:cNvSpPr txBox="1"/>
          <p:nvPr/>
        </p:nvSpPr>
        <p:spPr>
          <a:xfrm>
            <a:off x="0" y="6582618"/>
            <a:ext cx="7899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Laird 2012, “The Soar Cognitive Architecture”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054E3-928D-56F1-6D15-0E65BDC36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2081"/>
            <a:ext cx="3023085" cy="3819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10B195-2D6A-6E9D-8DC7-FE4EAA8E49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34" t="11078" r="12493"/>
          <a:stretch/>
        </p:blipFill>
        <p:spPr>
          <a:xfrm>
            <a:off x="6187610" y="3464133"/>
            <a:ext cx="2867257" cy="2711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7E2309-6C08-4D5D-46ED-9C56145B6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980" y="2043789"/>
            <a:ext cx="3343311" cy="110284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4D80DB-3A29-451B-D39F-46D86CC7B97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999064" y="4269997"/>
            <a:ext cx="3096936" cy="574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9F802E5-49F3-93D2-4142-CA7E3115F753}"/>
              </a:ext>
            </a:extLst>
          </p:cNvPr>
          <p:cNvSpPr/>
          <p:nvPr/>
        </p:nvSpPr>
        <p:spPr>
          <a:xfrm>
            <a:off x="1581294" y="3382515"/>
            <a:ext cx="1106376" cy="485372"/>
          </a:xfrm>
          <a:prstGeom prst="ellipse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73668F-18D3-6630-3C99-98F61171950B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687670" y="2598941"/>
            <a:ext cx="3287310" cy="102626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43A61BA-EDA1-712A-77E4-0960CA573991}"/>
              </a:ext>
            </a:extLst>
          </p:cNvPr>
          <p:cNvSpPr/>
          <p:nvPr/>
        </p:nvSpPr>
        <p:spPr>
          <a:xfrm>
            <a:off x="1505824" y="3988965"/>
            <a:ext cx="1493240" cy="562063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C0F241EC-F7F3-991A-CA3F-DF45FADB0448}"/>
              </a:ext>
            </a:extLst>
          </p:cNvPr>
          <p:cNvSpPr/>
          <p:nvPr/>
        </p:nvSpPr>
        <p:spPr>
          <a:xfrm>
            <a:off x="633369" y="4327406"/>
            <a:ext cx="3393347" cy="168330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EDC999-B505-8B4B-2AA1-C31D0F32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BC4-EE2E-4E1A-80FD-3E5B96FE37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3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A06BC-5DB5-2771-B6BB-8A8088D4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SVS2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E115B-B699-171F-4494-0E234798D5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/>
              <a:t>Three new visual memories:</a:t>
            </a:r>
          </a:p>
          <a:p>
            <a:r>
              <a:rPr lang="en-US"/>
              <a:t>Visual Working Memory: holds task-specific visual knowledge and reasoning operations</a:t>
            </a:r>
          </a:p>
          <a:p>
            <a:r>
              <a:rPr lang="en-US"/>
              <a:t>Visual Long-Term Memory: holds task-independent, long-term visual knowledge</a:t>
            </a:r>
          </a:p>
          <a:p>
            <a:r>
              <a:rPr lang="en-US"/>
              <a:t>Visual Input Buffer: very short term memory storing most recent raw visual percepts</a:t>
            </a:r>
          </a:p>
          <a:p>
            <a:endParaRPr lang="en-US"/>
          </a:p>
        </p:txBody>
      </p:sp>
      <p:pic>
        <p:nvPicPr>
          <p:cNvPr id="6" name="Picture 5" descr="A diagram of a memory&#10;&#10;Description automatically generated">
            <a:extLst>
              <a:ext uri="{FF2B5EF4-FFF2-40B4-BE49-F238E27FC236}">
                <a16:creationId xmlns:a16="http://schemas.microsoft.com/office/drawing/2014/main" id="{6A91C793-4420-4B21-D31E-2E4EA49B1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00" y="2228003"/>
            <a:ext cx="4337967" cy="36330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0CFD1B-5C7B-F043-E1D4-79F82198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BC4-EE2E-4E1A-80FD-3E5B96FE37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0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F096-2709-478A-BFFF-50F2830E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Working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975EC-2863-D228-8B0A-48A532174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1752573"/>
          </a:xfrm>
        </p:spPr>
        <p:txBody>
          <a:bodyPr anchor="t"/>
          <a:lstStyle/>
          <a:p>
            <a:r>
              <a:rPr lang="en-US"/>
              <a:t>Maintains current state of visual reasoning</a:t>
            </a:r>
          </a:p>
          <a:p>
            <a:r>
              <a:rPr lang="en-US"/>
              <a:t>Graph of visual operations (</a:t>
            </a:r>
            <a:r>
              <a:rPr lang="en-US" err="1"/>
              <a:t>VOps</a:t>
            </a:r>
            <a:r>
              <a:rPr lang="en-US"/>
              <a:t>) which can generate &amp; manipulate visual knowledge</a:t>
            </a:r>
          </a:p>
          <a:p>
            <a:r>
              <a:rPr lang="en-US" err="1"/>
              <a:t>VOps</a:t>
            </a:r>
            <a:r>
              <a:rPr lang="en-US"/>
              <a:t> + their inputs &amp; outputs connected to symbolic WM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26751-A3A6-4361-B16B-E293026F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4361-184A-4A08-BEA5-E95DD1806974}" type="slidenum">
              <a:rPr lang="en-US" smtClean="0"/>
              <a:t>9</a:t>
            </a:fld>
            <a:endParaRPr lang="en-US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9E2D708F-0A53-3900-B9E8-F0C05451D63D}"/>
              </a:ext>
            </a:extLst>
          </p:cNvPr>
          <p:cNvSpPr/>
          <p:nvPr/>
        </p:nvSpPr>
        <p:spPr>
          <a:xfrm>
            <a:off x="5990751" y="4069570"/>
            <a:ext cx="5272671" cy="2118881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/>
              <a:t>Visual Working Memory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18AB182-944B-2DB9-E1D9-7ED8857E5ECF}"/>
              </a:ext>
            </a:extLst>
          </p:cNvPr>
          <p:cNvGrpSpPr/>
          <p:nvPr/>
        </p:nvGrpSpPr>
        <p:grpSpPr>
          <a:xfrm>
            <a:off x="6470535" y="4343670"/>
            <a:ext cx="549479" cy="1002484"/>
            <a:chOff x="3116510" y="4483916"/>
            <a:chExt cx="549479" cy="100248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426FE72-586B-030B-9C03-5D484F1FE359}"/>
                </a:ext>
              </a:extLst>
            </p:cNvPr>
            <p:cNvSpPr/>
            <p:nvPr/>
          </p:nvSpPr>
          <p:spPr>
            <a:xfrm>
              <a:off x="3116510" y="4483916"/>
              <a:ext cx="549479" cy="1002484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100"/>
                <a:t>get-visual-input</a:t>
              </a:r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9B2C534F-D69A-DF58-A7BE-1EA2B61E7BE0}"/>
                </a:ext>
              </a:extLst>
            </p:cNvPr>
            <p:cNvSpPr/>
            <p:nvPr/>
          </p:nvSpPr>
          <p:spPr>
            <a:xfrm>
              <a:off x="3187817" y="4538444"/>
              <a:ext cx="398477" cy="390088"/>
            </a:xfrm>
            <a:prstGeom prst="triangl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8EA61A1-24D8-541F-EE07-28D8C472FEC2}"/>
              </a:ext>
            </a:extLst>
          </p:cNvPr>
          <p:cNvGrpSpPr/>
          <p:nvPr/>
        </p:nvGrpSpPr>
        <p:grpSpPr>
          <a:xfrm>
            <a:off x="7598724" y="4343670"/>
            <a:ext cx="549479" cy="1002484"/>
            <a:chOff x="3116510" y="4483916"/>
            <a:chExt cx="549479" cy="100248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5C840A7-8FF8-CB09-8282-4D606156A9D9}"/>
                </a:ext>
              </a:extLst>
            </p:cNvPr>
            <p:cNvSpPr/>
            <p:nvPr/>
          </p:nvSpPr>
          <p:spPr>
            <a:xfrm>
              <a:off x="3116510" y="4483916"/>
              <a:ext cx="549479" cy="1002484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100"/>
                <a:t>rotate 45</a:t>
              </a:r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8D52355F-A507-4BDE-905F-C26AB8ADF645}"/>
                </a:ext>
              </a:extLst>
            </p:cNvPr>
            <p:cNvSpPr/>
            <p:nvPr/>
          </p:nvSpPr>
          <p:spPr>
            <a:xfrm rot="2663196">
              <a:off x="3267392" y="4531772"/>
              <a:ext cx="398477" cy="390088"/>
            </a:xfrm>
            <a:prstGeom prst="triangl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8A467B7-ADB2-D324-E64C-F3EC5B8F17F9}"/>
              </a:ext>
            </a:extLst>
          </p:cNvPr>
          <p:cNvGrpSpPr/>
          <p:nvPr/>
        </p:nvGrpSpPr>
        <p:grpSpPr>
          <a:xfrm>
            <a:off x="9003500" y="4352344"/>
            <a:ext cx="549479" cy="1002484"/>
            <a:chOff x="3116510" y="4483916"/>
            <a:chExt cx="549479" cy="1002484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3A855A7-1FF5-738A-DD4D-DC4016F39C05}"/>
                </a:ext>
              </a:extLst>
            </p:cNvPr>
            <p:cNvSpPr/>
            <p:nvPr/>
          </p:nvSpPr>
          <p:spPr>
            <a:xfrm>
              <a:off x="3116510" y="4483916"/>
              <a:ext cx="549479" cy="1002484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100"/>
                <a:t>get-visual-input</a:t>
              </a:r>
            </a:p>
          </p:txBody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03E7EF99-3BEF-6A19-E011-3A0F85674C09}"/>
                </a:ext>
              </a:extLst>
            </p:cNvPr>
            <p:cNvSpPr/>
            <p:nvPr/>
          </p:nvSpPr>
          <p:spPr>
            <a:xfrm rot="5400000">
              <a:off x="3187817" y="4538444"/>
              <a:ext cx="398477" cy="390088"/>
            </a:xfrm>
            <a:prstGeom prst="triangl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2BCF757-0414-7A6B-423D-9B2C3224EB35}"/>
              </a:ext>
            </a:extLst>
          </p:cNvPr>
          <p:cNvGrpSpPr/>
          <p:nvPr/>
        </p:nvGrpSpPr>
        <p:grpSpPr>
          <a:xfrm>
            <a:off x="10302669" y="4354027"/>
            <a:ext cx="557602" cy="1002484"/>
            <a:chOff x="4070061" y="5637457"/>
            <a:chExt cx="557602" cy="100248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7E82808-B8A9-D3AA-58C2-5FAE90507855}"/>
                </a:ext>
              </a:extLst>
            </p:cNvPr>
            <p:cNvSpPr/>
            <p:nvPr/>
          </p:nvSpPr>
          <p:spPr>
            <a:xfrm>
              <a:off x="4070061" y="5637457"/>
              <a:ext cx="557602" cy="1002484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100"/>
                <a:t>union</a:t>
              </a:r>
            </a:p>
          </p:txBody>
        </p: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F85E1C6C-BB5B-A31D-72F6-068B2BD335B2}"/>
                </a:ext>
              </a:extLst>
            </p:cNvPr>
            <p:cNvSpPr/>
            <p:nvPr/>
          </p:nvSpPr>
          <p:spPr>
            <a:xfrm rot="5400000">
              <a:off x="4149123" y="5734060"/>
              <a:ext cx="398477" cy="390088"/>
            </a:xfrm>
            <a:prstGeom prst="triangl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C83229CF-F18F-C363-3AF2-527882AF0C11}"/>
                </a:ext>
              </a:extLst>
            </p:cNvPr>
            <p:cNvSpPr/>
            <p:nvPr/>
          </p:nvSpPr>
          <p:spPr>
            <a:xfrm rot="2700000">
              <a:off x="4228892" y="5654498"/>
              <a:ext cx="398477" cy="390088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0346511-6DF2-1D87-9ED7-F64114D025E3}"/>
              </a:ext>
            </a:extLst>
          </p:cNvPr>
          <p:cNvCxnSpPr>
            <a:stCxn id="100" idx="3"/>
            <a:endCxn id="106" idx="1"/>
          </p:cNvCxnSpPr>
          <p:nvPr/>
        </p:nvCxnSpPr>
        <p:spPr>
          <a:xfrm>
            <a:off x="7020014" y="4844912"/>
            <a:ext cx="57871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F0C05B1-974D-0E10-E5BA-9A6DEDC6354F}"/>
              </a:ext>
            </a:extLst>
          </p:cNvPr>
          <p:cNvCxnSpPr>
            <a:cxnSpLocks/>
            <a:stCxn id="122" idx="3"/>
            <a:endCxn id="125" idx="1"/>
          </p:cNvCxnSpPr>
          <p:nvPr/>
        </p:nvCxnSpPr>
        <p:spPr>
          <a:xfrm>
            <a:off x="9552979" y="4853586"/>
            <a:ext cx="749690" cy="168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BC5F2E3-C394-A364-B5BE-3CF670AE778E}"/>
              </a:ext>
            </a:extLst>
          </p:cNvPr>
          <p:cNvCxnSpPr>
            <a:cxnSpLocks/>
            <a:stCxn id="106" idx="2"/>
            <a:endCxn id="125" idx="2"/>
          </p:cNvCxnSpPr>
          <p:nvPr/>
        </p:nvCxnSpPr>
        <p:spPr>
          <a:xfrm rot="16200000" flipH="1">
            <a:off x="9222289" y="3997329"/>
            <a:ext cx="10357" cy="2708006"/>
          </a:xfrm>
          <a:prstGeom prst="curvedConnector3">
            <a:avLst>
              <a:gd name="adj1" fmla="val 2307203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0986DB1A-65AC-C998-9926-3752AA0D6216}"/>
              </a:ext>
            </a:extLst>
          </p:cNvPr>
          <p:cNvSpPr/>
          <p:nvPr/>
        </p:nvSpPr>
        <p:spPr>
          <a:xfrm>
            <a:off x="5331204" y="2219230"/>
            <a:ext cx="6094769" cy="1629415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tx2"/>
                </a:solidFill>
              </a:rPr>
              <a:t>Symbolic Working Memory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ED79B7C-F7D8-7DA3-7625-9379173A5627}"/>
              </a:ext>
            </a:extLst>
          </p:cNvPr>
          <p:cNvSpPr/>
          <p:nvPr/>
        </p:nvSpPr>
        <p:spPr>
          <a:xfrm>
            <a:off x="5576597" y="2674047"/>
            <a:ext cx="177987" cy="1779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60CA13FA-00FC-CC4F-2C0E-3C18DA6FB09D}"/>
              </a:ext>
            </a:extLst>
          </p:cNvPr>
          <p:cNvSpPr/>
          <p:nvPr/>
        </p:nvSpPr>
        <p:spPr>
          <a:xfrm>
            <a:off x="6656282" y="3130142"/>
            <a:ext cx="177987" cy="1779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21C2FB8-6823-CC81-C170-3E3D9C6FC127}"/>
              </a:ext>
            </a:extLst>
          </p:cNvPr>
          <p:cNvSpPr/>
          <p:nvPr/>
        </p:nvSpPr>
        <p:spPr>
          <a:xfrm>
            <a:off x="7788632" y="3130141"/>
            <a:ext cx="177987" cy="1779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DC5AB287-0F7F-091E-C9DE-F8B17A61CCEB}"/>
              </a:ext>
            </a:extLst>
          </p:cNvPr>
          <p:cNvSpPr/>
          <p:nvPr/>
        </p:nvSpPr>
        <p:spPr>
          <a:xfrm>
            <a:off x="9185051" y="3134403"/>
            <a:ext cx="177987" cy="1779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3F843807-DAE7-37B7-581D-25B161E58F97}"/>
              </a:ext>
            </a:extLst>
          </p:cNvPr>
          <p:cNvSpPr/>
          <p:nvPr/>
        </p:nvSpPr>
        <p:spPr>
          <a:xfrm>
            <a:off x="10492477" y="3126185"/>
            <a:ext cx="177987" cy="1779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91AF3C02-F438-3908-E5D4-BC2F5C26E2A0}"/>
              </a:ext>
            </a:extLst>
          </p:cNvPr>
          <p:cNvCxnSpPr>
            <a:cxnSpLocks/>
            <a:stCxn id="151" idx="6"/>
            <a:endCxn id="155" idx="0"/>
          </p:cNvCxnSpPr>
          <p:nvPr/>
        </p:nvCxnSpPr>
        <p:spPr>
          <a:xfrm>
            <a:off x="5754584" y="2763041"/>
            <a:ext cx="990692" cy="3671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1AB0C45C-5927-F26B-0B16-FBBDBD01DA61}"/>
              </a:ext>
            </a:extLst>
          </p:cNvPr>
          <p:cNvCxnSpPr>
            <a:stCxn id="151" idx="6"/>
            <a:endCxn id="157" idx="0"/>
          </p:cNvCxnSpPr>
          <p:nvPr/>
        </p:nvCxnSpPr>
        <p:spPr>
          <a:xfrm>
            <a:off x="5754584" y="2763041"/>
            <a:ext cx="2123042" cy="367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9E4D6FA6-5C3A-2D43-10BC-F473027808B8}"/>
              </a:ext>
            </a:extLst>
          </p:cNvPr>
          <p:cNvCxnSpPr>
            <a:stCxn id="151" idx="6"/>
            <a:endCxn id="158" idx="0"/>
          </p:cNvCxnSpPr>
          <p:nvPr/>
        </p:nvCxnSpPr>
        <p:spPr>
          <a:xfrm>
            <a:off x="5754584" y="2763041"/>
            <a:ext cx="3519461" cy="3713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56C88622-E9D5-55BA-CF27-D311FBC5631C}"/>
              </a:ext>
            </a:extLst>
          </p:cNvPr>
          <p:cNvCxnSpPr>
            <a:stCxn id="151" idx="6"/>
            <a:endCxn id="159" idx="0"/>
          </p:cNvCxnSpPr>
          <p:nvPr/>
        </p:nvCxnSpPr>
        <p:spPr>
          <a:xfrm>
            <a:off x="5754584" y="2763041"/>
            <a:ext cx="4826887" cy="363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C66CE0F0-1838-427D-BF11-16C76CC4DC2D}"/>
              </a:ext>
            </a:extLst>
          </p:cNvPr>
          <p:cNvSpPr txBox="1"/>
          <p:nvPr/>
        </p:nvSpPr>
        <p:spPr>
          <a:xfrm>
            <a:off x="5658210" y="3411096"/>
            <a:ext cx="959897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200"/>
              <a:t>get-visual-input</a:t>
            </a:r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37BF8768-FF4D-CD05-C89E-28E6FFA965D4}"/>
              </a:ext>
            </a:extLst>
          </p:cNvPr>
          <p:cNvCxnSpPr>
            <a:cxnSpLocks/>
            <a:stCxn id="155" idx="4"/>
            <a:endCxn id="170" idx="3"/>
          </p:cNvCxnSpPr>
          <p:nvPr/>
        </p:nvCxnSpPr>
        <p:spPr>
          <a:xfrm rot="5400000">
            <a:off x="6584042" y="3342195"/>
            <a:ext cx="195300" cy="127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ABC163DC-AF28-E790-7BE5-6CE133594D37}"/>
              </a:ext>
            </a:extLst>
          </p:cNvPr>
          <p:cNvSpPr txBox="1"/>
          <p:nvPr/>
        </p:nvSpPr>
        <p:spPr>
          <a:xfrm>
            <a:off x="7304867" y="3411096"/>
            <a:ext cx="404962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200"/>
              <a:t>rotate</a:t>
            </a:r>
          </a:p>
        </p:txBody>
      </p: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DB7E0A5A-D300-6C3B-9CF7-37FC7C21ECA4}"/>
              </a:ext>
            </a:extLst>
          </p:cNvPr>
          <p:cNvCxnSpPr>
            <a:cxnSpLocks/>
            <a:endCxn id="188" idx="3"/>
          </p:cNvCxnSpPr>
          <p:nvPr/>
        </p:nvCxnSpPr>
        <p:spPr>
          <a:xfrm rot="5400000">
            <a:off x="7728299" y="3354101"/>
            <a:ext cx="130859" cy="1677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ED6DD408-72C6-4418-CA07-DAD19779F22B}"/>
              </a:ext>
            </a:extLst>
          </p:cNvPr>
          <p:cNvSpPr txBox="1"/>
          <p:nvPr/>
        </p:nvSpPr>
        <p:spPr>
          <a:xfrm>
            <a:off x="7511236" y="3612233"/>
            <a:ext cx="162955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200"/>
              <a:t>45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D4EBADA6-A18E-33E9-3341-9CDE012A17BB}"/>
              </a:ext>
            </a:extLst>
          </p:cNvPr>
          <p:cNvCxnSpPr>
            <a:cxnSpLocks/>
            <a:stCxn id="157" idx="4"/>
            <a:endCxn id="194" idx="3"/>
          </p:cNvCxnSpPr>
          <p:nvPr/>
        </p:nvCxnSpPr>
        <p:spPr>
          <a:xfrm rot="5400000">
            <a:off x="7577690" y="3404630"/>
            <a:ext cx="396438" cy="203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6C7D4932-B88F-4906-7E8B-90247F924DA8}"/>
              </a:ext>
            </a:extLst>
          </p:cNvPr>
          <p:cNvSpPr txBox="1"/>
          <p:nvPr/>
        </p:nvSpPr>
        <p:spPr>
          <a:xfrm>
            <a:off x="8147139" y="3411096"/>
            <a:ext cx="959897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200"/>
              <a:t>get-visual-input</a:t>
            </a:r>
          </a:p>
        </p:txBody>
      </p: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FDC1E5B8-1CE3-7C16-3FEE-7CA4982E3E15}"/>
              </a:ext>
            </a:extLst>
          </p:cNvPr>
          <p:cNvCxnSpPr>
            <a:stCxn id="158" idx="4"/>
            <a:endCxn id="197" idx="3"/>
          </p:cNvCxnSpPr>
          <p:nvPr/>
        </p:nvCxnSpPr>
        <p:spPr>
          <a:xfrm rot="5400000">
            <a:off x="9095022" y="3324405"/>
            <a:ext cx="191039" cy="1670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1370AA7A-0A84-DCF4-FC39-DE68DB884848}"/>
              </a:ext>
            </a:extLst>
          </p:cNvPr>
          <p:cNvCxnSpPr>
            <a:stCxn id="157" idx="2"/>
            <a:endCxn id="155" idx="6"/>
          </p:cNvCxnSpPr>
          <p:nvPr/>
        </p:nvCxnSpPr>
        <p:spPr>
          <a:xfrm rot="10800000" flipV="1">
            <a:off x="6834270" y="3219134"/>
            <a:ext cx="95436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3F90C08-67D3-7567-9DB3-6241EC8ADED8}"/>
              </a:ext>
            </a:extLst>
          </p:cNvPr>
          <p:cNvCxnSpPr>
            <a:stCxn id="159" idx="2"/>
            <a:endCxn id="158" idx="6"/>
          </p:cNvCxnSpPr>
          <p:nvPr/>
        </p:nvCxnSpPr>
        <p:spPr>
          <a:xfrm flipH="1">
            <a:off x="9363038" y="3215179"/>
            <a:ext cx="1129439" cy="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66D78638-4E70-D732-8916-FDECC08CCA6B}"/>
              </a:ext>
            </a:extLst>
          </p:cNvPr>
          <p:cNvCxnSpPr>
            <a:stCxn id="159" idx="4"/>
            <a:endCxn id="157" idx="6"/>
          </p:cNvCxnSpPr>
          <p:nvPr/>
        </p:nvCxnSpPr>
        <p:spPr>
          <a:xfrm rot="5400000" flipH="1">
            <a:off x="9231526" y="1954228"/>
            <a:ext cx="85037" cy="2614852"/>
          </a:xfrm>
          <a:prstGeom prst="bentConnector4">
            <a:avLst>
              <a:gd name="adj1" fmla="val -115939"/>
              <a:gd name="adj2" fmla="val 75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9122707C-F87A-D474-8F9C-3002CD3DD40C}"/>
              </a:ext>
            </a:extLst>
          </p:cNvPr>
          <p:cNvSpPr txBox="1"/>
          <p:nvPr/>
        </p:nvSpPr>
        <p:spPr>
          <a:xfrm>
            <a:off x="9982597" y="3409594"/>
            <a:ext cx="38740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200"/>
              <a:t>union</a:t>
            </a:r>
          </a:p>
        </p:txBody>
      </p: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B1CEE7D-C7A8-53A0-7690-2DEC69654C26}"/>
              </a:ext>
            </a:extLst>
          </p:cNvPr>
          <p:cNvCxnSpPr>
            <a:stCxn id="159" idx="4"/>
            <a:endCxn id="227" idx="3"/>
          </p:cNvCxnSpPr>
          <p:nvPr/>
        </p:nvCxnSpPr>
        <p:spPr>
          <a:xfrm rot="5400000">
            <a:off x="10376861" y="3297316"/>
            <a:ext cx="197755" cy="211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D06251CE-E164-E39A-9923-04E2250D82D5}"/>
              </a:ext>
            </a:extLst>
          </p:cNvPr>
          <p:cNvCxnSpPr>
            <a:cxnSpLocks/>
            <a:stCxn id="155" idx="6"/>
            <a:endCxn id="100" idx="0"/>
          </p:cNvCxnSpPr>
          <p:nvPr/>
        </p:nvCxnSpPr>
        <p:spPr>
          <a:xfrm flipH="1">
            <a:off x="6745275" y="3219136"/>
            <a:ext cx="88994" cy="1124534"/>
          </a:xfrm>
          <a:prstGeom prst="curvedConnector4">
            <a:avLst>
              <a:gd name="adj1" fmla="val -144870"/>
              <a:gd name="adj2" fmla="val 53957"/>
            </a:avLst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8" name="Straight Arrow Connector 242">
            <a:extLst>
              <a:ext uri="{FF2B5EF4-FFF2-40B4-BE49-F238E27FC236}">
                <a16:creationId xmlns:a16="http://schemas.microsoft.com/office/drawing/2014/main" id="{0A144F4E-3245-7ABE-61A6-3A78CF5A51E6}"/>
              </a:ext>
            </a:extLst>
          </p:cNvPr>
          <p:cNvCxnSpPr>
            <a:cxnSpLocks/>
            <a:stCxn id="157" idx="6"/>
            <a:endCxn id="106" idx="0"/>
          </p:cNvCxnSpPr>
          <p:nvPr/>
        </p:nvCxnSpPr>
        <p:spPr>
          <a:xfrm flipH="1">
            <a:off x="7873464" y="3219135"/>
            <a:ext cx="93155" cy="1124535"/>
          </a:xfrm>
          <a:prstGeom prst="curvedConnector4">
            <a:avLst>
              <a:gd name="adj1" fmla="val -124443"/>
              <a:gd name="adj2" fmla="val 53957"/>
            </a:avLst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8" name="Straight Arrow Connector 242">
            <a:extLst>
              <a:ext uri="{FF2B5EF4-FFF2-40B4-BE49-F238E27FC236}">
                <a16:creationId xmlns:a16="http://schemas.microsoft.com/office/drawing/2014/main" id="{27B274D0-A759-7E03-7696-5153302BEEDF}"/>
              </a:ext>
            </a:extLst>
          </p:cNvPr>
          <p:cNvCxnSpPr>
            <a:cxnSpLocks/>
            <a:stCxn id="158" idx="6"/>
          </p:cNvCxnSpPr>
          <p:nvPr/>
        </p:nvCxnSpPr>
        <p:spPr>
          <a:xfrm flipH="1">
            <a:off x="9298135" y="3223397"/>
            <a:ext cx="64903" cy="1141921"/>
          </a:xfrm>
          <a:prstGeom prst="curvedConnector4">
            <a:avLst>
              <a:gd name="adj1" fmla="val -225353"/>
              <a:gd name="adj2" fmla="val 53897"/>
            </a:avLst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9" name="Straight Arrow Connector 242">
            <a:extLst>
              <a:ext uri="{FF2B5EF4-FFF2-40B4-BE49-F238E27FC236}">
                <a16:creationId xmlns:a16="http://schemas.microsoft.com/office/drawing/2014/main" id="{5D8BFA70-A64B-5F87-F5BB-1B409B934355}"/>
              </a:ext>
            </a:extLst>
          </p:cNvPr>
          <p:cNvCxnSpPr>
            <a:cxnSpLocks/>
            <a:stCxn id="159" idx="6"/>
          </p:cNvCxnSpPr>
          <p:nvPr/>
        </p:nvCxnSpPr>
        <p:spPr>
          <a:xfrm flipH="1">
            <a:off x="10617351" y="3215179"/>
            <a:ext cx="53113" cy="1129863"/>
          </a:xfrm>
          <a:prstGeom prst="curvedConnector4">
            <a:avLst>
              <a:gd name="adj1" fmla="val -283535"/>
              <a:gd name="adj2" fmla="val 53938"/>
            </a:avLst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3808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143</TotalTime>
  <Words>1157</Words>
  <Application>Microsoft Office PowerPoint</Application>
  <PresentationFormat>Widescreen</PresentationFormat>
  <Paragraphs>256</Paragraphs>
  <Slides>29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Aptos</vt:lpstr>
      <vt:lpstr>Gill Sans MT</vt:lpstr>
      <vt:lpstr>Roboto Mono</vt:lpstr>
      <vt:lpstr>Wingdings 2</vt:lpstr>
      <vt:lpstr>Dividend</vt:lpstr>
      <vt:lpstr>Towards Solving Visual Puzzles using Visual Knowledge Representations in Soar</vt:lpstr>
      <vt:lpstr>Introduction</vt:lpstr>
      <vt:lpstr>Motivation</vt:lpstr>
      <vt:lpstr>General Research Focus</vt:lpstr>
      <vt:lpstr>Overview of Current Work</vt:lpstr>
      <vt:lpstr>Background</vt:lpstr>
      <vt:lpstr>Current Spatial-Visual System </vt:lpstr>
      <vt:lpstr>Structure of SVS2</vt:lpstr>
      <vt:lpstr>Visual Working Memory</vt:lpstr>
      <vt:lpstr>Current Work</vt:lpstr>
      <vt:lpstr>Image Factory Domain</vt:lpstr>
      <vt:lpstr>Image Factory: Some Simplifications</vt:lpstr>
      <vt:lpstr>Object Representation</vt:lpstr>
      <vt:lpstr>Image Factory Agent</vt:lpstr>
      <vt:lpstr>Image Factory Agent</vt:lpstr>
      <vt:lpstr>Image Factory Agent</vt:lpstr>
      <vt:lpstr>Image Factory Agent</vt:lpstr>
      <vt:lpstr>Image Factory Agent</vt:lpstr>
      <vt:lpstr>Image Factory Agent</vt:lpstr>
      <vt:lpstr>Image Factory Agent</vt:lpstr>
      <vt:lpstr>Results &amp; Discussion</vt:lpstr>
      <vt:lpstr>Initial Results</vt:lpstr>
      <vt:lpstr>Initial Results</vt:lpstr>
      <vt:lpstr>Analysis: Failure Case</vt:lpstr>
      <vt:lpstr>Future Work &amp; ConclusioN</vt:lpstr>
      <vt:lpstr>Future Work: Two Directions</vt:lpstr>
      <vt:lpstr>Nuggets and Coal</vt:lpstr>
      <vt:lpstr>Analysis: Machine Differences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Boggs</dc:creator>
  <cp:lastModifiedBy>James Boggs</cp:lastModifiedBy>
  <cp:revision>2</cp:revision>
  <dcterms:created xsi:type="dcterms:W3CDTF">2025-05-04T16:06:36Z</dcterms:created>
  <dcterms:modified xsi:type="dcterms:W3CDTF">2025-05-05T19:04:04Z</dcterms:modified>
</cp:coreProperties>
</file>