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Proxima Nova"/>
      <p:regular r:id="rId73"/>
      <p:bold r:id="rId74"/>
      <p:italic r:id="rId75"/>
      <p:boldItalic r:id="rId76"/>
    </p:embeddedFont>
    <p:embeddedFont>
      <p:font typeface="Century Gothic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7FA55F-7020-4080-9ACA-66404838A954}">
  <a:tblStyle styleId="{B97FA55F-7020-4080-9ACA-66404838A9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ProximaNova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ProximaNova-italic.fntdata"/><Relationship Id="rId30" Type="http://schemas.openxmlformats.org/officeDocument/2006/relationships/slide" Target="slides/slide24.xml"/><Relationship Id="rId74" Type="http://schemas.openxmlformats.org/officeDocument/2006/relationships/font" Target="fonts/ProximaNova-bold.fntdata"/><Relationship Id="rId33" Type="http://schemas.openxmlformats.org/officeDocument/2006/relationships/slide" Target="slides/slide27.xml"/><Relationship Id="rId77" Type="http://schemas.openxmlformats.org/officeDocument/2006/relationships/font" Target="fonts/CenturyGothic-regular.fntdata"/><Relationship Id="rId32" Type="http://schemas.openxmlformats.org/officeDocument/2006/relationships/slide" Target="slides/slide26.xml"/><Relationship Id="rId76" Type="http://schemas.openxmlformats.org/officeDocument/2006/relationships/font" Target="fonts/ProximaNova-boldItalic.fntdata"/><Relationship Id="rId35" Type="http://schemas.openxmlformats.org/officeDocument/2006/relationships/slide" Target="slides/slide29.xml"/><Relationship Id="rId79" Type="http://schemas.openxmlformats.org/officeDocument/2006/relationships/font" Target="fonts/CenturyGothic-italic.fntdata"/><Relationship Id="rId34" Type="http://schemas.openxmlformats.org/officeDocument/2006/relationships/slide" Target="slides/slide28.xml"/><Relationship Id="rId78" Type="http://schemas.openxmlformats.org/officeDocument/2006/relationships/font" Target="fonts/CenturyGothic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e2d4bc42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ee2d4bc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e2d4bc42_0_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ee2d4bc4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e2d4bc42_0_6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ee2d4bc42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2d4bc42_0_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ee2d4bc42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e2d4bc42_0_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ee2d4bc4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e2d4bc42_0_7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ee2d4bc4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f06129f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0ff06129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ff06129f5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ff06129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f06129f5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0ff06129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ff06129f5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0ff06129f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ff06129f5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0ff06129f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ee2d4bc42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ee2d4bc4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f06129f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ff06129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ee2d4bc42_0_7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ee2d4bc4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e2d4bc42_0_6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ee2d4bc4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cd4865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dcd486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dcd4865b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dcd4865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cd4865b4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0dcd4865b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dd69735e4_0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0dd69735e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dd69735e4_0_5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dd69735e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dcd4865b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dcd4865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dd69735e4_0_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dd69735e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dd69735e4_0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dd69735e4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dd69735e4_0_5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dd69735e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d69735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dd6973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dd69735e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0dd69735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df53d5f4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0df53d5f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dd69735e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0dd69735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dd69735e4_0_5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0dd69735e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130ba367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1130ba36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30ba367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1130ba36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130ba367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1130ba36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dd69735e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0dd69735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df53d5f4d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0df53d5f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dd69735e4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0dd69735e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dcd4865b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0dcd4865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030621d4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1030621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df53d5f4d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0df53d5f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df53d5f4d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0df53d5f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df53d5f4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df53d5f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df53d5f4d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10df53d5f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df53d5f4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0df53d5f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df53d5f4d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0df53d5f4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df53d5f4d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df53d5f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df53d5f4d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10df53d5f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df53d5f4d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0df53d5f4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030621d4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11030621d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30621d4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11030621d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030621d41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11030621d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030621d41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11030621d4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030621d41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11030621d4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030621d41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11030621d4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030621d41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1030621d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030621d41_0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1030621d4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ee2d4bc42_0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0ee2d4bc4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e2d4bc42_0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ee2d4bc4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abessoftware.com.br/dados-do-seto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static.portaldaindustria.com.br/media/filer_public/b7/5a/b75af326-9c36-49e7-b298-1b9f0a3d4938/estudo_profissoes_emergentes_-_giz_ufrgs_e_senai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in/carolina-santana-louzada-436a167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hyperlink" Target="https://www.istqb.org/certification-path-root/why-istqb-certification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hyperlink" Target="http://www.certified-re.de/en/home.html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ibqts.com.br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hyperlink" Target="https://bstqb.org.br/b9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hyperlink" Target="https://bstqb.org.br/b9/doc/syllabus_ctfl_3.1br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hyperlink" Target="https://aws.amazon.com/pt/certification/?nc2=sb_ce_co" TargetMode="External"/><Relationship Id="rId7" Type="http://schemas.openxmlformats.org/officeDocument/2006/relationships/hyperlink" Target="https://docs.microsoft.com/pt-br/learn/certifications/" TargetMode="External"/><Relationship Id="rId8" Type="http://schemas.openxmlformats.org/officeDocument/2006/relationships/hyperlink" Target="https://medium.com/trainingcenter/compara%C3%A7%C3%A3o-entre-as-certifica%C3%A7%C3%B5es-em-qualidade-de-software-922100a3bbf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hyperlink" Target="https://blog.onedaytesting.com.br/tendencias-ti-desafios-qa/" TargetMode="External"/><Relationship Id="rId10" Type="http://schemas.openxmlformats.org/officeDocument/2006/relationships/hyperlink" Target="https://pesquisa.codigofonte.com.br/" TargetMode="External"/><Relationship Id="rId13" Type="http://schemas.openxmlformats.org/officeDocument/2006/relationships/hyperlink" Target="https://static.portaldaindustria.com.br/media/filer_public/b7/5a/b75af326-9c36-49e7-b298-1b9f0a3d4938/estudo_profissoes_emergentes_-_giz_ufrgs_e_senai.pdf" TargetMode="External"/><Relationship Id="rId12" Type="http://schemas.openxmlformats.org/officeDocument/2006/relationships/hyperlink" Target="https://medium.com/@concisesoftware/everything-you-should-know-about-qa-in-software-development-the-beginners-guide-3e7afacf607c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hyperlink" Target="http://www.lcvdata.com/manut_quali/ISO_9126_NBR_13596_ANALISE_.pdf" TargetMode="External"/><Relationship Id="rId9" Type="http://schemas.openxmlformats.org/officeDocument/2006/relationships/hyperlink" Target="https://ncube.com/blog/software-engineer-shortage" TargetMode="External"/><Relationship Id="rId5" Type="http://schemas.openxmlformats.org/officeDocument/2006/relationships/hyperlink" Target="https://qualidadeuniso.files.wordpress.com/2012/09/nbr-iso-9000-2005.pdf" TargetMode="External"/><Relationship Id="rId6" Type="http://schemas.openxmlformats.org/officeDocument/2006/relationships/hyperlink" Target="http://www.linhadecodigo.com.br/artigo/1712/qualidade-qualidade-de-software-e-garantia-da-qualidade-de-software-sao-as-mesmas-coisas.aspx" TargetMode="External"/><Relationship Id="rId7" Type="http://schemas.openxmlformats.org/officeDocument/2006/relationships/hyperlink" Target="https://codingsans.com/blog/software-development-trends" TargetMode="External"/><Relationship Id="rId8" Type="http://schemas.openxmlformats.org/officeDocument/2006/relationships/hyperlink" Target="https://abessoftware.com.br/dados-do-setor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hyperlink" Target="https://www.treinaweb.com.br/blog/quality-assurance-qa-e-sua-importancia-no-desenvolvimento-de-software" TargetMode="External"/><Relationship Id="rId5" Type="http://schemas.openxmlformats.org/officeDocument/2006/relationships/hyperlink" Target="https://warmupweb.com.br/2021/01/08/a-importancia-da-qualidade-de-software-na-vida-das-pessoas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Carolina Santana Louzada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Engenheira de Qualidade de Software na UOLEdtech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Investimentos em TI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028650" y="1030200"/>
            <a:ext cx="2272050" cy="1583766"/>
          </a:xfrm>
          <a:prstGeom prst="irregularSeal2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US$ 2.39 trilhões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559750" y="13577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Investimentos em TI a nível mundial no ano de 2020(mercado interno)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021" y="2933334"/>
            <a:ext cx="5897954" cy="1497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1623025" y="4268300"/>
            <a:ext cx="8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53.7%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300700" y="4268300"/>
            <a:ext cx="8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26.3%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978375" y="4268300"/>
            <a:ext cx="6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20%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895125" y="2364000"/>
            <a:ext cx="41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Distribuição de Investimentos no Brasil</a:t>
            </a:r>
            <a:endParaRPr b="1" i="0" sz="15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5869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2671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9473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Crescimento de TI 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1091025" y="16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{B97FA55F-7020-4080-9ACA-66404838A954}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Mundial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2.5%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Brasil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22.9%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18"/>
          <p:cNvSpPr txBox="1"/>
          <p:nvPr/>
        </p:nvSpPr>
        <p:spPr>
          <a:xfrm>
            <a:off x="2901100" y="12651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Crescimento de TI no ano de 2020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8"/>
          <p:cNvGraphicFramePr/>
          <p:nvPr/>
        </p:nvGraphicFramePr>
        <p:xfrm>
          <a:off x="1046600" y="3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{B97FA55F-7020-4080-9ACA-66404838A954}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Mundial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Brasil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11.1%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18"/>
          <p:cNvSpPr txBox="1"/>
          <p:nvPr/>
        </p:nvSpPr>
        <p:spPr>
          <a:xfrm>
            <a:off x="2901100" y="2786625"/>
            <a:ext cx="4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Crescimento esperado de TI no ano de 2021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369800" y="4289100"/>
            <a:ext cx="45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Dados do Setor | ABES (abessoftware.com.br)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Maiores desafios em desenvolvimento de software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750" y="979150"/>
            <a:ext cx="5536149" cy="40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Previsão de empregos em TI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750" y="1064350"/>
            <a:ext cx="7792451" cy="3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3225000" y="4599675"/>
            <a:ext cx="5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Portal da Industria(2021)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839200" y="867375"/>
            <a:ext cx="3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Profissões Emergentes na Era Digital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Profissões emergentes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225000" y="4599675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Portal da Industria(2021)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575" y="1272925"/>
            <a:ext cx="6534075" cy="2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 linguagens mais utilizadas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0525" y="884550"/>
            <a:ext cx="2448600" cy="38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3429875" y="4723725"/>
            <a:ext cx="33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Fonte: Pesquisa Código Fonte (2021)</a:t>
            </a:r>
            <a:endParaRPr b="1" i="0" sz="13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8800" y="867375"/>
            <a:ext cx="1920982" cy="390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67550" y="1203600"/>
            <a:ext cx="85206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Importância da qualidade de software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 qualidade na história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11700" y="1220726"/>
            <a:ext cx="84780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700"/>
              <a:buFont typeface="Calibri"/>
              <a:buChar char="★"/>
            </a:pPr>
            <a:r>
              <a:rPr b="0" i="0" lang="en-US" sz="27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Década de 60 -&gt; desenvolvimento de softwares robustos, mas não confiáveis e de difícil manutenção</a:t>
            </a:r>
            <a:endParaRPr b="0" i="0" sz="27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700"/>
              <a:buFont typeface="Calibri"/>
              <a:buChar char="★"/>
            </a:pPr>
            <a:r>
              <a:rPr b="0" i="0" lang="en-US" sz="27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Adoção de métodos formais no gerenciamento de qualidade  baseados em métodos usados na indústria de manufatura</a:t>
            </a:r>
            <a:endParaRPr b="0" i="0" sz="27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Preocupações da qualidade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11700" y="1220726"/>
            <a:ext cx="84780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b="0" i="0" lang="en-US" sz="2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de qualidade:</a:t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b="0" i="0" lang="en-US" sz="2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Nível organizacional : processos organizacionais e padrões</a:t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b="0" i="0" lang="en-US" sz="2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Nível de projeto:</a:t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b="0" i="0" lang="en-US" sz="2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plano de qualidade</a:t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b="0" i="0" lang="en-US" sz="2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 de processos específicos de qualidade</a:t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b="0" i="0" lang="en-US" sz="2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qualidade != burocratização</a:t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793950" y="629425"/>
            <a:ext cx="6477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Atributos de qualidade de software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2851350" y="4550375"/>
            <a:ext cx="35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00" y="1794925"/>
            <a:ext cx="91440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1195250" y="3903875"/>
            <a:ext cx="73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Sommerville, Ian. Engenharia de Software. 9. ed. São Paulo: Pearson Prentice Hall, 2011.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Graduada em Engenharia de Computação- UFS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Fazendo especialização em qualidade e desenvolvimento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Qualidade de software -&gt; automação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Educação +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Jogos + música + aprender novas atividades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-&gt;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Carolina Santana Louzada | LinkedIn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vale testes com qualidade? 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2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{B97FA55F-7020-4080-9ACA-66404838A954}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Estágio </a:t>
                      </a:r>
                      <a:endParaRPr b="1"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Equipe sem testes</a:t>
                      </a:r>
                      <a:endParaRPr b="1"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Equipe com testes</a:t>
                      </a:r>
                      <a:endParaRPr b="1"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Implementação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Integração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Testes e correções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Tempo de lançamento da feature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 dias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Bugs encontrados em produção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71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27"/>
          <p:cNvSpPr txBox="1"/>
          <p:nvPr/>
        </p:nvSpPr>
        <p:spPr>
          <a:xfrm>
            <a:off x="2851350" y="4550375"/>
            <a:ext cx="3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A Arte dos Testes Unitários - 2ª 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67550" y="1203600"/>
            <a:ext cx="85206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presente e futuro da área de qualidade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futuro (ou presente) para qualidade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Experiência de usuário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usuários mais exigentes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usabilidade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maior alcance populacional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Pandemia -&gt; Aceleração do processo de transformação digital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futuro (ou presente) para qualidade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Capacitação para novas tecnologias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IA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Foco em segurança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metodologias ágeis e DevOps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Afinal, o que faz um QA?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>
            <p:ph idx="1" type="subTitle"/>
          </p:nvPr>
        </p:nvSpPr>
        <p:spPr>
          <a:xfrm>
            <a:off x="311700" y="1333492"/>
            <a:ext cx="81486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de software e suas vertentes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Perfis e Responsabilidade de um QA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papel das certificações na carreira de qualidade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qualidade de software no mundo da engenharia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★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Engenharia de software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soluções viáveis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processos técnicos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processos gerenciais 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★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Processo de software = 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3989000" y="1428350"/>
            <a:ext cx="480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4684650" y="139850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Presente em todo o ciclo de produção de software</a:t>
            </a:r>
            <a:endParaRPr b="0" i="0" sz="16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655950" y="2656850"/>
            <a:ext cx="381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especificação + desenvolvimento + validação + evolução</a:t>
            </a:r>
            <a:endParaRPr b="0" i="0" sz="17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2812275" y="3433925"/>
            <a:ext cx="2605200" cy="1420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qualidade de software faz parte da engenharia de software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Engenharia de software X QA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" name="Google Shape;3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333000" y="1202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★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Engenharia de software != codificação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★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Tipos básicos de engenheiros de software: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: parte visual da aplicação e interação com usuário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Back-End: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processamento de dados, regras de negócio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Quality Assurance: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validações e verificações de funcionalidade, gestão de defeitos e processos de qualidade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Devops/SRE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Site reliability engineering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): cultura e processos de operações para garantir confiabilidade, monitoramento, desempenho e pipelines de desenvolvimento 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Perfis e responsabilidades de um QA</a:t>
            </a:r>
            <a:endParaRPr b="1" i="0" sz="43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QA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175500" y="1216900"/>
            <a:ext cx="84780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◆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Redução de custos e retrabalho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◆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Identificação de problemas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◆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Entrega de produtos com qualidade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◆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Melhora na satisfação do cliente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◆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Melhora na estimativa dos projetos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◆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Otimização da rotina de trabalho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641700" y="1900155"/>
            <a:ext cx="78606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a área de qualidade de software está inserida no mercado de TI, bem como compreender  os perfis, responsabilidades e skills necessárias para se tornar um excelente profissional de qualidade de software.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Papel X Função x Cargo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Time ou grupo de pessoas e ferramentas para realizar um ou mais processos/atividades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conjunto de responsabilidades, atividades e autoridades definidas em um processo de forma mais específica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Cargo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responsabilidade que a pessoa assume em relação ao processo da empresa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436650" y="3618950"/>
            <a:ext cx="5002800" cy="1087800"/>
          </a:xfrm>
          <a:prstGeom prst="horizontalScroll">
            <a:avLst>
              <a:gd fmla="val 125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ITIL : Information Technology Infrastructure Library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5617125" y="3747200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Práticas para gerenciamentos de serviços de TI</a:t>
            </a:r>
            <a:endParaRPr b="1" i="1" sz="1400" u="none" cap="none" strike="noStrike">
              <a:solidFill>
                <a:srgbClr val="E691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333000" y="1202700"/>
            <a:ext cx="84780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9550" y="157025"/>
            <a:ext cx="6219051" cy="469604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8"/>
          <p:cNvSpPr/>
          <p:nvPr/>
        </p:nvSpPr>
        <p:spPr>
          <a:xfrm>
            <a:off x="173525" y="2949775"/>
            <a:ext cx="2664738" cy="1821906"/>
          </a:xfrm>
          <a:prstGeom prst="irregularSeal2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QA é mais que testes!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Cargos X responsabilidades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333000" y="1202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um mesmo cargo podemos ter perfis e responsabilidades diferentes: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Gerenciamento 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Análise 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Testes manuais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Testes automatizados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UI/Interface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Performance/Desempenho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4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4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das certificações na carreira como QA</a:t>
            </a:r>
            <a:endParaRPr b="1" i="0" sz="43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e sua importância na construção da carreira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41"/>
          <p:cNvPicPr preferRelativeResize="0"/>
          <p:nvPr/>
        </p:nvPicPr>
        <p:blipFill rotWithShape="1">
          <a:blip r:embed="rId4">
            <a:alphaModFix/>
          </a:blip>
          <a:srcRect b="0" l="33933" r="27944" t="0"/>
          <a:stretch/>
        </p:blipFill>
        <p:spPr>
          <a:xfrm>
            <a:off x="656900" y="1551850"/>
            <a:ext cx="1698851" cy="1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3438" y="13155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7575" y="1933128"/>
            <a:ext cx="2194150" cy="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900" y="3455500"/>
            <a:ext cx="2455808" cy="1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9438" y="3424488"/>
            <a:ext cx="3228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7563" y="2910150"/>
            <a:ext cx="22002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para área de qualidade de software - ISTQB 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74" y="1370400"/>
            <a:ext cx="2050325" cy="2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 txBox="1"/>
          <p:nvPr/>
        </p:nvSpPr>
        <p:spPr>
          <a:xfrm>
            <a:off x="2677100" y="1834300"/>
            <a:ext cx="5800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➔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Esquema de certificações internacionais para desenvolvimento da carreira de quem trabalha com testes de software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➔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Começou no ano de 1998 com o lançamento do </a:t>
            </a:r>
            <a:r>
              <a:rPr b="0" i="0" lang="en-US" sz="22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Certified Tester Syllabus pela ISEB(</a:t>
            </a:r>
            <a:r>
              <a:rPr b="0" i="1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Information Systems Examinations Board</a:t>
            </a: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372" y="3858673"/>
            <a:ext cx="1661080" cy="5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2"/>
          <p:cNvSpPr txBox="1"/>
          <p:nvPr/>
        </p:nvSpPr>
        <p:spPr>
          <a:xfrm>
            <a:off x="4089325" y="4344025"/>
            <a:ext cx="40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ISTQB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para área de qualidade de software - IBQTS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2" name="Google Shape;4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2677100" y="1834300"/>
            <a:ext cx="5800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Instituto Brasileiro de Qualidade em Testes de Software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Certificações reconhecidas internacionalmente para área de engenharia de requisitos e engenharia de testes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Fundado em 2006 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Reconhecido oficialmente pelo </a:t>
            </a:r>
            <a:r>
              <a:rPr b="0" i="0" lang="en-US" sz="1800" u="none" cap="none" strike="noStrike">
                <a:solidFill>
                  <a:srgbClr val="00206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IREB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(International Requirements Engineering Board</a:t>
            </a:r>
            <a:r>
              <a:rPr b="0" i="1" lang="en-US" sz="650" u="none" cap="none" strike="noStrike">
                <a:solidFill>
                  <a:srgbClr val="3636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100" y="1901975"/>
            <a:ext cx="1631100" cy="1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3"/>
          <p:cNvSpPr txBox="1"/>
          <p:nvPr/>
        </p:nvSpPr>
        <p:spPr>
          <a:xfrm>
            <a:off x="670175" y="35330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IBQTS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tirar certificações?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3" name="Google Shape;4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74" y="1370400"/>
            <a:ext cx="2050325" cy="2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4"/>
          <p:cNvSpPr txBox="1"/>
          <p:nvPr/>
        </p:nvSpPr>
        <p:spPr>
          <a:xfrm>
            <a:off x="2677100" y="1834300"/>
            <a:ext cx="5800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➔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Validação internacional de skills em testes de software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➔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Criação e melhoria nas skills para progressão de carreira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➔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Credibilidade profissional</a:t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372" y="3858673"/>
            <a:ext cx="1661080" cy="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6925" y="3730075"/>
            <a:ext cx="1095324" cy="10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de certificações da ISTQB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Separação por </a:t>
            </a:r>
            <a:r>
              <a:rPr b="1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levels (níveis):</a:t>
            </a:r>
            <a:endParaRPr b="1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Foundation</a:t>
            </a:r>
            <a:endParaRPr b="0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endParaRPr b="0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Expert</a:t>
            </a:r>
            <a:endParaRPr b="0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Agrupamento de certificações = </a:t>
            </a:r>
            <a:r>
              <a:rPr b="1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Streams(fluxos)</a:t>
            </a:r>
            <a:endParaRPr b="1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b="0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◆"/>
            </a:pPr>
            <a:r>
              <a:rPr b="0" i="1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Specialist</a:t>
            </a:r>
            <a:endParaRPr b="0" i="1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2677100" y="1834300"/>
            <a:ext cx="58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2804875" y="415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Início | BSTQB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2677100" y="1834300"/>
            <a:ext cx="58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175" y="1074288"/>
            <a:ext cx="7695876" cy="37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2267750" y="1548825"/>
            <a:ext cx="64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Mercado e tendências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267756" y="2340925"/>
            <a:ext cx="50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Afinal, o que faz um QA?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267750" y="3133000"/>
            <a:ext cx="47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Roadmap de aprendizagem para QAs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b="1" sz="2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354275" y="1258125"/>
            <a:ext cx="84780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★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Cobertura ampla nos conceitos de testes de software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Válidos para qualquer domínio de tecnologia, metodologia ou aplicativo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Entendimento comum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★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Foco em práticas de testes dentro de contextos ágeis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b="1" sz="2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" name="Google Shape;4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354275" y="1258125"/>
            <a:ext cx="84780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★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Specialist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Abordagem vertical de conhecimento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Podem abordar características específicas de qualidade ( usabilidade, desempenho, segurança…)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Podem abordar práticas para tecnologias específicas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Atividades de testes específicas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Agrupamento de conhecimentos para domínios de aplicativos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base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1" name="Google Shape;4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9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CTFL ( Certified Tester Foundation Level)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Base das certificações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Conhecimento prático de conceitos fundamentais de teste de software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Syllabus 3.1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idx="1" type="subTitle"/>
          </p:nvPr>
        </p:nvSpPr>
        <p:spPr>
          <a:xfrm>
            <a:off x="2081975" y="53275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IBQTS - Engenharia de testes</a:t>
            </a:r>
            <a:endParaRPr b="1" sz="20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9" name="Google Shape;4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7850" y="775175"/>
            <a:ext cx="4558550" cy="41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0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caminho com outras certificações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9" name="Google Shape;4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1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750" y="13188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1"/>
          <p:cNvSpPr txBox="1"/>
          <p:nvPr/>
        </p:nvSpPr>
        <p:spPr>
          <a:xfrm>
            <a:off x="2280500" y="1379900"/>
            <a:ext cx="4263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 sobre nuvem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de 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 de gerenciamento e soluções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de custos, SLA, segurança, privacidade…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7775" y="1379900"/>
            <a:ext cx="1573475" cy="15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/>
        </p:nvSpPr>
        <p:spPr>
          <a:xfrm>
            <a:off x="2379650" y="3544675"/>
            <a:ext cx="25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1"/>
          <p:cNvSpPr txBox="1"/>
          <p:nvPr/>
        </p:nvSpPr>
        <p:spPr>
          <a:xfrm>
            <a:off x="520550" y="3395950"/>
            <a:ext cx="7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AWS Certification - Valide suas habilidades na nuvem - Seja certificado pela AWS (amazon.com)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1"/>
          <p:cNvSpPr txBox="1"/>
          <p:nvPr/>
        </p:nvSpPr>
        <p:spPr>
          <a:xfrm>
            <a:off x="520550" y="40269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Certificações da Microsoft | Microsoft Docs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 txBox="1"/>
          <p:nvPr/>
        </p:nvSpPr>
        <p:spPr>
          <a:xfrm>
            <a:off x="703075" y="4491538"/>
            <a:ext cx="610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Comparação entre as certificações em qualidade de software | by Carla Crude | Training Center | 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p5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p5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p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Roadmap de aprendizagem para qualidade de software  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p52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8" name="Google Shape;5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3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Compreender os  conceitos e conhecimentos necessários para ser um QA completo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Refletir sobre o mindset de um QA e soft skills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/>
          <p:nvPr>
            <p:ph idx="1" type="subTitle"/>
          </p:nvPr>
        </p:nvSpPr>
        <p:spPr>
          <a:xfrm>
            <a:off x="477725" y="1422400"/>
            <a:ext cx="23715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Roadmap básico para QAs</a:t>
            </a:r>
            <a:endParaRPr b="1" sz="20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6" name="Google Shape;5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7025" y="207225"/>
            <a:ext cx="5519624" cy="45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qualidade de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5" name="Google Shape;54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5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5"/>
          <p:cNvSpPr txBox="1"/>
          <p:nvPr/>
        </p:nvSpPr>
        <p:spPr>
          <a:xfrm>
            <a:off x="1028700" y="1561550"/>
            <a:ext cx="7497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Definições de qualidade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Priorização e técnicas de testes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Plano de testes e documentação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Gerenciamento de casos de testes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Taxonomia de testes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Gerenciamento de defeitos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Métricas/Relatórios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Processos de software e ciclo de vida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4" name="Google Shape;55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6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6"/>
          <p:cNvSpPr txBox="1"/>
          <p:nvPr/>
        </p:nvSpPr>
        <p:spPr>
          <a:xfrm>
            <a:off x="1028700" y="1561550"/>
            <a:ext cx="749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Modelos de processo de software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Desenvolvimento ágil de software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Testes dentro do modelo ágil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aplicações Web e Redes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" name="Google Shape;5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7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1028700" y="1561550"/>
            <a:ext cx="749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Fundamentos de redes 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Arquitetura da internet e protocolos importantes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Funcionamento de webpages 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Linguagens e tecnologias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8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ciência da computação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2" name="Google Shape;57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8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8"/>
          <p:cNvSpPr txBox="1"/>
          <p:nvPr/>
        </p:nvSpPr>
        <p:spPr>
          <a:xfrm>
            <a:off x="1028700" y="1561550"/>
            <a:ext cx="749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Representações e estrutura de dados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Compilação x Interpretação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Concorrência e threading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Conceitos de sistemas operacionais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Algoritmos e complexidade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9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programação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1" name="Google Shape;5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9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1028700" y="1561550"/>
            <a:ext cx="7497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Uso de linha de comando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Editores e IDEs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Sintaxe e fluxo de controle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Paradigmas da programação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0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 e arquitetura de sistemas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0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0"/>
          <p:cNvSpPr txBox="1"/>
          <p:nvPr/>
        </p:nvSpPr>
        <p:spPr>
          <a:xfrm>
            <a:off x="1028700" y="1561550"/>
            <a:ext cx="7497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Conceitos e tipos de padrões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Tipos de Arquitetura e 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Modelagem de sistemas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automatizados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9" name="Google Shape;59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1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1"/>
          <p:cNvSpPr txBox="1"/>
          <p:nvPr/>
        </p:nvSpPr>
        <p:spPr>
          <a:xfrm>
            <a:off x="1028700" y="1561550"/>
            <a:ext cx="7497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Pirâmide de testes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Automação como investimento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Tipos de testes automatizados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Frameworks para automação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Objetos falsos e seus tipos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BDD e linguagem Gherkin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2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CI/CD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2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2"/>
          <p:cNvSpPr txBox="1"/>
          <p:nvPr/>
        </p:nvSpPr>
        <p:spPr>
          <a:xfrm>
            <a:off x="1028700" y="1561550"/>
            <a:ext cx="7497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Estratégias de versionamento e tecnologias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Deploys, release e orquestração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Configuração e builds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Uso de containers 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Testes integrados à pipeline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➔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Device farms e execução remota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p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3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 skills e mindset de um QA</a:t>
            </a:r>
            <a:endParaRPr b="1" i="0" sz="43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63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 que QAs podem cometer 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1" name="Google Shape;63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4"/>
          <p:cNvSpPr txBox="1"/>
          <p:nvPr/>
        </p:nvSpPr>
        <p:spPr>
          <a:xfrm>
            <a:off x="1028700" y="1561550"/>
            <a:ext cx="74970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Falhas na análise de uma ocorrência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Medo de fazer perguntas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Automações falhas e sem padrões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Esquecer do usuário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Culpar outros por defeitos/bugs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Não ter a visão do que ocorre em produção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➔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Não se importar com processos técnicos do desenvolvimento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9" name="Google Shape;63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5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Funcionalidade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5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funcionalidades são apropriadas? Foram implementadas corretamente?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estão sendo guardados os dados? O sistema é responsivo?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9" name="Google Shape;64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6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2.  Confiabilidade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6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software se comporta mediante condições específicas de falha?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6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Quão frequente falha? Qual tempo de recuperação?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Qualidade de software: mercado e tendências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9" name="Google Shape;65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7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3.  Usabilidade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7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usuários entendem o software?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7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esforço para essa compreensão?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9" name="Google Shape;66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8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4.  Eficiência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8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time de desenvolvimento segue boas práticas?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8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Arquitetura do projeto foi pensada para ser eficiente?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9" name="Google Shape;67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9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5.  Manutenibilidade</a:t>
            </a:r>
            <a:endParaRPr b="0" i="0" sz="2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9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Quão difícil é encontrar um problema e corrigi-lo?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9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o esforço para modificar o código?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0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9" name="Google Shape;68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0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6.  Portabilidade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0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se adapta a mudanças no ambiente?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0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Quão difícil é migrar um componente do sistema?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9" name="Google Shape;69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ISO_9126_NBR_13596_ANALISE_.pdf (lcvdata.com)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nbr-iso-9000-2005.pdf (wordpress.com)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Qualidade, Qualidade de Software e Garantia da Qualidade de Software são as mesmas coisas? (linhadecodigo.com.br)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Software Development Trends 2021: The Latest Research Data (codingsans.com)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Dados do Setor | ABES (abessoftware.com.br)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Software Developer Shortage in the World | Ncube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Pesquisa Salarial de Programadores 2020-2021 - Código Fonte TV (codigofonte.com.br)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4 grandes tendências de TI e os desafios para a área de QA (onedaytesting.com.br)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Everything you should know about QA in software development: The beginner’s guide | by Concise Software | Medium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estudo_profissoes_emergentes_-_giz_ufrgs_e_senai.pdf (portaldaindustria.com.br)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7" name="Google Shape;7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2"/>
          <p:cNvSpPr txBox="1"/>
          <p:nvPr/>
        </p:nvSpPr>
        <p:spPr>
          <a:xfrm>
            <a:off x="311700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Quality Assurance (QA) e sua importância no desenvolvimento de software | Blog TreinaWeb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 importância da qualidade de software na vida das pessoas - WarmUP (warmupweb.com.br)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7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6" name="Google Shape;716;p7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7" name="Google Shape;717;p7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7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3" name="Google Shape;723;p7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4" name="Google Shape;724;p7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Contextualizar sobre o mercado de TI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Importância da qualidade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os desafios e futuro da área de qualidade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Receita do mercado de software a nível mundial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959" y="1352535"/>
            <a:ext cx="5314666" cy="340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3729975" y="46544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Statista(2022)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522375" y="4740900"/>
            <a:ext cx="5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Associação Brasileira de Empresas de Software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1890275" y="717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{B97FA55F-7020-4080-9ACA-66404838A954}</a:tableStyleId>
              </a:tblPr>
              <a:tblGrid>
                <a:gridCol w="3303150"/>
                <a:gridCol w="3303150"/>
              </a:tblGrid>
              <a:tr h="35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Investimentos em TI por País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 Valor(bilhões)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 Estados Unidos da América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U$914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2. China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U$266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 Japão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U$145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Reino Unido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U$117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Alemanha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U$108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6. França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U$76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7. Índia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U$58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8. Canadá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U$53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9. Brasil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U$49.5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10. Austrália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U$42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961750" y="126575"/>
            <a:ext cx="627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Investimentos em TI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54275" y="1825350"/>
            <a:ext cx="1294200" cy="1086900"/>
          </a:xfrm>
          <a:prstGeom prst="wedgeRoundRectCallout">
            <a:avLst>
              <a:gd fmla="val 56994" name="adj1"/>
              <a:gd fmla="val 710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Software, Hardware e Serviços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