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314" r:id="rId2"/>
    <p:sldId id="266" r:id="rId3"/>
    <p:sldId id="404" r:id="rId4"/>
    <p:sldId id="275" r:id="rId5"/>
    <p:sldId id="276" r:id="rId6"/>
    <p:sldId id="277" r:id="rId7"/>
    <p:sldId id="278" r:id="rId8"/>
    <p:sldId id="280" r:id="rId9"/>
    <p:sldId id="279" r:id="rId10"/>
    <p:sldId id="419" r:id="rId11"/>
    <p:sldId id="282" r:id="rId12"/>
    <p:sldId id="283" r:id="rId13"/>
    <p:sldId id="284" r:id="rId14"/>
    <p:sldId id="285" r:id="rId15"/>
    <p:sldId id="286" r:id="rId16"/>
    <p:sldId id="287" r:id="rId17"/>
    <p:sldId id="289" r:id="rId18"/>
    <p:sldId id="288" r:id="rId19"/>
    <p:sldId id="291" r:id="rId20"/>
    <p:sldId id="292" r:id="rId21"/>
    <p:sldId id="293" r:id="rId22"/>
    <p:sldId id="294" r:id="rId23"/>
    <p:sldId id="295" r:id="rId24"/>
    <p:sldId id="296" r:id="rId25"/>
    <p:sldId id="420" r:id="rId26"/>
    <p:sldId id="421" r:id="rId27"/>
    <p:sldId id="422" r:id="rId28"/>
    <p:sldId id="423" r:id="rId29"/>
    <p:sldId id="424" r:id="rId30"/>
    <p:sldId id="425" r:id="rId31"/>
    <p:sldId id="326" r:id="rId3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820"/>
    <a:srgbClr val="D8F6F8"/>
    <a:srgbClr val="E1F8F7"/>
    <a:srgbClr val="92D050"/>
    <a:srgbClr val="2795A4"/>
    <a:srgbClr val="FFFFCC"/>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07" autoAdjust="0"/>
    <p:restoredTop sz="85388" autoAdjust="0"/>
  </p:normalViewPr>
  <p:slideViewPr>
    <p:cSldViewPr>
      <p:cViewPr varScale="1">
        <p:scale>
          <a:sx n="162" d="100"/>
          <a:sy n="162" d="100"/>
        </p:scale>
        <p:origin x="2034" y="162"/>
      </p:cViewPr>
      <p:guideLst>
        <p:guide orient="horz" pos="2160"/>
        <p:guide pos="2789"/>
      </p:guideLst>
    </p:cSldViewPr>
  </p:slideViewPr>
  <p:outlineViewPr>
    <p:cViewPr>
      <p:scale>
        <a:sx n="33" d="100"/>
        <a:sy n="33" d="100"/>
      </p:scale>
      <p:origin x="72" y="5133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7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5F99A4-3D89-426B-9B10-9124F9AB426E}" type="datetimeFigureOut">
              <a:rPr lang="zh-CN" altLang="en-US" smtClean="0"/>
              <a:t>2020/10/18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29F7B-682B-4325-B612-281EF0254699}" type="slidenum">
              <a:rPr lang="zh-CN" altLang="en-US" smtClean="0"/>
              <a:t>‹#›</a:t>
            </a:fld>
            <a:endParaRPr lang="zh-CN" altLang="en-US"/>
          </a:p>
        </p:txBody>
      </p:sp>
    </p:spTree>
    <p:extLst>
      <p:ext uri="{BB962C8B-B14F-4D97-AF65-F5344CB8AC3E}">
        <p14:creationId xmlns:p14="http://schemas.microsoft.com/office/powerpoint/2010/main" val="310094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6B0E6E8-EC68-4B94-BECB-01FE5843A22C}" type="datetimeFigureOut">
              <a:rPr lang="zh-CN" altLang="en-US"/>
              <a:pPr>
                <a:defRPr/>
              </a:pPr>
              <a:t>2020/10/18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A6E2E758-AF5E-403E-8886-D2B0E2F05021}" type="slidenum">
              <a:rPr lang="zh-CN" altLang="en-US"/>
              <a:pPr/>
              <a:t>‹#›</a:t>
            </a:fld>
            <a:endParaRPr lang="zh-CN" altLang="en-US"/>
          </a:p>
        </p:txBody>
      </p:sp>
    </p:spTree>
    <p:extLst>
      <p:ext uri="{BB962C8B-B14F-4D97-AF65-F5344CB8AC3E}">
        <p14:creationId xmlns:p14="http://schemas.microsoft.com/office/powerpoint/2010/main" val="2543264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学过计算机组成原理的大概都看得懂这张图</a:t>
            </a:r>
          </a:p>
          <a:p>
            <a:r>
              <a:rPr lang="zh-CN" altLang="en-US" dirty="0"/>
              <a:t>机器码存放在内存中，而执行发生在中央处理器中</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28</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29</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寄存器会直接参加运算，而</a:t>
            </a:r>
            <a:r>
              <a:rPr lang="en-US" altLang="zh-CN" dirty="0"/>
              <a:t>cache</a:t>
            </a:r>
            <a:r>
              <a:rPr lang="zh-CN" altLang="en-US" dirty="0"/>
              <a:t>不直接参加运算，功能和内存类似</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由于CPU和内存的速度是有很大差别的，中间引入一个DR，一定程度上起到了速度上的缓冲作用，不至于速度相差太</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5">
            <a:extLst>
              <a:ext uri="{FF2B5EF4-FFF2-40B4-BE49-F238E27FC236}">
                <a16:creationId xmlns:a16="http://schemas.microsoft.com/office/drawing/2014/main" id="{87097727-7FAA-4CA8-8C19-7F60F95F63B0}"/>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1988" y="4616"/>
            <a:ext cx="9142012" cy="523220"/>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4"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2032"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400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第二页">
    <p:bg>
      <p:bgPr>
        <a:solidFill>
          <a:schemeClr val="bg1"/>
        </a:solidFill>
        <a:effectLst/>
      </p:bgPr>
    </p:bg>
    <p:spTree>
      <p:nvGrpSpPr>
        <p:cNvPr id="1" name=""/>
        <p:cNvGrpSpPr/>
        <p:nvPr/>
      </p:nvGrpSpPr>
      <p:grpSpPr>
        <a:xfrm>
          <a:off x="0" y="0"/>
          <a:ext cx="0" cy="0"/>
          <a:chOff x="0" y="0"/>
          <a:chExt cx="0" cy="0"/>
        </a:xfrm>
      </p:grpSpPr>
      <p:sp>
        <p:nvSpPr>
          <p:cNvPr id="5" name="圆角矩形 4"/>
          <p:cNvSpPr/>
          <p:nvPr/>
        </p:nvSpPr>
        <p:spPr>
          <a:xfrm>
            <a:off x="395288" y="1052965"/>
            <a:ext cx="8353425" cy="5327650"/>
          </a:xfrm>
          <a:prstGeom prst="roundRect">
            <a:avLst>
              <a:gd name="adj" fmla="val 2624"/>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3" name="Text Placeholder 2"/>
          <p:cNvSpPr>
            <a:spLocks noGrp="1"/>
          </p:cNvSpPr>
          <p:nvPr>
            <p:ph type="body" idx="1"/>
          </p:nvPr>
        </p:nvSpPr>
        <p:spPr>
          <a:xfrm>
            <a:off x="1691800"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800" b="1" baseline="0">
                <a:solidFill>
                  <a:schemeClr val="tx1"/>
                </a:solidFill>
                <a:effectLst/>
                <a:latin typeface="Arial Narrow" pitchFamily="34" charset="0"/>
                <a:ea typeface="微软雅黑"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7" name="Content Placeholder 2"/>
          <p:cNvSpPr>
            <a:spLocks noGrp="1"/>
          </p:cNvSpPr>
          <p:nvPr>
            <p:ph idx="13"/>
          </p:nvPr>
        </p:nvSpPr>
        <p:spPr>
          <a:xfrm>
            <a:off x="628650" y="1412860"/>
            <a:ext cx="7886700" cy="4870903"/>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
        <p:nvSpPr>
          <p:cNvPr id="13" name="Slide Number Placeholder 5">
            <a:extLst>
              <a:ext uri="{FF2B5EF4-FFF2-40B4-BE49-F238E27FC236}">
                <a16:creationId xmlns:a16="http://schemas.microsoft.com/office/drawing/2014/main" id="{28F55204-9083-4DDB-B485-A487CE5D09D3}"/>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24064" y="490837"/>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6"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24064" y="6543648"/>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22206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bg1"/>
        </a:solidFill>
        <a:effectLst/>
      </p:bgPr>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BB7E2F-7A66-4BB5-9155-B2AAD90F46E7}"/>
              </a:ext>
            </a:extLst>
          </p:cNvPr>
          <p:cNvSpPr>
            <a:spLocks noGrp="1"/>
          </p:cNvSpPr>
          <p:nvPr>
            <p:ph type="ftr" sz="quarter" idx="16"/>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8"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
        <p:nvSpPr>
          <p:cNvPr id="9" name="Slide Number Placeholder 5">
            <a:extLst>
              <a:ext uri="{FF2B5EF4-FFF2-40B4-BE49-F238E27FC236}">
                <a16:creationId xmlns:a16="http://schemas.microsoft.com/office/drawing/2014/main" id="{D5A22CF8-4731-457B-8AA0-C50A07A1177C}"/>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3" name="直接连接符 2"/>
          <p:cNvCxnSpPr/>
          <p:nvPr userDrawn="1"/>
        </p:nvCxnSpPr>
        <p:spPr>
          <a:xfrm>
            <a:off x="0" y="657225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3"/>
          </p:nvPr>
        </p:nvSpPr>
        <p:spPr>
          <a:xfrm>
            <a:off x="251520" y="764704"/>
            <a:ext cx="8640960" cy="5616624"/>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104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100">
                <a:latin typeface="Times New Roman" panose="02020603050405020304" pitchFamily="18" charset="0"/>
                <a:ea typeface="+mn-ea"/>
                <a:cs typeface="Times New Roman" panose="02020603050405020304" pitchFamily="18" charset="0"/>
              </a:defRPr>
            </a:lvl1pPr>
            <a:lvl2pPr>
              <a:lnSpc>
                <a:spcPct val="100000"/>
              </a:lnSpc>
              <a:defRPr sz="1500" b="1">
                <a:solidFill>
                  <a:schemeClr val="tx1"/>
                </a:solidFill>
                <a:latin typeface="Times New Roman" panose="02020603050405020304" pitchFamily="18" charset="0"/>
                <a:ea typeface="幼圆" panose="02010509060101010101" pitchFamily="49" charset="-122"/>
                <a:cs typeface="Times New Roman" panose="02020603050405020304" pitchFamily="18" charset="0"/>
              </a:defRPr>
            </a:lvl2pPr>
            <a:lvl3pPr>
              <a:buFont typeface="Wingdings" panose="05000000000000000000" pitchFamily="2" charset="2"/>
              <a:buChar char="Ø"/>
              <a:defRPr b="1">
                <a:solidFill>
                  <a:srgbClr val="CC3300"/>
                </a:solidFill>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26865495-C111-4C7C-9322-8F1EB441798D}" type="slidenum">
              <a:rPr lang="en-US" altLang="zh-CN"/>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100" b="1">
                <a:latin typeface="黑体" panose="02010609060101010101" pitchFamily="2" charset="-122"/>
                <a:ea typeface="黑体" panose="0201060906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88513759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4FA52F7-A931-4C06-B8FB-5D9D877B5F6B}"/>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0" name="Title Placeholder 1"/>
          <p:cNvSpPr>
            <a:spLocks noGrp="1" noChangeArrowheads="1"/>
          </p:cNvSpPr>
          <p:nvPr>
            <p:ph type="title" idx="4294967295"/>
            <p:custDataLst>
              <p:tags r:id="rId6"/>
            </p:custDataLst>
          </p:nvPr>
        </p:nvSpPr>
        <p:spPr bwMode="auto">
          <a:xfrm>
            <a:off x="107950" y="48005"/>
            <a:ext cx="8928100" cy="5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1"/>
              <a:t>单击此处编辑母版标题样式</a:t>
            </a:r>
            <a:endParaRPr lang="en-US" altLang="en-US" noProof="1"/>
          </a:p>
        </p:txBody>
      </p:sp>
      <p:sp>
        <p:nvSpPr>
          <p:cNvPr id="1028" name="Text Placeholder 2"/>
          <p:cNvSpPr>
            <a:spLocks noGrp="1" noChangeArrowheads="1"/>
          </p:cNvSpPr>
          <p:nvPr>
            <p:ph type="body" idx="4294967295"/>
            <p:custDataLst>
              <p:tags r:id="rId7"/>
            </p:custDataLst>
          </p:nvPr>
        </p:nvSpPr>
        <p:spPr bwMode="auto">
          <a:xfrm>
            <a:off x="628650" y="908721"/>
            <a:ext cx="7886700" cy="554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endParaRPr lang="en-US" altLang="en-US" dirty="0"/>
          </a:p>
        </p:txBody>
      </p:sp>
      <p:sp>
        <p:nvSpPr>
          <p:cNvPr id="14" name="Footer Placeholder 4">
            <a:extLst>
              <a:ext uri="{FF2B5EF4-FFF2-40B4-BE49-F238E27FC236}">
                <a16:creationId xmlns:a16="http://schemas.microsoft.com/office/drawing/2014/main" id="{DF0AD01A-72BA-42B9-87F4-BE9676870757}"/>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18" name="Date Placeholder 3">
            <a:extLst>
              <a:ext uri="{FF2B5EF4-FFF2-40B4-BE49-F238E27FC236}">
                <a16:creationId xmlns:a16="http://schemas.microsoft.com/office/drawing/2014/main" id="{294964BB-531C-43B1-B31F-3654AC0AF3EB}"/>
              </a:ext>
            </a:extLst>
          </p:cNvPr>
          <p:cNvSpPr>
            <a:spLocks noGrp="1"/>
          </p:cNvSpPr>
          <p:nvPr>
            <p:ph type="dt" sz="quarter" idx="2"/>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秋</a:t>
            </a:r>
          </a:p>
        </p:txBody>
      </p:sp>
      <p:cxnSp>
        <p:nvCxnSpPr>
          <p:cNvPr id="3" name="直接连接符 2"/>
          <p:cNvCxnSpPr/>
          <p:nvPr userDrawn="1"/>
        </p:nvCxnSpPr>
        <p:spPr>
          <a:xfrm flipV="1">
            <a:off x="47792" y="517358"/>
            <a:ext cx="9060113" cy="2269"/>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6" r:id="rId3"/>
    <p:sldLayoutId id="2147483717" r:id="rId4"/>
  </p:sldLayoutIdLst>
  <p:hf hdr="0"/>
  <p:txStyles>
    <p:title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p:titleStyle>
    <p:body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nvSpPr>
        <p:spPr>
          <a:xfrm>
            <a:off x="1835696" y="4233185"/>
            <a:ext cx="6359525" cy="1119187"/>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助    教：郑晨、田思洋</a:t>
            </a:r>
          </a:p>
        </p:txBody>
      </p:sp>
      <p:sp>
        <p:nvSpPr>
          <p:cNvPr id="7" name="副标题 2"/>
          <p:cNvSpPr>
            <a:spLocks noGrp="1"/>
          </p:cNvSpPr>
          <p:nvPr/>
        </p:nvSpPr>
        <p:spPr>
          <a:xfrm>
            <a:off x="11750"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10" name="Footer Placeholder 4">
            <a:extLst>
              <a:ext uri="{FF2B5EF4-FFF2-40B4-BE49-F238E27FC236}">
                <a16:creationId xmlns:a16="http://schemas.microsoft.com/office/drawing/2014/main" id="{46EA24F8-E45C-4DF9-91B5-EEEB24E0A462}"/>
              </a:ext>
            </a:extLst>
          </p:cNvPr>
          <p:cNvSpPr>
            <a:spLocks noGrp="1"/>
          </p:cNvSpPr>
          <p:nvPr>
            <p:ph type="ftr" sz="quarter" idx="4294967295"/>
          </p:nvPr>
        </p:nvSpPr>
        <p:spPr>
          <a:xfrm>
            <a:off x="1403363" y="6502554"/>
            <a:ext cx="7201085" cy="266235"/>
          </a:xfrm>
        </p:spPr>
        <p:txBody>
          <a:bodyPr/>
          <a:lstStyle>
            <a:lvl1pPr algn="ctr">
              <a:defRPr sz="1400" b="1">
                <a:solidFill>
                  <a:schemeClr val="tx1">
                    <a:lumMod val="50000"/>
                  </a:schemeClr>
                </a:solidFill>
                <a:effectLst/>
                <a:latin typeface="幼圆" panose="02010509060101010101" pitchFamily="49" charset="-122"/>
                <a:ea typeface="幼圆" panose="02010509060101010101" pitchFamily="49" charset="-122"/>
              </a:defRPr>
            </a:lvl1pPr>
          </a:lstStyle>
          <a:p>
            <a:pPr algn="l"/>
            <a:r>
              <a:rPr lang="zh-CN" altLang="en-US" dirty="0">
                <a:solidFill>
                  <a:srgbClr val="622820"/>
                </a:solidFill>
              </a:rPr>
              <a:t>课程名称  操作系统                    授课教师  武延军      助教  郑晨、田思洋</a:t>
            </a:r>
          </a:p>
        </p:txBody>
      </p:sp>
      <p:sp>
        <p:nvSpPr>
          <p:cNvPr id="8" name="Date Placeholder 3">
            <a:extLst>
              <a:ext uri="{FF2B5EF4-FFF2-40B4-BE49-F238E27FC236}">
                <a16:creationId xmlns:a16="http://schemas.microsoft.com/office/drawing/2014/main" id="{10549C12-C6FE-46BE-9D30-D27810927A37}"/>
              </a:ext>
            </a:extLst>
          </p:cNvPr>
          <p:cNvSpPr>
            <a:spLocks noGrp="1"/>
          </p:cNvSpPr>
          <p:nvPr>
            <p:ph type="dt" sz="quarter" idx="15"/>
          </p:nvPr>
        </p:nvSpPr>
        <p:spPr>
          <a:xfrm>
            <a:off x="11750" y="6502555"/>
            <a:ext cx="1512887" cy="285750"/>
          </a:xfrm>
        </p:spPr>
        <p:txBody>
          <a:bodyPr/>
          <a:lstStyle>
            <a:lvl1pPr>
              <a:defRPr sz="1400" b="1">
                <a:solidFill>
                  <a:schemeClr val="tx1">
                    <a:tint val="75000"/>
                  </a:schemeClr>
                </a:solidFill>
                <a:latin typeface="幼圆" panose="02010509060101010101" pitchFamily="49" charset="-122"/>
                <a:ea typeface="幼圆" panose="02010509060101010101" pitchFamily="49" charset="-122"/>
                <a:cs typeface="+mn-ea"/>
              </a:defRPr>
            </a:lvl1pPr>
          </a:lstStyle>
          <a:p>
            <a:r>
              <a:rPr lang="en-US" altLang="zh-CN" dirty="0">
                <a:solidFill>
                  <a:srgbClr val="622820"/>
                </a:solidFill>
              </a:rPr>
              <a:t>2020-2021</a:t>
            </a:r>
            <a:r>
              <a:rPr lang="zh-CN" altLang="en-US" dirty="0">
                <a:solidFill>
                  <a:srgbClr val="622820"/>
                </a:solidFill>
              </a:rPr>
              <a:t>秋</a:t>
            </a:r>
          </a:p>
        </p:txBody>
      </p:sp>
      <p:sp>
        <p:nvSpPr>
          <p:cNvPr id="13" name="文本占位符 2">
            <a:extLst>
              <a:ext uri="{FF2B5EF4-FFF2-40B4-BE49-F238E27FC236}">
                <a16:creationId xmlns:a16="http://schemas.microsoft.com/office/drawing/2014/main" id="{3C5434CD-BADE-4985-A534-DDCC31062D11}"/>
              </a:ext>
            </a:extLst>
          </p:cNvPr>
          <p:cNvSpPr txBox="1">
            <a:spLocks/>
          </p:cNvSpPr>
          <p:nvPr/>
        </p:nvSpPr>
        <p:spPr bwMode="auto">
          <a:xfrm>
            <a:off x="1393231" y="2067030"/>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32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i="1" noProof="1">
              <a:latin typeface="Times New Roman" pitchFamily="18" charset="0"/>
              <a:sym typeface="+mn-ea"/>
            </a:endParaRPr>
          </a:p>
        </p:txBody>
      </p:sp>
      <p:cxnSp>
        <p:nvCxnSpPr>
          <p:cNvPr id="14" name="直接连接符 13"/>
          <p:cNvCxnSpPr/>
          <p:nvPr/>
        </p:nvCxnSpPr>
        <p:spPr>
          <a:xfrm>
            <a:off x="0" y="6381328"/>
            <a:ext cx="9110546" cy="4177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2520196"/>
          </a:xfrm>
        </p:spPr>
        <p:txBody>
          <a:bodyPr/>
          <a:lstStyle/>
          <a:p>
            <a:r>
              <a:rPr lang="en-US" altLang="zh-CN" dirty="0"/>
              <a:t>2.1</a:t>
            </a:r>
            <a:r>
              <a:rPr lang="zh-CN" altLang="en-US" dirty="0"/>
              <a:t>：计算机体系结构</a:t>
            </a:r>
            <a:endParaRPr lang="en-US" altLang="zh-CN" dirty="0"/>
          </a:p>
          <a:p>
            <a:endParaRPr lang="zh-CN" altLang="en-US" dirty="0"/>
          </a:p>
          <a:p>
            <a:r>
              <a:rPr lang="en-US" altLang="zh-CN" dirty="0">
                <a:solidFill>
                  <a:srgbClr val="FF0000"/>
                </a:solidFill>
              </a:rPr>
              <a:t>2.2</a:t>
            </a:r>
            <a:r>
              <a:rPr lang="zh-CN" altLang="en-US" dirty="0">
                <a:solidFill>
                  <a:srgbClr val="FF0000"/>
                </a:solidFill>
              </a:rPr>
              <a:t>：</a:t>
            </a:r>
            <a:r>
              <a:rPr lang="en-US" altLang="zh-CN" dirty="0">
                <a:solidFill>
                  <a:srgbClr val="FF0000"/>
                </a:solidFill>
              </a:rPr>
              <a:t>x86</a:t>
            </a:r>
            <a:r>
              <a:rPr lang="zh-CN" altLang="en-US" dirty="0">
                <a:solidFill>
                  <a:srgbClr val="FF0000"/>
                </a:solidFill>
              </a:rPr>
              <a:t>架构下的寄存器</a:t>
            </a:r>
          </a:p>
          <a:p>
            <a:endParaRPr lang="zh-CN" altLang="en-US" dirty="0"/>
          </a:p>
          <a:p>
            <a:r>
              <a:rPr lang="en-US" altLang="zh-CN" dirty="0"/>
              <a:t>2.3</a:t>
            </a:r>
            <a:r>
              <a:rPr lang="zh-CN" altLang="en-US" dirty="0"/>
              <a:t>：指令执行</a:t>
            </a:r>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10</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寄存器</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11783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143D9-7CEF-4DDB-A0A7-4A9B98393CFC}"/>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021E7975-BA89-479A-A824-3BDA36805A72}"/>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AE8EB96C-738B-4A7C-9BFC-CB6B2A3DFA22}"/>
              </a:ext>
            </a:extLst>
          </p:cNvPr>
          <p:cNvSpPr txBox="1">
            <a:spLocks/>
          </p:cNvSpPr>
          <p:nvPr/>
        </p:nvSpPr>
        <p:spPr>
          <a:xfrm>
            <a:off x="241490" y="1161655"/>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00000"/>
              </a:lnSpc>
              <a:spcBef>
                <a:spcPts val="0"/>
              </a:spcBef>
            </a:pPr>
            <a:r>
              <a:rPr lang="en-US" altLang="zh-CN" dirty="0"/>
              <a:t>x86</a:t>
            </a:r>
            <a:r>
              <a:rPr lang="zh-CN" altLang="en-US" dirty="0"/>
              <a:t>架构下的各种寄存器</a:t>
            </a:r>
          </a:p>
          <a:p>
            <a:pPr lvl="1" latinLnBrk="0">
              <a:lnSpc>
                <a:spcPct val="100000"/>
              </a:lnSpc>
              <a:spcBef>
                <a:spcPts val="0"/>
              </a:spcBef>
            </a:pPr>
            <a:endParaRPr lang="zh-CN" altLang="en-US" dirty="0"/>
          </a:p>
          <a:p>
            <a:pPr lvl="1" latinLnBrk="0">
              <a:lnSpc>
                <a:spcPct val="100000"/>
              </a:lnSpc>
              <a:spcBef>
                <a:spcPts val="0"/>
              </a:spcBef>
            </a:pPr>
            <a:r>
              <a:rPr lang="zh-CN" altLang="en-US" dirty="0"/>
              <a:t>8个通用寄存器：</a:t>
            </a:r>
          </a:p>
          <a:p>
            <a:pPr lvl="2" latinLnBrk="0">
              <a:lnSpc>
                <a:spcPct val="100000"/>
              </a:lnSpc>
              <a:spcBef>
                <a:spcPts val="0"/>
              </a:spcBef>
            </a:pPr>
            <a:r>
              <a:rPr lang="zh-CN" altLang="en-US" dirty="0"/>
              <a:t>EAX、EBX、ECX、EDX、ESI、EDI、ESP、EBP</a:t>
            </a:r>
          </a:p>
          <a:p>
            <a:pPr lvl="1" latinLnBrk="0">
              <a:lnSpc>
                <a:spcPct val="100000"/>
              </a:lnSpc>
              <a:spcBef>
                <a:spcPts val="0"/>
              </a:spcBef>
            </a:pPr>
            <a:r>
              <a:rPr lang="zh-CN" altLang="en-US" dirty="0"/>
              <a:t>1个标志寄存器：</a:t>
            </a:r>
          </a:p>
          <a:p>
            <a:pPr lvl="2" latinLnBrk="0">
              <a:lnSpc>
                <a:spcPct val="100000"/>
              </a:lnSpc>
              <a:spcBef>
                <a:spcPts val="0"/>
              </a:spcBef>
            </a:pPr>
            <a:r>
              <a:rPr lang="zh-CN" altLang="en-US" dirty="0"/>
              <a:t>EFLAGS</a:t>
            </a:r>
          </a:p>
          <a:p>
            <a:pPr lvl="1" latinLnBrk="0">
              <a:lnSpc>
                <a:spcPct val="100000"/>
              </a:lnSpc>
              <a:spcBef>
                <a:spcPts val="0"/>
              </a:spcBef>
            </a:pPr>
            <a:r>
              <a:rPr lang="zh-CN" altLang="en-US" dirty="0"/>
              <a:t>6个段寄存器：</a:t>
            </a:r>
          </a:p>
          <a:p>
            <a:pPr lvl="2" latinLnBrk="0">
              <a:lnSpc>
                <a:spcPct val="100000"/>
              </a:lnSpc>
              <a:spcBef>
                <a:spcPts val="0"/>
              </a:spcBef>
            </a:pPr>
            <a:r>
              <a:rPr lang="zh-CN" altLang="en-US" dirty="0"/>
              <a:t>CS、DS、ES、FS、GS、SS</a:t>
            </a:r>
          </a:p>
          <a:p>
            <a:pPr lvl="1" latinLnBrk="0">
              <a:lnSpc>
                <a:spcPct val="100000"/>
              </a:lnSpc>
              <a:spcBef>
                <a:spcPts val="0"/>
              </a:spcBef>
            </a:pPr>
            <a:r>
              <a:rPr lang="zh-CN" altLang="en-US" dirty="0"/>
              <a:t>5个控制寄存器：</a:t>
            </a:r>
          </a:p>
          <a:p>
            <a:pPr lvl="2" latinLnBrk="0">
              <a:lnSpc>
                <a:spcPct val="100000"/>
              </a:lnSpc>
              <a:spcBef>
                <a:spcPts val="0"/>
              </a:spcBef>
            </a:pPr>
            <a:r>
              <a:rPr lang="zh-CN" altLang="en-US" dirty="0"/>
              <a:t>CR0、CR1、CR2、CR3、CR4</a:t>
            </a:r>
          </a:p>
          <a:p>
            <a:pPr lvl="1" latinLnBrk="0">
              <a:lnSpc>
                <a:spcPct val="100000"/>
              </a:lnSpc>
              <a:spcBef>
                <a:spcPts val="0"/>
              </a:spcBef>
            </a:pPr>
            <a:r>
              <a:rPr lang="zh-CN" altLang="en-US" dirty="0"/>
              <a:t>8个调试寄存器：</a:t>
            </a:r>
          </a:p>
          <a:p>
            <a:pPr lvl="2" latinLnBrk="0">
              <a:lnSpc>
                <a:spcPct val="100000"/>
              </a:lnSpc>
              <a:spcBef>
                <a:spcPts val="0"/>
              </a:spcBef>
            </a:pPr>
            <a:r>
              <a:rPr lang="zh-CN" altLang="en-US" dirty="0"/>
              <a:t>DR0、DR1、DR2、DR3、DR4、DR5、DR6、DR7</a:t>
            </a:r>
          </a:p>
          <a:p>
            <a:pPr lvl="1" latinLnBrk="0">
              <a:lnSpc>
                <a:spcPct val="100000"/>
              </a:lnSpc>
              <a:spcBef>
                <a:spcPts val="0"/>
              </a:spcBef>
            </a:pPr>
            <a:r>
              <a:rPr lang="zh-CN" altLang="en-US" dirty="0"/>
              <a:t>4个系统地址寄存器：</a:t>
            </a:r>
          </a:p>
          <a:p>
            <a:pPr lvl="2" latinLnBrk="0">
              <a:lnSpc>
                <a:spcPct val="100000"/>
              </a:lnSpc>
              <a:spcBef>
                <a:spcPts val="0"/>
              </a:spcBef>
            </a:pPr>
            <a:r>
              <a:rPr lang="zh-CN" altLang="en-US" dirty="0"/>
              <a:t>GDTR、IDTR、LDTR、TR</a:t>
            </a:r>
          </a:p>
          <a:p>
            <a:pPr lvl="1" latinLnBrk="0">
              <a:lnSpc>
                <a:spcPct val="100000"/>
              </a:lnSpc>
              <a:spcBef>
                <a:spcPts val="0"/>
              </a:spcBef>
            </a:pPr>
            <a:r>
              <a:rPr lang="zh-CN" altLang="en-US" dirty="0"/>
              <a:t>其他寄存器：</a:t>
            </a:r>
          </a:p>
          <a:p>
            <a:pPr lvl="2" latinLnBrk="0">
              <a:lnSpc>
                <a:spcPct val="100000"/>
              </a:lnSpc>
              <a:spcBef>
                <a:spcPts val="0"/>
              </a:spcBef>
            </a:pPr>
            <a:r>
              <a:rPr lang="zh-CN" altLang="en-US" dirty="0"/>
              <a:t>EIP、TSC等。</a:t>
            </a:r>
          </a:p>
          <a:p>
            <a:pPr marL="0" indent="0">
              <a:lnSpc>
                <a:spcPct val="150000"/>
              </a:lnSpc>
              <a:buNone/>
            </a:pPr>
            <a:r>
              <a:rPr lang="zh-CN" altLang="en-US" sz="1500" dirty="0">
                <a:ea typeface="黑体" pitchFamily="49" charset="-122"/>
                <a:sym typeface="Arial" charset="0"/>
              </a:rPr>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39451" y="2114551"/>
            <a:ext cx="1943100" cy="3168491"/>
          </a:xfrm>
          <a:prstGeom prst="rect">
            <a:avLst/>
          </a:prstGeom>
        </p:spPr>
      </p:pic>
      <p:sp>
        <p:nvSpPr>
          <p:cNvPr id="4" name="标题 1">
            <a:extLst>
              <a:ext uri="{FF2B5EF4-FFF2-40B4-BE49-F238E27FC236}">
                <a16:creationId xmlns:a16="http://schemas.microsoft.com/office/drawing/2014/main" id="{3ADCB64F-D960-443C-8EB6-02F0879199E1}"/>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7" name="矩形: 圆角 6">
            <a:extLst>
              <a:ext uri="{FF2B5EF4-FFF2-40B4-BE49-F238E27FC236}">
                <a16:creationId xmlns:a16="http://schemas.microsoft.com/office/drawing/2014/main" id="{A344EC07-4A14-465D-8A08-0AF9404FC99F}"/>
              </a:ext>
            </a:extLst>
          </p:cNvPr>
          <p:cNvSpPr/>
          <p:nvPr/>
        </p:nvSpPr>
        <p:spPr>
          <a:xfrm>
            <a:off x="2802448" y="5123241"/>
            <a:ext cx="2664296" cy="922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一般</a:t>
            </a:r>
            <a:r>
              <a:rPr lang="en-US" altLang="zh-CN" dirty="0"/>
              <a:t>32</a:t>
            </a:r>
            <a:r>
              <a:rPr lang="zh-CN" altLang="en-US" dirty="0"/>
              <a:t>位</a:t>
            </a:r>
            <a:r>
              <a:rPr lang="en-US" altLang="zh-CN" dirty="0"/>
              <a:t>CPU</a:t>
            </a:r>
            <a:r>
              <a:rPr lang="zh-CN" altLang="en-US" dirty="0"/>
              <a:t>可以设置为</a:t>
            </a:r>
            <a:r>
              <a:rPr lang="en-US" altLang="zh-CN" dirty="0"/>
              <a:t>32</a:t>
            </a:r>
            <a:r>
              <a:rPr lang="zh-CN" altLang="en-US" dirty="0"/>
              <a:t>位工作模式或者</a:t>
            </a:r>
            <a:r>
              <a:rPr lang="en-US" altLang="zh-CN" dirty="0"/>
              <a:t>16</a:t>
            </a:r>
            <a:r>
              <a:rPr lang="zh-CN" altLang="en-US" dirty="0"/>
              <a:t>位工作模式</a:t>
            </a:r>
          </a:p>
        </p:txBody>
      </p:sp>
      <p:sp>
        <p:nvSpPr>
          <p:cNvPr id="8" name="文本框 7">
            <a:extLst>
              <a:ext uri="{FF2B5EF4-FFF2-40B4-BE49-F238E27FC236}">
                <a16:creationId xmlns:a16="http://schemas.microsoft.com/office/drawing/2014/main" id="{878A957B-F349-45C4-A184-E4AA07D8454D}"/>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6" name="内容占位符 1">
            <a:extLst>
              <a:ext uri="{FF2B5EF4-FFF2-40B4-BE49-F238E27FC236}">
                <a16:creationId xmlns:a16="http://schemas.microsoft.com/office/drawing/2014/main" id="{48C2716B-F59A-4B8B-9582-8FBAB97ECF2B}"/>
              </a:ext>
            </a:extLst>
          </p:cNvPr>
          <p:cNvSpPr txBox="1">
            <a:spLocks/>
          </p:cNvSpPr>
          <p:nvPr/>
        </p:nvSpPr>
        <p:spPr>
          <a:xfrm>
            <a:off x="82534" y="836712"/>
            <a:ext cx="6668568"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t>x86</a:t>
            </a:r>
            <a:r>
              <a:rPr lang="zh-CN" altLang="en-US" dirty="0"/>
              <a:t>下的寄存器</a:t>
            </a:r>
          </a:p>
          <a:p>
            <a:pPr lvl="1" indent="0" latinLnBrk="0">
              <a:lnSpc>
                <a:spcPct val="150000"/>
              </a:lnSpc>
              <a:spcBef>
                <a:spcPts val="0"/>
              </a:spcBef>
            </a:pPr>
            <a:r>
              <a:rPr lang="zh-CN" altLang="en-US" dirty="0"/>
              <a:t>通用寄存器</a:t>
            </a:r>
          </a:p>
          <a:p>
            <a:pPr lvl="2" indent="0" latinLnBrk="0">
              <a:lnSpc>
                <a:spcPct val="150000"/>
              </a:lnSpc>
              <a:spcBef>
                <a:spcPts val="0"/>
              </a:spcBef>
            </a:pPr>
            <a:r>
              <a:rPr lang="zh-CN" altLang="en-US" sz="1800" dirty="0"/>
              <a:t>如右表，有8个通用寄存器，且其中的16位寄存器并没有专门分配硬件，而是与32位寄存器通用来实现。在32位CPU中，其32位寄存器EAX、EBX、ECX和EDX不仅可传送数据、暂存数据保存算术逻辑运算结果，而且也可作为指针寄存器，所以，这些32位寄存器相比16位CPU中的AX、BX、CX、DX更具有通用性。</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34213" y="2049304"/>
            <a:ext cx="1943100" cy="3168491"/>
          </a:xfrm>
          <a:prstGeom prst="rect">
            <a:avLst/>
          </a:prstGeom>
        </p:spPr>
      </p:pic>
      <p:sp>
        <p:nvSpPr>
          <p:cNvPr id="4" name="标题 1">
            <a:extLst>
              <a:ext uri="{FF2B5EF4-FFF2-40B4-BE49-F238E27FC236}">
                <a16:creationId xmlns:a16="http://schemas.microsoft.com/office/drawing/2014/main" id="{8F6AB777-7F1E-4075-82D3-C6217A54CEE3}"/>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7" name="文本框 6">
            <a:extLst>
              <a:ext uri="{FF2B5EF4-FFF2-40B4-BE49-F238E27FC236}">
                <a16:creationId xmlns:a16="http://schemas.microsoft.com/office/drawing/2014/main" id="{186E9F66-C163-4534-B359-186CACCAA1CF}"/>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6" name="内容占位符 1">
            <a:extLst>
              <a:ext uri="{FF2B5EF4-FFF2-40B4-BE49-F238E27FC236}">
                <a16:creationId xmlns:a16="http://schemas.microsoft.com/office/drawing/2014/main" id="{F1D47346-AAED-4295-8634-3247C3364B7D}"/>
              </a:ext>
            </a:extLst>
          </p:cNvPr>
          <p:cNvSpPr txBox="1">
            <a:spLocks/>
          </p:cNvSpPr>
          <p:nvPr/>
        </p:nvSpPr>
        <p:spPr>
          <a:xfrm>
            <a:off x="198735" y="764704"/>
            <a:ext cx="6792723"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00000"/>
              </a:lnSpc>
              <a:spcBef>
                <a:spcPts val="0"/>
              </a:spcBef>
            </a:pPr>
            <a:r>
              <a:rPr lang="zh-CN" altLang="en-US" dirty="0">
                <a:sym typeface="+mn-ea"/>
              </a:rPr>
              <a:t>通用寄存器</a:t>
            </a:r>
            <a:endParaRPr lang="zh-CN" altLang="en-US" dirty="0"/>
          </a:p>
          <a:p>
            <a:pPr lvl="1" latinLnBrk="0">
              <a:lnSpc>
                <a:spcPct val="100000"/>
              </a:lnSpc>
              <a:spcBef>
                <a:spcPts val="0"/>
              </a:spcBef>
            </a:pPr>
            <a:r>
              <a:rPr lang="zh-CN" altLang="en-US" dirty="0"/>
              <a:t>EAX:</a:t>
            </a:r>
          </a:p>
          <a:p>
            <a:pPr lvl="2" indent="0">
              <a:lnSpc>
                <a:spcPct val="150000"/>
              </a:lnSpc>
              <a:spcBef>
                <a:spcPts val="0"/>
              </a:spcBef>
            </a:pPr>
            <a:r>
              <a:rPr lang="zh-CN" altLang="en-US" sz="1800" dirty="0"/>
              <a:t>累加器(Accumulator)，EAX是很多加法乘法的缺省寄存器，用于存放函数的返回值。</a:t>
            </a:r>
          </a:p>
          <a:p>
            <a:pPr lvl="1" latinLnBrk="0">
              <a:lnSpc>
                <a:spcPct val="100000"/>
              </a:lnSpc>
              <a:spcBef>
                <a:spcPts val="0"/>
              </a:spcBef>
            </a:pPr>
            <a:r>
              <a:rPr lang="zh-CN" altLang="en-US" dirty="0"/>
              <a:t>EBX：</a:t>
            </a:r>
          </a:p>
          <a:p>
            <a:pPr lvl="2" indent="0" latinLnBrk="0">
              <a:lnSpc>
                <a:spcPct val="150000"/>
              </a:lnSpc>
              <a:spcBef>
                <a:spcPts val="0"/>
              </a:spcBef>
            </a:pPr>
            <a:r>
              <a:rPr lang="zh-CN" altLang="en-US" sz="1800" dirty="0"/>
              <a:t>基地址寄存器(Base Register), 主要用于在内存寻址时存放基地址。</a:t>
            </a:r>
          </a:p>
          <a:p>
            <a:pPr lvl="1" latinLnBrk="0">
              <a:lnSpc>
                <a:spcPct val="100000"/>
              </a:lnSpc>
              <a:spcBef>
                <a:spcPts val="0"/>
              </a:spcBef>
            </a:pPr>
            <a:r>
              <a:rPr lang="zh-CN" altLang="en-US" dirty="0"/>
              <a:t>ECX：</a:t>
            </a:r>
          </a:p>
          <a:p>
            <a:pPr lvl="2" indent="0">
              <a:lnSpc>
                <a:spcPct val="150000"/>
              </a:lnSpc>
              <a:spcBef>
                <a:spcPts val="0"/>
              </a:spcBef>
            </a:pPr>
            <a:r>
              <a:rPr lang="zh-CN" altLang="en-US" sz="1800" dirty="0"/>
              <a:t>计数寄存器（Count Register），在循环和字符串操作时，要用它来控制循环次数；在位操作中，当移多位时，要用CL来指明移位的位数。</a:t>
            </a:r>
          </a:p>
          <a:p>
            <a:pPr marL="0" indent="0">
              <a:lnSpc>
                <a:spcPct val="150000"/>
              </a:lnSpc>
              <a:buNone/>
            </a:pPr>
            <a:r>
              <a:rPr lang="zh-CN" altLang="en-US" sz="1500" dirty="0">
                <a:ea typeface="黑体" pitchFamily="49" charset="-122"/>
                <a:sym typeface="Arial" charset="0"/>
              </a:rPr>
              <a:t>	</a:t>
            </a:r>
          </a:p>
        </p:txBody>
      </p:sp>
      <p:sp>
        <p:nvSpPr>
          <p:cNvPr id="9" name="矩形: 圆角 8">
            <a:extLst>
              <a:ext uri="{FF2B5EF4-FFF2-40B4-BE49-F238E27FC236}">
                <a16:creationId xmlns:a16="http://schemas.microsoft.com/office/drawing/2014/main" id="{D3E90429-BDF2-4B44-A9E9-F4752A1B2F6F}"/>
              </a:ext>
            </a:extLst>
          </p:cNvPr>
          <p:cNvSpPr/>
          <p:nvPr/>
        </p:nvSpPr>
        <p:spPr>
          <a:xfrm>
            <a:off x="2233942" y="5661248"/>
            <a:ext cx="486773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AX</a:t>
            </a:r>
            <a:r>
              <a:rPr lang="zh-CN" altLang="en-US" dirty="0"/>
              <a:t>是</a:t>
            </a:r>
            <a:r>
              <a:rPr lang="en-US" altLang="zh-CN" dirty="0"/>
              <a:t>EAX</a:t>
            </a:r>
            <a:r>
              <a:rPr lang="zh-CN" altLang="en-US" dirty="0"/>
              <a:t>的低</a:t>
            </a:r>
            <a:r>
              <a:rPr lang="en-US" altLang="zh-CN" dirty="0"/>
              <a:t>16</a:t>
            </a:r>
            <a:r>
              <a:rPr lang="zh-CN" altLang="en-US" dirty="0"/>
              <a:t>位，而</a:t>
            </a:r>
            <a:r>
              <a:rPr lang="en-US" altLang="zh-CN" dirty="0"/>
              <a:t>AH</a:t>
            </a:r>
            <a:r>
              <a:rPr lang="zh-CN" altLang="en-US" dirty="0"/>
              <a:t>、</a:t>
            </a:r>
            <a:r>
              <a:rPr lang="en-US" altLang="zh-CN" dirty="0"/>
              <a:t>AL</a:t>
            </a:r>
            <a:r>
              <a:rPr lang="zh-CN" altLang="en-US" dirty="0"/>
              <a:t>分别是</a:t>
            </a:r>
            <a:r>
              <a:rPr lang="en-US" altLang="zh-CN" dirty="0"/>
              <a:t>EAX</a:t>
            </a:r>
            <a:r>
              <a:rPr lang="zh-CN" altLang="en-US" dirty="0"/>
              <a:t>的高、低</a:t>
            </a:r>
            <a:r>
              <a:rPr lang="en-US" altLang="zh-CN" dirty="0"/>
              <a:t>8</a:t>
            </a:r>
            <a:r>
              <a:rPr lang="zh-CN" altLang="en-US" dirty="0"/>
              <a:t>位，以此类推表上其他寄存器也是一样的。</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06590" y="2114551"/>
            <a:ext cx="1943100" cy="3168491"/>
          </a:xfrm>
          <a:prstGeom prst="rect">
            <a:avLst/>
          </a:prstGeom>
        </p:spPr>
      </p:pic>
      <p:sp>
        <p:nvSpPr>
          <p:cNvPr id="4" name="标题 1">
            <a:extLst>
              <a:ext uri="{FF2B5EF4-FFF2-40B4-BE49-F238E27FC236}">
                <a16:creationId xmlns:a16="http://schemas.microsoft.com/office/drawing/2014/main" id="{69A1778F-60D6-465C-8CC5-498A4A7A417B}"/>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7" name="文本框 6">
            <a:extLst>
              <a:ext uri="{FF2B5EF4-FFF2-40B4-BE49-F238E27FC236}">
                <a16:creationId xmlns:a16="http://schemas.microsoft.com/office/drawing/2014/main" id="{1223DB4E-246E-4BB9-A354-D925BFDF961C}"/>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6" name="内容占位符 1">
            <a:extLst>
              <a:ext uri="{FF2B5EF4-FFF2-40B4-BE49-F238E27FC236}">
                <a16:creationId xmlns:a16="http://schemas.microsoft.com/office/drawing/2014/main" id="{E02A64D4-3B3F-42EF-8497-271D31E04120}"/>
              </a:ext>
            </a:extLst>
          </p:cNvPr>
          <p:cNvSpPr txBox="1">
            <a:spLocks/>
          </p:cNvSpPr>
          <p:nvPr/>
        </p:nvSpPr>
        <p:spPr>
          <a:xfrm>
            <a:off x="241490" y="1161655"/>
            <a:ext cx="6765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00000"/>
              </a:lnSpc>
              <a:spcBef>
                <a:spcPts val="0"/>
              </a:spcBef>
            </a:pPr>
            <a:r>
              <a:rPr lang="zh-CN" altLang="en-US" dirty="0">
                <a:sym typeface="+mn-ea"/>
              </a:rPr>
              <a:t>通用寄存器</a:t>
            </a:r>
            <a:endParaRPr lang="zh-CN" altLang="en-US" dirty="0"/>
          </a:p>
          <a:p>
            <a:pPr lvl="1" latinLnBrk="0">
              <a:lnSpc>
                <a:spcPct val="100000"/>
              </a:lnSpc>
              <a:spcBef>
                <a:spcPts val="0"/>
              </a:spcBef>
            </a:pPr>
            <a:r>
              <a:rPr lang="zh-CN" altLang="en-US" dirty="0"/>
              <a:t>EDX：</a:t>
            </a:r>
          </a:p>
          <a:p>
            <a:pPr lvl="2" latinLnBrk="0">
              <a:lnSpc>
                <a:spcPct val="150000"/>
              </a:lnSpc>
              <a:spcBef>
                <a:spcPts val="0"/>
              </a:spcBef>
            </a:pPr>
            <a:r>
              <a:rPr lang="zh-CN" altLang="en-US" sz="1800" dirty="0"/>
              <a:t>数据寄存器（Data Register），在进行乘、除运算时，它可作为默认的操作数参与运算，也可用于存放I/O的端口地址，且总是被用来放整数除法产生的余数。</a:t>
            </a:r>
          </a:p>
          <a:p>
            <a:pPr lvl="1" latinLnBrk="0">
              <a:lnSpc>
                <a:spcPct val="100000"/>
              </a:lnSpc>
              <a:spcBef>
                <a:spcPts val="0"/>
              </a:spcBef>
            </a:pPr>
            <a:endParaRPr lang="zh-CN" altLang="en-US" dirty="0"/>
          </a:p>
          <a:p>
            <a:pPr lvl="1" latinLnBrk="0">
              <a:lnSpc>
                <a:spcPct val="100000"/>
              </a:lnSpc>
              <a:spcBef>
                <a:spcPts val="0"/>
              </a:spcBef>
            </a:pPr>
            <a:r>
              <a:rPr lang="zh-CN" altLang="en-US" dirty="0"/>
              <a:t>ESI/EDI：</a:t>
            </a:r>
          </a:p>
          <a:p>
            <a:pPr lvl="2" latinLnBrk="0">
              <a:lnSpc>
                <a:spcPct val="150000"/>
              </a:lnSpc>
              <a:spcBef>
                <a:spcPts val="0"/>
              </a:spcBef>
            </a:pPr>
            <a:r>
              <a:rPr lang="zh-CN" altLang="en-US" sz="1800" dirty="0"/>
              <a:t>分别叫做源/目标索引寄存器(Source/Destination Index Register)，它们主要用于存放存储单元在段内的偏移量。用它们可实现多种存储器操作数的寻址方式，为以不同的地址形式访问存储单元提供方便。</a:t>
            </a:r>
            <a:r>
              <a:rPr lang="zh-CN" altLang="en-US" sz="1500" dirty="0">
                <a:ea typeface="黑体" pitchFamily="49" charset="-122"/>
                <a:sym typeface="Arial" charset="0"/>
              </a:rPr>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292080" y="3717032"/>
            <a:ext cx="3354705" cy="2840355"/>
          </a:xfrm>
          <a:prstGeom prst="rect">
            <a:avLst/>
          </a:prstGeom>
        </p:spPr>
      </p:pic>
      <p:sp>
        <p:nvSpPr>
          <p:cNvPr id="4" name="标题 1">
            <a:extLst>
              <a:ext uri="{FF2B5EF4-FFF2-40B4-BE49-F238E27FC236}">
                <a16:creationId xmlns:a16="http://schemas.microsoft.com/office/drawing/2014/main" id="{5B0A3AE2-A750-4E9C-977D-7D0069B1E85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7" name="文本框 6">
            <a:extLst>
              <a:ext uri="{FF2B5EF4-FFF2-40B4-BE49-F238E27FC236}">
                <a16:creationId xmlns:a16="http://schemas.microsoft.com/office/drawing/2014/main" id="{FC2CF88B-AB64-4283-A23B-425AE7AD055E}"/>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6" name="内容占位符 1">
            <a:extLst>
              <a:ext uri="{FF2B5EF4-FFF2-40B4-BE49-F238E27FC236}">
                <a16:creationId xmlns:a16="http://schemas.microsoft.com/office/drawing/2014/main" id="{62F3758A-B9DA-4ED8-AFA1-448201F99BE9}"/>
              </a:ext>
            </a:extLst>
          </p:cNvPr>
          <p:cNvSpPr txBox="1">
            <a:spLocks/>
          </p:cNvSpPr>
          <p:nvPr/>
        </p:nvSpPr>
        <p:spPr>
          <a:xfrm>
            <a:off x="68189" y="877524"/>
            <a:ext cx="8650603" cy="492774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状态寄存器</a:t>
            </a:r>
            <a:r>
              <a:rPr lang="zh-CN" altLang="en-US" dirty="0">
                <a:sym typeface="+mn-ea"/>
              </a:rPr>
              <a:t>EFLAGS</a:t>
            </a:r>
            <a:r>
              <a:rPr lang="zh-CN" altLang="en-US" dirty="0"/>
              <a:t>：</a:t>
            </a:r>
          </a:p>
          <a:p>
            <a:pPr lvl="1" indent="0" latinLnBrk="0">
              <a:lnSpc>
                <a:spcPct val="150000"/>
              </a:lnSpc>
              <a:spcBef>
                <a:spcPts val="0"/>
              </a:spcBef>
            </a:pPr>
            <a:r>
              <a:rPr lang="zh-CN" altLang="en-US" sz="1600" dirty="0"/>
              <a:t>主要用于提供程序的状态及进行相应的控制，</a:t>
            </a:r>
            <a:r>
              <a:rPr lang="zh-CN" altLang="en-US" sz="1600" dirty="0">
                <a:sym typeface="+mn-ea"/>
              </a:rPr>
              <a:t>对程序正确的执行至关重要。</a:t>
            </a:r>
            <a:endParaRPr lang="zh-CN" altLang="en-US" sz="1600" dirty="0"/>
          </a:p>
          <a:p>
            <a:pPr lvl="1" indent="0" latinLnBrk="0">
              <a:lnSpc>
                <a:spcPct val="150000"/>
              </a:lnSpc>
              <a:spcBef>
                <a:spcPts val="0"/>
              </a:spcBef>
            </a:pPr>
            <a:r>
              <a:rPr lang="zh-CN" altLang="en-US" sz="1600" dirty="0"/>
              <a:t>用来存放三类信息</a:t>
            </a:r>
            <a:r>
              <a:rPr lang="zh-CN" altLang="en-US" dirty="0"/>
              <a:t>：</a:t>
            </a:r>
          </a:p>
          <a:p>
            <a:pPr lvl="2" indent="0" latinLnBrk="0">
              <a:lnSpc>
                <a:spcPct val="150000"/>
              </a:lnSpc>
              <a:spcBef>
                <a:spcPts val="0"/>
              </a:spcBef>
            </a:pPr>
            <a:r>
              <a:rPr lang="zh-CN" altLang="en-US" sz="1400" dirty="0"/>
              <a:t>一类是体现当前指令执行结果的各种状态信息（条件码），如有无进位（CF位）、有无溢出（O</a:t>
            </a:r>
            <a:r>
              <a:rPr lang="en-US" altLang="zh-CN" sz="1400" dirty="0"/>
              <a:t>F</a:t>
            </a:r>
            <a:r>
              <a:rPr lang="zh-CN" altLang="en-US" sz="1400" dirty="0"/>
              <a:t>位）、结果正负（SF位）、结果是否为零（ZF位）、奇偶标志位（P</a:t>
            </a:r>
            <a:r>
              <a:rPr lang="en-US" altLang="zh-CN" sz="1400" dirty="0"/>
              <a:t>F</a:t>
            </a:r>
            <a:r>
              <a:rPr lang="zh-CN" altLang="en-US" sz="1400" dirty="0"/>
              <a:t>位）等；</a:t>
            </a:r>
          </a:p>
          <a:p>
            <a:pPr lvl="2" indent="0" latinLnBrk="0">
              <a:lnSpc>
                <a:spcPct val="150000"/>
              </a:lnSpc>
              <a:spcBef>
                <a:spcPts val="0"/>
              </a:spcBef>
            </a:pPr>
            <a:r>
              <a:rPr lang="zh-CN" altLang="en-US" sz="1400" dirty="0"/>
              <a:t>另一类存放控制信息（PSW:程序状态字寄存器）：如允许中断(IF位)、跟踪标志（TF位）等。有些架构中将PSW称为标志寄存器FR（Flag Register）；</a:t>
            </a:r>
          </a:p>
          <a:p>
            <a:pPr lvl="2" indent="0" latinLnBrk="0">
              <a:lnSpc>
                <a:spcPct val="150000"/>
              </a:lnSpc>
              <a:spcBef>
                <a:spcPts val="0"/>
              </a:spcBef>
            </a:pPr>
            <a:r>
              <a:rPr lang="zh-CN" altLang="en-US" sz="1400" dirty="0"/>
              <a:t>最后一类是</a:t>
            </a:r>
            <a:r>
              <a:rPr lang="en-US" altLang="zh-CN" sz="1400" dirty="0"/>
              <a:t>DF</a:t>
            </a:r>
            <a:r>
              <a:rPr lang="zh-CN" altLang="en-US" sz="1400" dirty="0"/>
              <a:t>标志，决定</a:t>
            </a:r>
            <a:r>
              <a:rPr lang="en-US" altLang="zh-CN" sz="1400" dirty="0"/>
              <a:t>PC</a:t>
            </a:r>
            <a:r>
              <a:rPr lang="zh-CN" altLang="en-US" sz="1400" dirty="0"/>
              <a:t>的增长方向</a:t>
            </a:r>
            <a:r>
              <a:rPr lang="zh-CN" altLang="en-US" sz="1800" dirty="0"/>
              <a:t>。</a:t>
            </a:r>
            <a:endParaRPr lang="en-US" altLang="zh-CN" sz="1800" dirty="0"/>
          </a:p>
          <a:p>
            <a:pPr marL="0" indent="0">
              <a:lnSpc>
                <a:spcPct val="150000"/>
              </a:lnSpc>
              <a:buNone/>
            </a:pPr>
            <a:r>
              <a:rPr lang="zh-CN" altLang="en-US" sz="1500" dirty="0">
                <a:ea typeface="黑体" pitchFamily="49" charset="-122"/>
                <a:sym typeface="Arial" charset="0"/>
              </a:rPr>
              <a:t>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B2D96-BDF1-455A-BFA5-9F7CC0FB1F44}"/>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EFLAGS</a:t>
            </a:r>
            <a:r>
              <a:rPr lang="zh-CN" altLang="en-US" noProof="1">
                <a:latin typeface="隶书" panose="02010509060101010101" pitchFamily="49" charset="-122"/>
                <a:ea typeface="隶书" panose="02010509060101010101" pitchFamily="49" charset="-122"/>
              </a:rPr>
              <a:t>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88794480-DBFE-4254-B8DB-9DDDF31BEB98}"/>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7" name="内容占位符 1">
            <a:extLst>
              <a:ext uri="{FF2B5EF4-FFF2-40B4-BE49-F238E27FC236}">
                <a16:creationId xmlns:a16="http://schemas.microsoft.com/office/drawing/2014/main" id="{72039182-2047-436E-99A9-E45A686D807C}"/>
              </a:ext>
            </a:extLst>
          </p:cNvPr>
          <p:cNvSpPr txBox="1">
            <a:spLocks/>
          </p:cNvSpPr>
          <p:nvPr/>
        </p:nvSpPr>
        <p:spPr>
          <a:xfrm>
            <a:off x="37584" y="836712"/>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系统标志</a:t>
            </a:r>
          </a:p>
          <a:p>
            <a:pPr lvl="1" indent="0" latinLnBrk="0">
              <a:lnSpc>
                <a:spcPct val="150000"/>
              </a:lnSpc>
              <a:spcBef>
                <a:spcPts val="0"/>
              </a:spcBef>
            </a:pPr>
            <a:r>
              <a:rPr lang="zh-CN" altLang="en-US" sz="1800" b="0" dirty="0"/>
              <a:t>CF(bit 0) [Carry flag]：若算术操作产生的结果在最高有效位(most-significant bit)发生进位或借位则将其置1，反之清零。这个标志指示无符号整型运算的溢出状态。</a:t>
            </a:r>
          </a:p>
          <a:p>
            <a:pPr lvl="1" indent="0" latinLnBrk="0">
              <a:lnSpc>
                <a:spcPct val="150000"/>
              </a:lnSpc>
              <a:spcBef>
                <a:spcPts val="0"/>
              </a:spcBef>
            </a:pPr>
            <a:r>
              <a:rPr lang="zh-CN" altLang="en-US" sz="1800" b="0" dirty="0"/>
              <a:t>PF(bit 2) [Parity flag]：如果结果的最低有效字节(least-significant byte)包含偶数个1位则该位置1，否则清零。</a:t>
            </a:r>
          </a:p>
          <a:p>
            <a:pPr lvl="1" indent="0" latinLnBrk="0">
              <a:lnSpc>
                <a:spcPct val="150000"/>
              </a:lnSpc>
              <a:spcBef>
                <a:spcPts val="0"/>
              </a:spcBef>
            </a:pPr>
            <a:r>
              <a:rPr lang="zh-CN" altLang="en-US" sz="1800" b="0" dirty="0"/>
              <a:t>AF(bit 4) [Adjust flag]：如果算术操作在结果的第3位发生进位或借位则将该标志置1，否则清零。</a:t>
            </a:r>
          </a:p>
          <a:p>
            <a:pPr lvl="1" indent="0" latinLnBrk="0">
              <a:lnSpc>
                <a:spcPct val="150000"/>
              </a:lnSpc>
              <a:spcBef>
                <a:spcPts val="0"/>
              </a:spcBef>
            </a:pPr>
            <a:r>
              <a:rPr lang="zh-CN" altLang="en-US" sz="1800" b="0" dirty="0"/>
              <a:t>ZF(bit 6) [Zero flag]：若结果为0则将其置1，反之清零。</a:t>
            </a:r>
          </a:p>
          <a:p>
            <a:pPr lvl="1" indent="0" latinLnBrk="0">
              <a:lnSpc>
                <a:spcPct val="150000"/>
              </a:lnSpc>
              <a:spcBef>
                <a:spcPts val="0"/>
              </a:spcBef>
            </a:pPr>
            <a:r>
              <a:rPr lang="zh-CN" altLang="en-US" sz="1800" b="0" dirty="0"/>
              <a:t>SF(bit 7) [Sign flag]：该标志被设置为有符号整型的最高有效位。(0指示结果为正，反之则为负)</a:t>
            </a:r>
          </a:p>
          <a:p>
            <a:pPr lvl="1" indent="0" latinLnBrk="0">
              <a:lnSpc>
                <a:spcPct val="150000"/>
              </a:lnSpc>
              <a:spcBef>
                <a:spcPts val="0"/>
              </a:spcBef>
            </a:pPr>
            <a:r>
              <a:rPr lang="zh-CN" altLang="en-US" sz="1800" b="0" dirty="0"/>
              <a:t>OF(bit 11) [Overflow flag]：如果整型结果是较大的正数或较小的负数，并且无法匹配目的操作数时将该位置1，反之清零。这个标志为带符号整型运算指示溢出状态。</a:t>
            </a:r>
          </a:p>
          <a:p>
            <a:pPr marL="914400" lvl="2" indent="0" latinLnBrk="0">
              <a:lnSpc>
                <a:spcPct val="100000"/>
              </a:lnSpc>
              <a:spcBef>
                <a:spcPts val="0"/>
              </a:spcBef>
              <a:buNone/>
            </a:pP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C455D-32CB-47FC-9F87-E77B01418D52}"/>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EFLAGS</a:t>
            </a:r>
            <a:r>
              <a:rPr lang="zh-CN" altLang="en-US" noProof="1">
                <a:latin typeface="隶书" panose="02010509060101010101" pitchFamily="49" charset="-122"/>
                <a:ea typeface="隶书" panose="02010509060101010101" pitchFamily="49" charset="-122"/>
              </a:rPr>
              <a:t>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656D2C2E-2686-42CA-A5B2-B1EDE433595A}"/>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575B2CBA-2536-4D3B-B4B0-0BA9D222E255}"/>
              </a:ext>
            </a:extLst>
          </p:cNvPr>
          <p:cNvSpPr txBox="1">
            <a:spLocks/>
          </p:cNvSpPr>
          <p:nvPr/>
        </p:nvSpPr>
        <p:spPr>
          <a:xfrm>
            <a:off x="107950" y="836712"/>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控制标志</a:t>
            </a:r>
          </a:p>
          <a:p>
            <a:pPr lvl="1" indent="0" latinLnBrk="0">
              <a:lnSpc>
                <a:spcPct val="150000"/>
              </a:lnSpc>
              <a:spcBef>
                <a:spcPts val="0"/>
              </a:spcBef>
            </a:pPr>
            <a:r>
              <a:rPr lang="zh-CN" altLang="en-US" sz="1800" b="0" dirty="0"/>
              <a:t>EFLAGS寄存器中的这部分标志用于控制操作系统或是执行操作，它们不允许被应用程序所修改。这些标志的作用如下：</a:t>
            </a:r>
          </a:p>
          <a:p>
            <a:pPr lvl="1" indent="0" latinLnBrk="0">
              <a:lnSpc>
                <a:spcPct val="150000"/>
              </a:lnSpc>
              <a:spcBef>
                <a:spcPts val="0"/>
              </a:spcBef>
            </a:pPr>
            <a:r>
              <a:rPr lang="zh-CN" altLang="en-US" sz="1800" b="0" dirty="0"/>
              <a:t>TF(bit 8) [Trap flag]   将该位设置为1以允许单步调试模式，清零则禁用该模式。</a:t>
            </a:r>
          </a:p>
          <a:p>
            <a:pPr lvl="1" indent="0" latinLnBrk="0">
              <a:lnSpc>
                <a:spcPct val="150000"/>
              </a:lnSpc>
              <a:spcBef>
                <a:spcPts val="0"/>
              </a:spcBef>
            </a:pPr>
            <a:r>
              <a:rPr lang="zh-CN" altLang="en-US" sz="1800" b="0" dirty="0"/>
              <a:t>IF(bit 9) [Interrupt enable flag]   该标志用于控制处理器对可屏蔽中断请求(maskable interrupt requests)的响应。置1可以响应可屏蔽中断，反之则禁止可屏蔽中断。</a:t>
            </a:r>
          </a:p>
          <a:p>
            <a:pPr lvl="1" indent="0" latinLnBrk="0">
              <a:lnSpc>
                <a:spcPct val="150000"/>
              </a:lnSpc>
              <a:spcBef>
                <a:spcPts val="0"/>
              </a:spcBef>
            </a:pPr>
            <a:r>
              <a:rPr lang="zh-CN" altLang="en-US" sz="1800" b="0" dirty="0"/>
              <a:t>IOPL(bits 12 and 13) [I/O privilege level field]   指示当前运行任务的I/O特权级(I/O privilege level)，正在运行任务的当前特权级(CPL)必须小于或等于I/O特权级才能允许访问I/O地址空间。这个域只能在CPL为0时才能通过POPF以及IRET指令修改。</a:t>
            </a:r>
          </a:p>
          <a:p>
            <a:pPr lvl="1" indent="0" latinLnBrk="0">
              <a:lnSpc>
                <a:spcPct val="150000"/>
              </a:lnSpc>
              <a:spcBef>
                <a:spcPts val="0"/>
              </a:spcBef>
            </a:pPr>
            <a:r>
              <a:rPr lang="zh-CN" altLang="en-US" sz="1800" b="0" dirty="0"/>
              <a:t>NT(bit 14) [Nested task flag]   这个标志控制中断链和被调用任务。若当前任务与前一个执行任务相关则置1，反之则清零。</a:t>
            </a:r>
          </a:p>
          <a:p>
            <a:pPr lvl="1" latinLnBrk="0">
              <a:lnSpc>
                <a:spcPct val="100000"/>
              </a:lnSpc>
              <a:spcBef>
                <a:spcPts val="0"/>
              </a:spcBef>
            </a:pPr>
            <a:endParaRPr lang="zh-CN" altLang="en-US" dirty="0"/>
          </a:p>
          <a:p>
            <a:pPr latinLnBrk="0">
              <a:lnSpc>
                <a:spcPct val="100000"/>
              </a:lnSpc>
              <a:spcBef>
                <a:spcPts val="0"/>
              </a:spcBef>
            </a:pP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219109" y="1168377"/>
            <a:ext cx="8241323" cy="3672407"/>
          </a:xfrm>
        </p:spPr>
        <p:txBody>
          <a:bodyPr/>
          <a:lstStyle/>
          <a:p>
            <a:pPr indent="0">
              <a:lnSpc>
                <a:spcPct val="150000"/>
              </a:lnSpc>
              <a:spcBef>
                <a:spcPts val="0"/>
              </a:spcBef>
            </a:pPr>
            <a:r>
              <a:rPr lang="zh-CN" altLang="en-US" dirty="0"/>
              <a:t>DF标志(DF flag)</a:t>
            </a:r>
          </a:p>
          <a:p>
            <a:pPr lvl="1" indent="0">
              <a:lnSpc>
                <a:spcPct val="150000"/>
              </a:lnSpc>
              <a:spcBef>
                <a:spcPts val="0"/>
              </a:spcBef>
            </a:pPr>
            <a:r>
              <a:rPr lang="zh-CN" altLang="en-US" dirty="0"/>
              <a:t>这个方向标志(位于EFLAGS寄存器的第10位)控制串指令(MOVS, CMPS, SCAS, LODS以及STOS)。设置DF标志使得串指令自动递减（从高地址向低地址方向处理字符串），清除该标志则使得串指令自动递增。STD以及CLD指令分别用于设置以及清除DF标志。</a:t>
            </a:r>
          </a:p>
          <a:p>
            <a:pPr marL="0" indent="0">
              <a:lnSpc>
                <a:spcPct val="100000"/>
              </a:lnSpc>
              <a:spcBef>
                <a:spcPts val="0"/>
              </a:spcBef>
              <a:buNone/>
            </a:pPr>
            <a:endParaRPr lang="zh-CN" altLang="en-US" dirty="0"/>
          </a:p>
        </p:txBody>
      </p:sp>
      <p:pic>
        <p:nvPicPr>
          <p:cNvPr id="2" name="图片 1"/>
          <p:cNvPicPr>
            <a:picLocks noChangeAspect="1"/>
          </p:cNvPicPr>
          <p:nvPr/>
        </p:nvPicPr>
        <p:blipFill>
          <a:blip r:embed="rId3"/>
          <a:stretch>
            <a:fillRect/>
          </a:stretch>
        </p:blipFill>
        <p:spPr>
          <a:xfrm>
            <a:off x="2482023" y="3335186"/>
            <a:ext cx="3555950" cy="3011195"/>
          </a:xfrm>
          <a:prstGeom prst="rect">
            <a:avLst/>
          </a:prstGeom>
        </p:spPr>
      </p:pic>
      <p:sp>
        <p:nvSpPr>
          <p:cNvPr id="4" name="标题 1">
            <a:extLst>
              <a:ext uri="{FF2B5EF4-FFF2-40B4-BE49-F238E27FC236}">
                <a16:creationId xmlns:a16="http://schemas.microsoft.com/office/drawing/2014/main" id="{96349EBB-EEDB-433C-A21B-E5A7BC6FA242}"/>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EFLAGS</a:t>
            </a:r>
            <a:r>
              <a:rPr lang="zh-CN" altLang="en-US" noProof="1">
                <a:latin typeface="隶书" panose="02010509060101010101" pitchFamily="49" charset="-122"/>
                <a:ea typeface="隶书" panose="02010509060101010101" pitchFamily="49" charset="-122"/>
              </a:rPr>
              <a:t>寄存器</a:t>
            </a:r>
            <a:endParaRPr lang="en-US" altLang="zh-CN" noProof="1">
              <a:latin typeface="隶书" panose="02010509060101010101" pitchFamily="49" charset="-122"/>
              <a:ea typeface="隶书" panose="02010509060101010101"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14CE7-8DB8-4EDA-BB44-65B6707020C3}"/>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C2BC1FE6-61BD-4CB1-80DD-334F14F3AC8D}"/>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3F9A99E3-38F0-4F25-AD5D-18D8B02DC653}"/>
              </a:ext>
            </a:extLst>
          </p:cNvPr>
          <p:cNvSpPr txBox="1">
            <a:spLocks/>
          </p:cNvSpPr>
          <p:nvPr/>
        </p:nvSpPr>
        <p:spPr>
          <a:xfrm>
            <a:off x="28143" y="713984"/>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段寄存器：</a:t>
            </a:r>
          </a:p>
          <a:p>
            <a:pPr lvl="1" indent="0" latinLnBrk="0">
              <a:lnSpc>
                <a:spcPct val="150000"/>
              </a:lnSpc>
              <a:spcBef>
                <a:spcPts val="0"/>
              </a:spcBef>
            </a:pPr>
            <a:r>
              <a:rPr lang="zh-CN" altLang="en-US" b="0" dirty="0"/>
              <a:t>段寄存器是根据内存分段的管理模式而设置的。内存单元的物理地址由段寄存器的值和一个偏移量组合而成的，这样可用两个较少位数的值组合成一个可访问较大物理空间的内存地址。x86的段寄存器有6个----CS/DS/ES/SS/FS/GS，均为16位。</a:t>
            </a:r>
          </a:p>
          <a:p>
            <a:pPr lvl="1" indent="0" latinLnBrk="0">
              <a:lnSpc>
                <a:spcPct val="150000"/>
              </a:lnSpc>
              <a:spcBef>
                <a:spcPts val="0"/>
              </a:spcBef>
            </a:pPr>
            <a:endParaRPr lang="zh-CN" altLang="en-US" dirty="0"/>
          </a:p>
          <a:p>
            <a:pPr lvl="1" indent="0" latinLnBrk="0">
              <a:lnSpc>
                <a:spcPct val="150000"/>
              </a:lnSpc>
              <a:spcBef>
                <a:spcPts val="0"/>
              </a:spcBef>
            </a:pPr>
            <a:r>
              <a:rPr lang="zh-CN" altLang="en-US" dirty="0"/>
              <a:t>CS：</a:t>
            </a:r>
          </a:p>
          <a:p>
            <a:pPr lvl="2" indent="0" latinLnBrk="0">
              <a:lnSpc>
                <a:spcPct val="150000"/>
              </a:lnSpc>
              <a:spcBef>
                <a:spcPts val="0"/>
              </a:spcBef>
            </a:pPr>
            <a:r>
              <a:rPr lang="zh-CN" altLang="en-US" sz="1800" dirty="0"/>
              <a:t>包含代码段的段选择符，代码段保存正在执行的指令。处理器从代码段读取指令时，使用由CS寄存器中的段选择符与EIP寄存器联合构成的逻辑地址。EIP保存要执行的下一条指令在代码段中的偏移量。</a:t>
            </a:r>
          </a:p>
          <a:p>
            <a:pPr marL="0" indent="0">
              <a:lnSpc>
                <a:spcPct val="150000"/>
              </a:lnSpc>
              <a:buNone/>
            </a:pPr>
            <a:endParaRPr lang="zh-CN" altLang="en-US" sz="1500" dirty="0">
              <a:ea typeface="黑体" pitchFamily="49" charset="-122"/>
              <a:sym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691800" y="692696"/>
            <a:ext cx="5760400" cy="864095"/>
          </a:xfrm>
        </p:spPr>
        <p:style>
          <a:lnRef idx="1">
            <a:schemeClr val="accent6"/>
          </a:lnRef>
          <a:fillRef idx="2">
            <a:schemeClr val="accent6"/>
          </a:fillRef>
          <a:effectRef idx="1">
            <a:schemeClr val="accent6"/>
          </a:effectRef>
          <a:fontRef idx="minor">
            <a:schemeClr val="dk1"/>
          </a:fontRef>
        </p:style>
        <p:txBody>
          <a:bodyPr rtlCol="0">
            <a:noAutofit/>
          </a:bodyPr>
          <a:lstStyle/>
          <a:p>
            <a:pPr fontAlgn="auto">
              <a:defRPr/>
            </a:pPr>
            <a:r>
              <a:rPr lang="zh-CN" altLang="en-US" sz="27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000" i="1" noProof="1">
                <a:latin typeface="Times New Roman" pitchFamily="18" charset="0"/>
                <a:sym typeface="+mn-ea"/>
              </a:rPr>
              <a:t>Operating System</a:t>
            </a:r>
          </a:p>
        </p:txBody>
      </p:sp>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36000"/>
            <a:ext cx="9166396"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a:t>
            </a:fld>
            <a:endParaRPr lang="zh-CN" altLang="en-US" dirty="0"/>
          </a:p>
        </p:txBody>
      </p:sp>
      <p:sp>
        <p:nvSpPr>
          <p:cNvPr id="14" name="副标题 2">
            <a:extLst>
              <a:ext uri="{FF2B5EF4-FFF2-40B4-BE49-F238E27FC236}">
                <a16:creationId xmlns:a16="http://schemas.microsoft.com/office/drawing/2014/main" id="{CE7EE490-374D-4C09-B62A-335AE31C9DC4}"/>
              </a:ext>
            </a:extLst>
          </p:cNvPr>
          <p:cNvSpPr>
            <a:spLocks noGrp="1"/>
          </p:cNvSpPr>
          <p:nvPr/>
        </p:nvSpPr>
        <p:spPr>
          <a:xfrm>
            <a:off x="2727288" y="4569404"/>
            <a:ext cx="3816424" cy="994941"/>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sym typeface="+mn-ea"/>
              </a:rPr>
              <a:t>授课时间：</a:t>
            </a:r>
            <a:endPar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p:txBody>
      </p:sp>
      <p:sp>
        <p:nvSpPr>
          <p:cNvPr id="15" name="标题 1">
            <a:extLst>
              <a:ext uri="{FF2B5EF4-FFF2-40B4-BE49-F238E27FC236}">
                <a16:creationId xmlns:a16="http://schemas.microsoft.com/office/drawing/2014/main" id="{98FBA44D-BCCD-4AC9-97EC-8E55BA20DE72}"/>
              </a:ext>
            </a:extLst>
          </p:cNvPr>
          <p:cNvSpPr txBox="1">
            <a:spLocks/>
          </p:cNvSpPr>
          <p:nvPr/>
        </p:nvSpPr>
        <p:spPr bwMode="auto">
          <a:xfrm>
            <a:off x="639430" y="2338584"/>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lvl1pPr algn="l" rtl="0" eaLnBrk="1" fontAlgn="base" hangingPunct="1">
              <a:lnSpc>
                <a:spcPct val="90000"/>
              </a:lnSpc>
              <a:spcBef>
                <a:spcPct val="0"/>
              </a:spcBef>
              <a:spcAft>
                <a:spcPct val="0"/>
              </a:spcAft>
              <a:defRPr lang="en-US" altLang="en-US" sz="3200" b="1" kern="1200" baseline="0">
                <a:solidFill>
                  <a:schemeClr val="tx1"/>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lgn="ctr" fontAlgn="auto">
              <a:lnSpc>
                <a:spcPct val="150000"/>
              </a:lnSpc>
              <a:defRPr/>
            </a:pPr>
            <a:r>
              <a:rPr lang="en-US" altLang="zh-CN" sz="3600" noProof="1">
                <a:solidFill>
                  <a:schemeClr val="accent3">
                    <a:lumMod val="50000"/>
                  </a:schemeClr>
                </a:solidFill>
                <a:latin typeface="微软雅黑" charset="0"/>
                <a:ea typeface="微软雅黑" charset="0"/>
                <a:sym typeface="+mn-ea"/>
              </a:rPr>
              <a:t>[</a:t>
            </a:r>
            <a:r>
              <a:rPr lang="zh-CN" altLang="en-US" sz="3600" noProof="1">
                <a:solidFill>
                  <a:schemeClr val="accent3">
                    <a:lumMod val="50000"/>
                  </a:schemeClr>
                </a:solidFill>
                <a:latin typeface="微软雅黑" charset="0"/>
                <a:ea typeface="微软雅黑" charset="0"/>
                <a:sym typeface="+mn-ea"/>
              </a:rPr>
              <a:t>第</a:t>
            </a:r>
            <a:r>
              <a:rPr lang="en-US" altLang="zh-CN" sz="3600" noProof="1">
                <a:solidFill>
                  <a:srgbClr val="FF0000"/>
                </a:solidFill>
                <a:latin typeface="微软雅黑" charset="0"/>
                <a:ea typeface="微软雅黑" charset="0"/>
                <a:sym typeface="+mn-ea"/>
              </a:rPr>
              <a:t>2</a:t>
            </a:r>
            <a:r>
              <a:rPr lang="zh-CN" altLang="en-US" sz="3600" noProof="1">
                <a:solidFill>
                  <a:schemeClr val="accent3">
                    <a:lumMod val="50000"/>
                  </a:schemeClr>
                </a:solidFill>
                <a:latin typeface="微软雅黑" charset="0"/>
                <a:ea typeface="微软雅黑" charset="0"/>
                <a:sym typeface="+mn-ea"/>
              </a:rPr>
              <a:t>次课</a:t>
            </a:r>
            <a:r>
              <a:rPr lang="en-US" altLang="zh-CN" sz="3600" noProof="1">
                <a:solidFill>
                  <a:schemeClr val="accent3">
                    <a:lumMod val="50000"/>
                  </a:schemeClr>
                </a:solidFill>
                <a:latin typeface="微软雅黑" charset="0"/>
                <a:ea typeface="微软雅黑" charset="0"/>
                <a:sym typeface="+mn-ea"/>
              </a:rPr>
              <a:t>] </a:t>
            </a:r>
            <a:r>
              <a:rPr lang="zh-CN" altLang="en-US" sz="3600" noProof="1">
                <a:solidFill>
                  <a:schemeClr val="accent3">
                    <a:lumMod val="50000"/>
                  </a:schemeClr>
                </a:solidFill>
                <a:latin typeface="微软雅黑" charset="0"/>
                <a:ea typeface="微软雅黑" charset="0"/>
                <a:sym typeface="+mn-ea"/>
              </a:rPr>
              <a:t>寄存器</a:t>
            </a:r>
          </a:p>
        </p:txBody>
      </p:sp>
      <p:sp>
        <p:nvSpPr>
          <p:cNvPr id="10" name="Footer Placeholder 4">
            <a:extLst>
              <a:ext uri="{FF2B5EF4-FFF2-40B4-BE49-F238E27FC236}">
                <a16:creationId xmlns:a16="http://schemas.microsoft.com/office/drawing/2014/main" id="{CC46A7C5-DE57-4C24-9B42-C5793F7A102E}"/>
              </a:ext>
            </a:extLst>
          </p:cNvPr>
          <p:cNvSpPr txBox="1">
            <a:spLocks/>
          </p:cNvSpPr>
          <p:nvPr/>
        </p:nvSpPr>
        <p:spPr>
          <a:xfrm>
            <a:off x="639431" y="6502554"/>
            <a:ext cx="7965018"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56DB5-FE28-43DA-B78C-CBC5F48EF0E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3CD0401F-7E1A-4E40-9856-3366A75B25F9}"/>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48DEE6E4-A5B9-44B7-A50E-680C44C31171}"/>
              </a:ext>
            </a:extLst>
          </p:cNvPr>
          <p:cNvSpPr txBox="1">
            <a:spLocks/>
          </p:cNvSpPr>
          <p:nvPr/>
        </p:nvSpPr>
        <p:spPr>
          <a:xfrm>
            <a:off x="107950" y="764704"/>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段寄存器</a:t>
            </a:r>
          </a:p>
          <a:p>
            <a:pPr lvl="1" indent="0" latinLnBrk="0">
              <a:lnSpc>
                <a:spcPct val="150000"/>
              </a:lnSpc>
              <a:spcBef>
                <a:spcPts val="0"/>
              </a:spcBef>
            </a:pPr>
            <a:r>
              <a:rPr lang="zh-CN" altLang="en-US" dirty="0"/>
              <a:t> DS/ES/FS/GS：</a:t>
            </a:r>
          </a:p>
          <a:p>
            <a:pPr lvl="2" indent="0" latinLnBrk="0">
              <a:lnSpc>
                <a:spcPct val="150000"/>
              </a:lnSpc>
              <a:spcBef>
                <a:spcPts val="0"/>
              </a:spcBef>
            </a:pPr>
            <a:r>
              <a:rPr lang="zh-CN" altLang="en-US" sz="1800" dirty="0"/>
              <a:t>这四个寄存器指向四个数据段。多个数据段的存在允许高效地且安全地访问不同的数据结构类型。例如，可以创建如下的四个数据段：第一个保存当前程序模块的数据结构，第二个保存更高级别程序模块导出的数据，第三个保存动态创建的数据结构，最后一个保存另一个程序共享出来的数据。要想访问更多的数据段，应用程序必须按需将数据段对应的段选择符加载到DS/ES/FS/GS寄存器中的其中一个当中。</a:t>
            </a:r>
          </a:p>
          <a:p>
            <a:pPr lvl="1" indent="0" latinLnBrk="0">
              <a:lnSpc>
                <a:spcPct val="150000"/>
              </a:lnSpc>
              <a:spcBef>
                <a:spcPts val="0"/>
              </a:spcBef>
            </a:pPr>
            <a:r>
              <a:rPr lang="zh-CN" altLang="en-US" dirty="0"/>
              <a:t> SS：</a:t>
            </a:r>
          </a:p>
          <a:p>
            <a:pPr lvl="2" indent="0" latinLnBrk="0">
              <a:lnSpc>
                <a:spcPct val="150000"/>
              </a:lnSpc>
              <a:spcBef>
                <a:spcPts val="0"/>
              </a:spcBef>
            </a:pPr>
            <a:r>
              <a:rPr lang="zh-CN" altLang="en-US" sz="1800" dirty="0"/>
              <a:t>SS寄存器包含栈段的段选择符，这里栈段用于存储程序（进程）当前正在使用的栈段。所有的栈操作都使用SS栈段寄存器来定位栈段。</a:t>
            </a:r>
            <a:r>
              <a:rPr lang="zh-CN" altLang="en-US" sz="1500" dirty="0">
                <a:ea typeface="黑体" pitchFamily="49" charset="-122"/>
                <a:sym typeface="Arial" charset="0"/>
              </a:rPr>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5CA68-A0C4-41CF-8F35-9882EEEA05DF}"/>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4" name="内容占位符 1">
            <a:extLst>
              <a:ext uri="{FF2B5EF4-FFF2-40B4-BE49-F238E27FC236}">
                <a16:creationId xmlns:a16="http://schemas.microsoft.com/office/drawing/2014/main" id="{6A630DF8-C8CB-4FC4-A1DB-9E8B197761C5}"/>
              </a:ext>
            </a:extLst>
          </p:cNvPr>
          <p:cNvSpPr txBox="1">
            <a:spLocks/>
          </p:cNvSpPr>
          <p:nvPr/>
        </p:nvSpPr>
        <p:spPr>
          <a:xfrm>
            <a:off x="241490" y="1161655"/>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控制寄存器</a:t>
            </a:r>
          </a:p>
          <a:p>
            <a:pPr lvl="1" indent="0" latinLnBrk="0">
              <a:lnSpc>
                <a:spcPct val="150000"/>
              </a:lnSpc>
              <a:spcBef>
                <a:spcPts val="0"/>
              </a:spcBef>
            </a:pPr>
            <a:r>
              <a:rPr lang="zh-CN" altLang="en-US" b="0" dirty="0"/>
              <a:t>X86有4个控制寄存器：CR0、CR1、CR2、CR3；均为32位，用于控制和确定处理器的操作模式以及当前执行任务的特性，保存全局性和任务无关的机器状态。</a:t>
            </a:r>
            <a:endParaRPr lang="en-US" altLang="zh-CN" b="0" dirty="0"/>
          </a:p>
          <a:p>
            <a:pPr lvl="1" indent="0" latinLnBrk="0">
              <a:lnSpc>
                <a:spcPct val="150000"/>
              </a:lnSpc>
              <a:spcBef>
                <a:spcPts val="0"/>
              </a:spcBef>
            </a:pPr>
            <a:endParaRPr lang="zh-CN" altLang="en-US" b="0" dirty="0"/>
          </a:p>
          <a:p>
            <a:pPr indent="0">
              <a:lnSpc>
                <a:spcPct val="150000"/>
              </a:lnSpc>
              <a:spcBef>
                <a:spcPts val="0"/>
              </a:spcBef>
            </a:pPr>
            <a:r>
              <a:rPr lang="zh-CN" altLang="en-US" dirty="0"/>
              <a:t>调试寄存器：</a:t>
            </a:r>
          </a:p>
          <a:p>
            <a:pPr lvl="1" indent="0" latinLnBrk="0">
              <a:lnSpc>
                <a:spcPct val="150000"/>
              </a:lnSpc>
              <a:spcBef>
                <a:spcPts val="0"/>
              </a:spcBef>
            </a:pPr>
            <a:r>
              <a:rPr lang="zh-CN" altLang="en-US" b="0" dirty="0"/>
              <a:t>调试寄存器主要作用是调试应用代码、系统代码、开发多任务操作系统、监视代码的运行和处理器的性能。</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9B7A1-B4EF-4468-BF60-110C79664619}"/>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DBD370AE-5122-4A40-A462-11018C2120C2}"/>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61B256E0-7DE2-4645-B94A-2367B6E6D670}"/>
              </a:ext>
            </a:extLst>
          </p:cNvPr>
          <p:cNvSpPr txBox="1">
            <a:spLocks/>
          </p:cNvSpPr>
          <p:nvPr/>
        </p:nvSpPr>
        <p:spPr>
          <a:xfrm>
            <a:off x="-108520" y="836712"/>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系统地址寄存器：</a:t>
            </a:r>
          </a:p>
          <a:p>
            <a:pPr lvl="1" indent="0" latinLnBrk="0">
              <a:lnSpc>
                <a:spcPct val="150000"/>
              </a:lnSpc>
              <a:spcBef>
                <a:spcPts val="0"/>
              </a:spcBef>
            </a:pPr>
            <a:r>
              <a:rPr lang="zh-CN" altLang="en-US" dirty="0"/>
              <a:t>全局描述符表GDT</a:t>
            </a:r>
            <a:r>
              <a:rPr lang="zh-CN" altLang="en-US" b="0" dirty="0"/>
              <a:t>、</a:t>
            </a:r>
            <a:r>
              <a:rPr lang="zh-CN" altLang="en-US" dirty="0"/>
              <a:t>局部描述符表LDT</a:t>
            </a:r>
            <a:r>
              <a:rPr lang="zh-CN" altLang="en-US" b="0" dirty="0"/>
              <a:t>和</a:t>
            </a:r>
            <a:r>
              <a:rPr lang="zh-CN" altLang="en-US" dirty="0"/>
              <a:t>中断描述符表IDT</a:t>
            </a:r>
            <a:r>
              <a:rPr lang="zh-CN" altLang="en-US" b="0" dirty="0"/>
              <a:t>等都是保护方式下非常重要的特殊段，它们包含有为段机制所用的重要表格。为了方便快速地定位这些段，处理器采用一些特殊的寄存器保存这些段的</a:t>
            </a:r>
            <a:r>
              <a:rPr lang="zh-CN" altLang="en-US" dirty="0"/>
              <a:t>基地址</a:t>
            </a:r>
            <a:r>
              <a:rPr lang="zh-CN" altLang="en-US" b="0" dirty="0"/>
              <a:t>和</a:t>
            </a:r>
            <a:r>
              <a:rPr lang="zh-CN" altLang="en-US" dirty="0"/>
              <a:t>段界限</a:t>
            </a:r>
            <a:r>
              <a:rPr lang="zh-CN" altLang="en-US" b="0" dirty="0"/>
              <a:t>。我们把这些特殊的寄存器称为</a:t>
            </a:r>
            <a:r>
              <a:rPr lang="zh-CN" altLang="en-US" dirty="0"/>
              <a:t>系统地址寄存器</a:t>
            </a:r>
            <a:r>
              <a:rPr lang="zh-CN" altLang="en-US" b="0" dirty="0"/>
              <a:t>。</a:t>
            </a:r>
          </a:p>
          <a:p>
            <a:pPr lvl="1" indent="0" latinLnBrk="0">
              <a:lnSpc>
                <a:spcPct val="150000"/>
              </a:lnSpc>
              <a:spcBef>
                <a:spcPts val="0"/>
              </a:spcBef>
            </a:pPr>
            <a:r>
              <a:rPr lang="zh-CN" altLang="en-US" dirty="0"/>
              <a:t>1.全局描述符表寄存器GDTR：</a:t>
            </a:r>
          </a:p>
          <a:p>
            <a:pPr lvl="2" indent="0" latinLnBrk="0">
              <a:lnSpc>
                <a:spcPct val="150000"/>
              </a:lnSpc>
              <a:spcBef>
                <a:spcPts val="0"/>
              </a:spcBef>
            </a:pPr>
            <a:r>
              <a:rPr lang="zh-CN" altLang="en-US" dirty="0"/>
              <a:t>GDTR长48位，其中高32位为基地址，低16位为段长。由于GDT 不能由GDT本身之内的描述符进行描述定义（否则</a:t>
            </a:r>
            <a:r>
              <a:rPr lang="en-US" altLang="zh-CN" dirty="0"/>
              <a:t>CPU</a:t>
            </a:r>
            <a:r>
              <a:rPr lang="zh-CN" altLang="en-US" dirty="0"/>
              <a:t>就根本无法找到</a:t>
            </a:r>
            <a:r>
              <a:rPr lang="en-US" altLang="zh-CN" dirty="0"/>
              <a:t>GDT</a:t>
            </a:r>
            <a:r>
              <a:rPr lang="zh-CN" altLang="en-US" dirty="0"/>
              <a:t>的地址），所以处理器采用GDTR为GDT这一特殊的系统段提供一个伪描述符。</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9D3C0-9C1E-4ABE-85FC-F3005A5FEC8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86BAC772-5D23-40F6-9CA8-A2327420D6E7}"/>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D079B43E-7CA2-4D4F-9B8B-83E7FE85D493}"/>
              </a:ext>
            </a:extLst>
          </p:cNvPr>
          <p:cNvSpPr txBox="1">
            <a:spLocks/>
          </p:cNvSpPr>
          <p:nvPr/>
        </p:nvSpPr>
        <p:spPr>
          <a:xfrm>
            <a:off x="59564" y="713984"/>
            <a:ext cx="8832916" cy="5739352"/>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sym typeface="+mn-ea"/>
              </a:rPr>
              <a:t>系统地址寄存器：</a:t>
            </a:r>
            <a:endParaRPr lang="zh-CN" altLang="en-US" dirty="0"/>
          </a:p>
          <a:p>
            <a:pPr lvl="1" indent="0" latinLnBrk="0">
              <a:lnSpc>
                <a:spcPct val="150000"/>
              </a:lnSpc>
              <a:spcBef>
                <a:spcPts val="0"/>
              </a:spcBef>
            </a:pPr>
            <a:r>
              <a:rPr lang="zh-CN" altLang="en-US" dirty="0"/>
              <a:t>2.局部描述符表寄存器LDTR：</a:t>
            </a:r>
          </a:p>
          <a:p>
            <a:pPr lvl="2" indent="0" latinLnBrk="0">
              <a:lnSpc>
                <a:spcPct val="150000"/>
              </a:lnSpc>
              <a:spcBef>
                <a:spcPts val="0"/>
              </a:spcBef>
            </a:pPr>
            <a:r>
              <a:rPr lang="zh-CN" altLang="en-US" dirty="0"/>
              <a:t>局部描述符表寄存器LDTR描述了当前任务使用的局部描述符表LDT。</a:t>
            </a:r>
          </a:p>
          <a:p>
            <a:pPr lvl="1" indent="0" latinLnBrk="0">
              <a:lnSpc>
                <a:spcPct val="150000"/>
              </a:lnSpc>
              <a:spcBef>
                <a:spcPts val="0"/>
              </a:spcBef>
            </a:pPr>
            <a:r>
              <a:rPr lang="zh-CN" altLang="en-US" dirty="0"/>
              <a:t>3.中断描述符表寄存器IDTR：</a:t>
            </a:r>
          </a:p>
          <a:p>
            <a:pPr lvl="2" indent="0" latinLnBrk="0">
              <a:lnSpc>
                <a:spcPct val="150000"/>
              </a:lnSpc>
              <a:spcBef>
                <a:spcPts val="0"/>
              </a:spcBef>
            </a:pPr>
            <a:r>
              <a:rPr lang="zh-CN" altLang="en-US" dirty="0"/>
              <a:t>中断描述符表寄存器IDTR指向中断描述符表IDT。IDTR长48 位，其中32位的基地址描述了IDT的基地址，16位的界限描述了IDT的段长度。由于80386只支持256个中断异常，所以IDT表最大长度是</a:t>
            </a:r>
            <a:r>
              <a:rPr lang="en-US" altLang="zh-CN" dirty="0"/>
              <a:t>8*256=</a:t>
            </a:r>
            <a:r>
              <a:rPr lang="zh-CN" altLang="en-US" dirty="0"/>
              <a:t>2K。IDTR 指示IDT的方式与GDTR指示GDT的方式相同。</a:t>
            </a:r>
          </a:p>
          <a:p>
            <a:pPr lvl="1" indent="0" latinLnBrk="0">
              <a:lnSpc>
                <a:spcPct val="150000"/>
              </a:lnSpc>
              <a:spcBef>
                <a:spcPts val="0"/>
              </a:spcBef>
            </a:pPr>
            <a:r>
              <a:rPr lang="zh-CN" altLang="en-US" sz="2000" dirty="0">
                <a:sym typeface="+mn-ea"/>
              </a:rPr>
              <a:t>4.任务状态段寄存器TR：</a:t>
            </a:r>
            <a:endParaRPr lang="zh-CN" altLang="en-US" sz="2000" dirty="0"/>
          </a:p>
          <a:p>
            <a:pPr lvl="2" indent="0" latinLnBrk="0">
              <a:lnSpc>
                <a:spcPct val="150000"/>
              </a:lnSpc>
              <a:spcBef>
                <a:spcPts val="0"/>
              </a:spcBef>
            </a:pPr>
            <a:r>
              <a:rPr lang="zh-CN" altLang="en-US" sz="2000" dirty="0">
                <a:sym typeface="+mn-ea"/>
              </a:rPr>
              <a:t>任务状态段寄存器TR包含指向了描述当前任务的任务状态段的描述符选择子，从而规定了当前任务的状态段。</a:t>
            </a:r>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59DDA-6707-4604-B466-865B0B1617A5}"/>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EDA6A667-C579-4147-BED1-AB2AEE1CBDB2}"/>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F98604D1-D795-4C29-86AB-45BB24B5A3A5}"/>
              </a:ext>
            </a:extLst>
          </p:cNvPr>
          <p:cNvSpPr txBox="1">
            <a:spLocks/>
          </p:cNvSpPr>
          <p:nvPr/>
        </p:nvSpPr>
        <p:spPr>
          <a:xfrm>
            <a:off x="241490" y="1161655"/>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其他寄存器：</a:t>
            </a:r>
          </a:p>
          <a:p>
            <a:pPr lvl="1" latinLnBrk="0">
              <a:lnSpc>
                <a:spcPct val="150000"/>
              </a:lnSpc>
              <a:spcBef>
                <a:spcPts val="0"/>
              </a:spcBef>
            </a:pPr>
            <a:r>
              <a:rPr lang="zh-CN" altLang="en-US" dirty="0"/>
              <a:t>EIP：</a:t>
            </a:r>
          </a:p>
          <a:p>
            <a:pPr lvl="2" latinLnBrk="0">
              <a:lnSpc>
                <a:spcPct val="150000"/>
              </a:lnSpc>
              <a:spcBef>
                <a:spcPts val="0"/>
              </a:spcBef>
            </a:pPr>
            <a:r>
              <a:rPr lang="zh-CN" altLang="en-US" dirty="0"/>
              <a:t>主要用于存放当前代码段即将被执行的下一条指令的地址，但其本质上并不能直接被指令直接访问。尽管这个寄存器相当重要，但其实并不是操作系统在实现过程中所需关注的焦点。</a:t>
            </a:r>
          </a:p>
          <a:p>
            <a:pPr lvl="1" latinLnBrk="0">
              <a:lnSpc>
                <a:spcPct val="150000"/>
              </a:lnSpc>
              <a:spcBef>
                <a:spcPts val="0"/>
              </a:spcBef>
            </a:pPr>
            <a:r>
              <a:rPr lang="zh-CN" altLang="en-US" dirty="0"/>
              <a:t>TSC：</a:t>
            </a:r>
          </a:p>
          <a:p>
            <a:pPr lvl="2" latinLnBrk="0">
              <a:lnSpc>
                <a:spcPct val="150000"/>
              </a:lnSpc>
              <a:spcBef>
                <a:spcPts val="0"/>
              </a:spcBef>
            </a:pPr>
            <a:r>
              <a:rPr lang="zh-CN" altLang="en-US" dirty="0"/>
              <a:t>（时间戳寄存器）每个时钟周期使其值加1，重启时清零。</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2520196"/>
          </a:xfrm>
        </p:spPr>
        <p:txBody>
          <a:bodyPr/>
          <a:lstStyle/>
          <a:p>
            <a:r>
              <a:rPr lang="en-US" altLang="zh-CN" dirty="0"/>
              <a:t>2.1</a:t>
            </a:r>
            <a:r>
              <a:rPr lang="zh-CN" altLang="en-US" dirty="0"/>
              <a:t>：计算机体系结构</a:t>
            </a:r>
            <a:endParaRPr lang="en-US" altLang="zh-CN" dirty="0"/>
          </a:p>
          <a:p>
            <a:endParaRPr lang="zh-CN" altLang="en-US" dirty="0"/>
          </a:p>
          <a:p>
            <a:r>
              <a:rPr lang="en-US" altLang="zh-CN" dirty="0"/>
              <a:t>2.2</a:t>
            </a:r>
            <a:r>
              <a:rPr lang="zh-CN" altLang="en-US" dirty="0"/>
              <a:t>：</a:t>
            </a:r>
            <a:r>
              <a:rPr lang="en-US" altLang="zh-CN" dirty="0"/>
              <a:t>x86</a:t>
            </a:r>
            <a:r>
              <a:rPr lang="zh-CN" altLang="en-US" dirty="0"/>
              <a:t>架构下的寄存器</a:t>
            </a:r>
          </a:p>
          <a:p>
            <a:endParaRPr lang="zh-CN" altLang="en-US" dirty="0"/>
          </a:p>
          <a:p>
            <a:r>
              <a:rPr lang="en-US" altLang="zh-CN" dirty="0">
                <a:solidFill>
                  <a:srgbClr val="FF0000"/>
                </a:solidFill>
              </a:rPr>
              <a:t>2.3</a:t>
            </a:r>
            <a:r>
              <a:rPr lang="zh-CN" altLang="en-US" dirty="0">
                <a:solidFill>
                  <a:srgbClr val="FF0000"/>
                </a:solidFill>
              </a:rPr>
              <a:t>：指令执行</a:t>
            </a:r>
            <a:endParaRPr lang="en-US" altLang="zh-CN" dirty="0">
              <a:solidFill>
                <a:srgbClr val="FF0000"/>
              </a:solidFill>
            </a:endParaRPr>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25</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Linux</a:t>
            </a:r>
            <a:r>
              <a:rPr lang="zh-CN" altLang="en-US" noProof="1">
                <a:latin typeface="隶书" panose="02010509060101010101" pitchFamily="49" charset="-122"/>
                <a:ea typeface="隶书" panose="02010509060101010101" pitchFamily="49" charset="-122"/>
              </a:rPr>
              <a:t>设备驱动和字符设备驱动程序</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1398068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940152" y="1412776"/>
            <a:ext cx="3131820" cy="2486025"/>
          </a:xfrm>
          <a:prstGeom prst="rect">
            <a:avLst/>
          </a:prstGeom>
        </p:spPr>
      </p:pic>
      <p:sp>
        <p:nvSpPr>
          <p:cNvPr id="5" name="标题 1">
            <a:extLst>
              <a:ext uri="{FF2B5EF4-FFF2-40B4-BE49-F238E27FC236}">
                <a16:creationId xmlns:a16="http://schemas.microsoft.com/office/drawing/2014/main" id="{24C9E449-33ED-4233-8BAB-5ED39E45157F}"/>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指令执行</a:t>
            </a:r>
            <a:endParaRPr lang="en-US" altLang="zh-CN" noProof="1">
              <a:latin typeface="隶书" panose="02010509060101010101" pitchFamily="49" charset="-122"/>
              <a:ea typeface="隶书" panose="02010509060101010101" pitchFamily="49" charset="-122"/>
            </a:endParaRPr>
          </a:p>
        </p:txBody>
      </p:sp>
      <p:sp>
        <p:nvSpPr>
          <p:cNvPr id="6" name="内容占位符 1">
            <a:extLst>
              <a:ext uri="{FF2B5EF4-FFF2-40B4-BE49-F238E27FC236}">
                <a16:creationId xmlns:a16="http://schemas.microsoft.com/office/drawing/2014/main" id="{40A85658-67AB-44E6-AA8E-4B1A1CE146F4}"/>
              </a:ext>
            </a:extLst>
          </p:cNvPr>
          <p:cNvSpPr txBox="1">
            <a:spLocks/>
          </p:cNvSpPr>
          <p:nvPr/>
        </p:nvSpPr>
        <p:spPr>
          <a:xfrm>
            <a:off x="241490" y="1161655"/>
            <a:ext cx="577067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指令执行过程</a:t>
            </a:r>
          </a:p>
          <a:p>
            <a:pPr lvl="1" indent="0" latinLnBrk="0">
              <a:lnSpc>
                <a:spcPct val="150000"/>
              </a:lnSpc>
              <a:spcBef>
                <a:spcPts val="0"/>
              </a:spcBef>
            </a:pPr>
            <a:r>
              <a:rPr lang="zh-CN" altLang="en-US" dirty="0"/>
              <a:t>首先进入取指令阶段</a:t>
            </a:r>
          </a:p>
          <a:p>
            <a:pPr lvl="2" indent="0" latinLnBrk="0">
              <a:lnSpc>
                <a:spcPct val="150000"/>
              </a:lnSpc>
              <a:spcBef>
                <a:spcPts val="0"/>
              </a:spcBef>
            </a:pPr>
            <a:r>
              <a:rPr lang="en-US" altLang="zh-CN" dirty="0"/>
              <a:t>1. </a:t>
            </a:r>
            <a:r>
              <a:rPr lang="zh-CN" altLang="en-US" dirty="0"/>
              <a:t>程序计数器</a:t>
            </a:r>
            <a:r>
              <a:rPr lang="en-US" altLang="zh-CN" dirty="0"/>
              <a:t>PC</a:t>
            </a:r>
            <a:r>
              <a:rPr lang="zh-CN" altLang="en-US" dirty="0"/>
              <a:t>（</a:t>
            </a:r>
            <a:r>
              <a:rPr lang="en-US" altLang="zh-CN" dirty="0"/>
              <a:t>EIP</a:t>
            </a:r>
            <a:r>
              <a:rPr lang="zh-CN" altLang="en-US" dirty="0"/>
              <a:t>）内容</a:t>
            </a:r>
            <a:r>
              <a:rPr lang="en-US" altLang="zh-CN" dirty="0"/>
              <a:t>xxx</a:t>
            </a:r>
            <a:r>
              <a:rPr lang="zh-CN" altLang="en-US" dirty="0"/>
              <a:t>送到到地址寄存器</a:t>
            </a:r>
            <a:r>
              <a:rPr lang="en-US" altLang="zh-CN" dirty="0"/>
              <a:t>AR</a:t>
            </a:r>
            <a:r>
              <a:rPr lang="zh-CN" altLang="zh-CN" dirty="0"/>
              <a:t>，并且</a:t>
            </a:r>
            <a:r>
              <a:rPr lang="en-US" altLang="zh-CN" dirty="0"/>
              <a:t>PC</a:t>
            </a:r>
            <a:r>
              <a:rPr lang="zh-CN" altLang="en-US" dirty="0"/>
              <a:t>的内容自动加</a:t>
            </a:r>
            <a:r>
              <a:rPr lang="en-US" altLang="zh-CN" dirty="0"/>
              <a:t>1</a:t>
            </a:r>
          </a:p>
          <a:p>
            <a:pPr lvl="2" indent="0" latinLnBrk="0">
              <a:lnSpc>
                <a:spcPct val="150000"/>
              </a:lnSpc>
              <a:spcBef>
                <a:spcPts val="0"/>
              </a:spcBef>
            </a:pPr>
            <a:r>
              <a:rPr lang="zh-CN" altLang="en-US" dirty="0"/>
              <a:t>地址寄存器的内容</a:t>
            </a:r>
            <a:r>
              <a:rPr lang="en-US" altLang="zh-CN" dirty="0"/>
              <a:t>xxx</a:t>
            </a:r>
            <a:r>
              <a:rPr lang="zh-CN" altLang="en-US" dirty="0"/>
              <a:t>通过内部地址总线送到存储器，存储器中地址译码电路使地址为</a:t>
            </a:r>
            <a:r>
              <a:rPr lang="en-US" altLang="zh-CN" dirty="0"/>
              <a:t>xxx</a:t>
            </a:r>
            <a:r>
              <a:rPr lang="zh-CN" altLang="en-US" dirty="0"/>
              <a:t>的地址被选中并接通总线</a:t>
            </a:r>
          </a:p>
          <a:p>
            <a:pPr lvl="2" indent="0" latinLnBrk="0">
              <a:lnSpc>
                <a:spcPct val="150000"/>
              </a:lnSpc>
              <a:spcBef>
                <a:spcPts val="0"/>
              </a:spcBef>
            </a:pPr>
            <a:r>
              <a:rPr lang="en-US" altLang="zh-CN" dirty="0"/>
              <a:t>CPU</a:t>
            </a:r>
            <a:r>
              <a:rPr lang="zh-CN" altLang="en-US" dirty="0"/>
              <a:t>使读控制线有效，在读命令控制下将总线上的数据读入指令寄存器</a:t>
            </a:r>
            <a:r>
              <a:rPr lang="en-US" altLang="zh-CN" dirty="0"/>
              <a:t>IR</a:t>
            </a:r>
          </a:p>
          <a:p>
            <a:pPr lvl="2" indent="0" latinLnBrk="0">
              <a:lnSpc>
                <a:spcPct val="150000"/>
              </a:lnSpc>
              <a:spcBef>
                <a:spcPts val="0"/>
              </a:spcBef>
            </a:pPr>
            <a:r>
              <a:rPr lang="zh-CN" altLang="en-US" dirty="0"/>
              <a:t>取指令阶段完成</a:t>
            </a:r>
          </a:p>
          <a:p>
            <a:pPr marL="0" indent="0">
              <a:lnSpc>
                <a:spcPct val="150000"/>
              </a:lnSpc>
              <a:buNone/>
            </a:pPr>
            <a:r>
              <a:rPr lang="zh-CN" altLang="en-US" sz="1500" dirty="0">
                <a:ea typeface="黑体" pitchFamily="49" charset="-122"/>
                <a:sym typeface="Arial" charset="0"/>
              </a:rPr>
              <a: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940152" y="1268760"/>
            <a:ext cx="3131820" cy="2486025"/>
          </a:xfrm>
          <a:prstGeom prst="rect">
            <a:avLst/>
          </a:prstGeom>
        </p:spPr>
      </p:pic>
      <p:sp>
        <p:nvSpPr>
          <p:cNvPr id="4" name="标题 1">
            <a:extLst>
              <a:ext uri="{FF2B5EF4-FFF2-40B4-BE49-F238E27FC236}">
                <a16:creationId xmlns:a16="http://schemas.microsoft.com/office/drawing/2014/main" id="{72B0088A-B912-4C84-A166-4C9B596914B8}"/>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指令执行</a:t>
            </a:r>
            <a:endParaRPr lang="en-US" altLang="zh-CN" noProof="1">
              <a:latin typeface="隶书" panose="02010509060101010101" pitchFamily="49" charset="-122"/>
              <a:ea typeface="隶书" panose="02010509060101010101" pitchFamily="49" charset="-122"/>
            </a:endParaRPr>
          </a:p>
        </p:txBody>
      </p:sp>
      <p:sp>
        <p:nvSpPr>
          <p:cNvPr id="7" name="文本框 6">
            <a:extLst>
              <a:ext uri="{FF2B5EF4-FFF2-40B4-BE49-F238E27FC236}">
                <a16:creationId xmlns:a16="http://schemas.microsoft.com/office/drawing/2014/main" id="{8E5B5170-BBF6-4A61-AF98-9EC0BF2275E8}"/>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6" name="内容占位符 1">
            <a:extLst>
              <a:ext uri="{FF2B5EF4-FFF2-40B4-BE49-F238E27FC236}">
                <a16:creationId xmlns:a16="http://schemas.microsoft.com/office/drawing/2014/main" id="{78ACBAB8-CF48-4DE8-ADC9-DC162D2F51D7}"/>
              </a:ext>
            </a:extLst>
          </p:cNvPr>
          <p:cNvSpPr txBox="1">
            <a:spLocks/>
          </p:cNvSpPr>
          <p:nvPr/>
        </p:nvSpPr>
        <p:spPr>
          <a:xfrm>
            <a:off x="241490" y="1161655"/>
            <a:ext cx="5698662"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指令执行过程</a:t>
            </a:r>
          </a:p>
          <a:p>
            <a:pPr lvl="1" indent="0" latinLnBrk="0">
              <a:lnSpc>
                <a:spcPct val="150000"/>
              </a:lnSpc>
              <a:spcBef>
                <a:spcPts val="0"/>
              </a:spcBef>
            </a:pPr>
            <a:r>
              <a:rPr lang="zh-CN" altLang="en-US" dirty="0"/>
              <a:t>指令译码及执行阶段</a:t>
            </a:r>
          </a:p>
          <a:p>
            <a:pPr lvl="2" indent="0" latinLnBrk="0">
              <a:lnSpc>
                <a:spcPct val="150000"/>
              </a:lnSpc>
              <a:spcBef>
                <a:spcPts val="0"/>
              </a:spcBef>
            </a:pPr>
            <a:r>
              <a:rPr lang="zh-CN" altLang="en-US" dirty="0"/>
              <a:t>指令寄存器</a:t>
            </a:r>
            <a:r>
              <a:rPr lang="en-US" altLang="zh-CN" dirty="0"/>
              <a:t>IR</a:t>
            </a:r>
            <a:r>
              <a:rPr lang="zh-CN" altLang="en-US" dirty="0"/>
              <a:t>中的内容送入控制器</a:t>
            </a:r>
          </a:p>
          <a:p>
            <a:pPr lvl="2" indent="0" latinLnBrk="0">
              <a:lnSpc>
                <a:spcPct val="150000"/>
              </a:lnSpc>
              <a:spcBef>
                <a:spcPts val="0"/>
              </a:spcBef>
            </a:pPr>
            <a:r>
              <a:rPr lang="zh-CN" altLang="en-US" dirty="0"/>
              <a:t>控制器中的指令译码器</a:t>
            </a:r>
            <a:r>
              <a:rPr lang="en-US" altLang="zh-CN" dirty="0"/>
              <a:t>ID</a:t>
            </a:r>
            <a:r>
              <a:rPr lang="zh-CN" altLang="en-US" dirty="0"/>
              <a:t>经过译码工作将指令转换为对</a:t>
            </a:r>
            <a:r>
              <a:rPr lang="en-US" altLang="zh-CN" dirty="0"/>
              <a:t>CPU</a:t>
            </a:r>
            <a:r>
              <a:rPr lang="zh-CN" altLang="en-US" dirty="0">
                <a:sym typeface="+mn-ea"/>
              </a:rPr>
              <a:t>内各部件的控制（微操作）序列</a:t>
            </a:r>
            <a:endParaRPr lang="en-US" altLang="zh-CN" dirty="0"/>
          </a:p>
          <a:p>
            <a:pPr lvl="2" indent="0" latinLnBrk="0">
              <a:lnSpc>
                <a:spcPct val="150000"/>
              </a:lnSpc>
              <a:spcBef>
                <a:spcPts val="0"/>
              </a:spcBef>
            </a:pPr>
            <a:r>
              <a:rPr lang="zh-CN" altLang="en-US" dirty="0"/>
              <a:t>各部件（包括计算单元和寄存器）在控制序列的作用下工作</a:t>
            </a:r>
          </a:p>
          <a:p>
            <a:pPr lvl="2" indent="0" latinLnBrk="0">
              <a:lnSpc>
                <a:spcPct val="150000"/>
              </a:lnSpc>
              <a:spcBef>
                <a:spcPts val="0"/>
              </a:spcBef>
            </a:pPr>
            <a:r>
              <a:rPr lang="zh-CN" altLang="en-US" dirty="0"/>
              <a:t>指令执行完毕，进入下一个指令周期</a:t>
            </a:r>
            <a:endParaRPr lang="en-US" altLang="zh-CN" dirty="0"/>
          </a:p>
          <a:p>
            <a:pPr marL="914400" lvl="2" indent="0" latinLnBrk="0">
              <a:lnSpc>
                <a:spcPct val="100000"/>
              </a:lnSpc>
              <a:spcBef>
                <a:spcPts val="0"/>
              </a:spcBef>
              <a:buNone/>
            </a:pP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46BF2-21BC-46AD-AD95-90CECC1C4F7B}"/>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现场</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56BC29DE-FFB3-432D-87FB-586F510F948D}"/>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A4485922-1B5D-44E6-BCFC-66C545270B03}"/>
              </a:ext>
            </a:extLst>
          </p:cNvPr>
          <p:cNvSpPr txBox="1">
            <a:spLocks/>
          </p:cNvSpPr>
          <p:nvPr/>
        </p:nvSpPr>
        <p:spPr>
          <a:xfrm>
            <a:off x="0"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含义</a:t>
            </a:r>
          </a:p>
          <a:p>
            <a:pPr lvl="1" indent="0" latinLnBrk="0">
              <a:lnSpc>
                <a:spcPct val="150000"/>
              </a:lnSpc>
              <a:spcBef>
                <a:spcPts val="0"/>
              </a:spcBef>
            </a:pPr>
            <a:r>
              <a:rPr lang="en-US" altLang="zh-CN" dirty="0"/>
              <a:t>CPU</a:t>
            </a:r>
            <a:r>
              <a:rPr lang="zh-CN" altLang="en-US" dirty="0"/>
              <a:t>现场指</a:t>
            </a:r>
            <a:r>
              <a:rPr lang="en-US" altLang="zh-CN" dirty="0"/>
              <a:t>CPU</a:t>
            </a:r>
            <a:r>
              <a:rPr lang="zh-CN" altLang="en-US" dirty="0"/>
              <a:t>内与当前程序运行有关的各寄存器的值，主要有：</a:t>
            </a:r>
          </a:p>
          <a:p>
            <a:pPr lvl="2" indent="0" latinLnBrk="0">
              <a:lnSpc>
                <a:spcPct val="150000"/>
              </a:lnSpc>
              <a:spcBef>
                <a:spcPts val="0"/>
              </a:spcBef>
            </a:pPr>
            <a:r>
              <a:rPr lang="zh-CN" altLang="en-US" dirty="0">
                <a:sym typeface="+mn-ea"/>
              </a:rPr>
              <a:t>状态寄存器</a:t>
            </a:r>
            <a:r>
              <a:rPr lang="en-US" altLang="zh-CN" dirty="0">
                <a:sym typeface="+mn-ea"/>
              </a:rPr>
              <a:t>E</a:t>
            </a:r>
            <a:r>
              <a:rPr lang="en-US" altLang="zh-CN" dirty="0"/>
              <a:t>FLAGS</a:t>
            </a:r>
            <a:r>
              <a:rPr lang="zh-CN" altLang="en-US" dirty="0"/>
              <a:t>：保存了当前程序运行的状态，便于中断返回后回到此程序被中断前的状态。</a:t>
            </a:r>
            <a:endParaRPr lang="en-US" altLang="zh-CN" dirty="0"/>
          </a:p>
          <a:p>
            <a:pPr lvl="2" indent="0" latinLnBrk="0">
              <a:lnSpc>
                <a:spcPct val="150000"/>
              </a:lnSpc>
              <a:spcBef>
                <a:spcPts val="0"/>
              </a:spcBef>
            </a:pPr>
            <a:r>
              <a:rPr lang="zh-CN" altLang="en-US" dirty="0"/>
              <a:t>代码段寄存器</a:t>
            </a:r>
            <a:r>
              <a:rPr lang="en-US" altLang="zh-CN" dirty="0"/>
              <a:t>CS</a:t>
            </a:r>
            <a:r>
              <a:rPr lang="zh-CN" altLang="en-US" dirty="0"/>
              <a:t>：保存了当前代码段的段选择符。</a:t>
            </a:r>
          </a:p>
          <a:p>
            <a:pPr lvl="2" indent="0" latinLnBrk="0">
              <a:lnSpc>
                <a:spcPct val="150000"/>
              </a:lnSpc>
              <a:spcBef>
                <a:spcPts val="0"/>
              </a:spcBef>
            </a:pPr>
            <a:r>
              <a:rPr lang="zh-CN" altLang="en-US" dirty="0"/>
              <a:t>指令指针寄存器</a:t>
            </a:r>
            <a:r>
              <a:rPr lang="en-US" altLang="zh-CN" dirty="0"/>
              <a:t>EIP</a:t>
            </a:r>
            <a:r>
              <a:rPr lang="zh-CN" altLang="en-US" dirty="0"/>
              <a:t>：保存了当前程序所要执行的下一条指令在段中的偏移地址，中断返回后，在</a:t>
            </a:r>
            <a:r>
              <a:rPr lang="en-US" altLang="zh-CN" dirty="0"/>
              <a:t>CS</a:t>
            </a:r>
            <a:r>
              <a:rPr lang="zh-CN" altLang="en-US" dirty="0"/>
              <a:t>里面的段选择符的基础下，根据</a:t>
            </a:r>
            <a:r>
              <a:rPr lang="en-US" altLang="zh-CN" dirty="0"/>
              <a:t>EIP</a:t>
            </a:r>
            <a:r>
              <a:rPr lang="zh-CN" altLang="en-US" dirty="0"/>
              <a:t>保存的偏移地址找到下一条指令的位置执行。</a:t>
            </a:r>
          </a:p>
          <a:p>
            <a:pPr lvl="2" indent="0" latinLnBrk="0">
              <a:lnSpc>
                <a:spcPct val="150000"/>
              </a:lnSpc>
              <a:spcBef>
                <a:spcPts val="0"/>
              </a:spcBef>
            </a:pPr>
            <a:r>
              <a:rPr lang="zh-CN" altLang="en-US" dirty="0"/>
              <a:t>其他与当前程序执行有关的各个寄存器所保存的值。</a:t>
            </a:r>
          </a:p>
          <a:p>
            <a:pPr marL="914400" lvl="2" indent="0" latinLnBrk="0">
              <a:lnSpc>
                <a:spcPct val="100000"/>
              </a:lnSpc>
              <a:spcBef>
                <a:spcPts val="0"/>
              </a:spcBef>
              <a:buNone/>
            </a:pP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E87EF-A285-40F4-BF38-03B9E013F212}"/>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现场</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372BD5B9-7184-4A29-9CCD-DA47926CAEEA}"/>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B2DD47E9-43B9-4777-A081-80F41ECEF77B}"/>
              </a:ext>
            </a:extLst>
          </p:cNvPr>
          <p:cNvSpPr txBox="1">
            <a:spLocks/>
          </p:cNvSpPr>
          <p:nvPr/>
        </p:nvSpPr>
        <p:spPr>
          <a:xfrm>
            <a:off x="107950" y="942251"/>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现场保护</a:t>
            </a:r>
          </a:p>
          <a:p>
            <a:pPr lvl="1" indent="0" latinLnBrk="0">
              <a:lnSpc>
                <a:spcPct val="150000"/>
              </a:lnSpc>
              <a:spcBef>
                <a:spcPts val="0"/>
              </a:spcBef>
            </a:pPr>
            <a:r>
              <a:rPr lang="zh-CN" altLang="en-US" sz="2000" dirty="0">
                <a:sym typeface="+mn-ea"/>
              </a:rPr>
              <a:t>CPU在响应中断后，首先进行现场保护，主要包括：</a:t>
            </a:r>
            <a:endParaRPr lang="zh-CN" altLang="en-US" sz="2000" dirty="0"/>
          </a:p>
          <a:p>
            <a:pPr lvl="2" indent="0" latinLnBrk="0">
              <a:lnSpc>
                <a:spcPct val="150000"/>
              </a:lnSpc>
              <a:spcBef>
                <a:spcPts val="0"/>
              </a:spcBef>
            </a:pPr>
            <a:r>
              <a:rPr lang="zh-CN" altLang="en-US" sz="2000" dirty="0">
                <a:sym typeface="+mn-ea"/>
              </a:rPr>
              <a:t>状态寄存器FLAGS压栈（同时堆栈寄存器SP</a:t>
            </a:r>
            <a:r>
              <a:rPr lang="en-US" altLang="zh-CN" sz="2000" dirty="0">
                <a:sym typeface="+mn-ea"/>
              </a:rPr>
              <a:t>-</a:t>
            </a:r>
            <a:r>
              <a:rPr lang="zh-CN" altLang="en-US" sz="2000" dirty="0">
                <a:sym typeface="+mn-ea"/>
              </a:rPr>
              <a:t>2）；</a:t>
            </a:r>
            <a:endParaRPr lang="zh-CN" altLang="en-US" sz="2000" dirty="0"/>
          </a:p>
          <a:p>
            <a:pPr lvl="2" indent="0" latinLnBrk="0">
              <a:lnSpc>
                <a:spcPct val="150000"/>
              </a:lnSpc>
              <a:spcBef>
                <a:spcPts val="0"/>
              </a:spcBef>
            </a:pPr>
            <a:r>
              <a:rPr lang="zh-CN" altLang="en-US" sz="2000" dirty="0">
                <a:sym typeface="+mn-ea"/>
              </a:rPr>
              <a:t>关闭中断（将FLAGS寄存器的IF位置零）；</a:t>
            </a:r>
            <a:endParaRPr lang="zh-CN" altLang="en-US" sz="2000" dirty="0"/>
          </a:p>
          <a:p>
            <a:pPr lvl="2" indent="0" latinLnBrk="0">
              <a:lnSpc>
                <a:spcPct val="150000"/>
              </a:lnSpc>
              <a:spcBef>
                <a:spcPts val="0"/>
              </a:spcBef>
            </a:pPr>
            <a:r>
              <a:rPr lang="zh-CN" altLang="en-US" sz="2000" dirty="0">
                <a:sym typeface="+mn-ea"/>
              </a:rPr>
              <a:t>将当前代码段寄存器CS和程序计数器</a:t>
            </a:r>
            <a:r>
              <a:rPr lang="en-US" altLang="zh-CN" sz="2000" dirty="0">
                <a:sym typeface="+mn-ea"/>
              </a:rPr>
              <a:t>E</a:t>
            </a:r>
            <a:r>
              <a:rPr lang="zh-CN" altLang="en-US" sz="2000" dirty="0">
                <a:sym typeface="+mn-ea"/>
              </a:rPr>
              <a:t>IP压栈（同时堆栈寄存器SP-4）。</a:t>
            </a:r>
          </a:p>
          <a:p>
            <a:pPr lvl="2" indent="0" latinLnBrk="0">
              <a:lnSpc>
                <a:spcPct val="150000"/>
              </a:lnSpc>
              <a:spcBef>
                <a:spcPts val="0"/>
              </a:spcBef>
            </a:pPr>
            <a:endParaRPr lang="zh-CN" altLang="en-US" sz="2000" dirty="0"/>
          </a:p>
          <a:p>
            <a:pPr lvl="1" indent="0" latinLnBrk="0">
              <a:lnSpc>
                <a:spcPct val="150000"/>
              </a:lnSpc>
              <a:spcBef>
                <a:spcPts val="0"/>
              </a:spcBef>
            </a:pPr>
            <a:r>
              <a:rPr lang="zh-CN" altLang="en-US" dirty="0"/>
              <a:t>CPU现场描述了被中断程序在被中断前的所有状态，保存了现场即相当于将被中断程序按下了暂停键。</a:t>
            </a:r>
            <a:endParaRPr lang="en-US" altLang="zh-C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2520196"/>
          </a:xfrm>
        </p:spPr>
        <p:txBody>
          <a:bodyPr/>
          <a:lstStyle/>
          <a:p>
            <a:r>
              <a:rPr lang="en-US" altLang="zh-CN" dirty="0">
                <a:solidFill>
                  <a:srgbClr val="FF0000"/>
                </a:solidFill>
              </a:rPr>
              <a:t>2.1</a:t>
            </a:r>
            <a:r>
              <a:rPr lang="zh-CN" altLang="en-US" dirty="0">
                <a:solidFill>
                  <a:srgbClr val="FF0000"/>
                </a:solidFill>
              </a:rPr>
              <a:t>：计算机体系结构</a:t>
            </a:r>
            <a:endParaRPr lang="en-US" altLang="zh-CN" dirty="0">
              <a:solidFill>
                <a:srgbClr val="FF0000"/>
              </a:solidFill>
            </a:endParaRPr>
          </a:p>
          <a:p>
            <a:endParaRPr lang="zh-CN" altLang="en-US" dirty="0"/>
          </a:p>
          <a:p>
            <a:r>
              <a:rPr lang="en-US" altLang="zh-CN" dirty="0"/>
              <a:t>2.2</a:t>
            </a:r>
            <a:r>
              <a:rPr lang="zh-CN" altLang="en-US" dirty="0"/>
              <a:t>：</a:t>
            </a:r>
            <a:r>
              <a:rPr lang="en-US" altLang="zh-CN" dirty="0"/>
              <a:t>x86</a:t>
            </a:r>
            <a:r>
              <a:rPr lang="zh-CN" altLang="en-US" dirty="0"/>
              <a:t>架构下的寄存器</a:t>
            </a:r>
          </a:p>
          <a:p>
            <a:endParaRPr lang="zh-CN" altLang="en-US" dirty="0"/>
          </a:p>
          <a:p>
            <a:r>
              <a:rPr lang="en-US" altLang="zh-CN" dirty="0"/>
              <a:t>2.3</a:t>
            </a:r>
            <a:r>
              <a:rPr lang="zh-CN" altLang="en-US" dirty="0"/>
              <a:t>：指令执行</a:t>
            </a:r>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寄存器</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79942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AB7A5-528A-444D-ABE9-79D3F99BEA27}"/>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现场</a:t>
            </a:r>
            <a:endParaRPr lang="en-US" altLang="zh-CN" noProof="1">
              <a:latin typeface="隶书" panose="02010509060101010101" pitchFamily="49" charset="-122"/>
              <a:ea typeface="隶书" panose="02010509060101010101" pitchFamily="49" charset="-122"/>
            </a:endParaRPr>
          </a:p>
        </p:txBody>
      </p:sp>
      <p:sp>
        <p:nvSpPr>
          <p:cNvPr id="4" name="内容占位符 1">
            <a:extLst>
              <a:ext uri="{FF2B5EF4-FFF2-40B4-BE49-F238E27FC236}">
                <a16:creationId xmlns:a16="http://schemas.microsoft.com/office/drawing/2014/main" id="{A59B029C-A5E8-48E9-9853-E5C226095C88}"/>
              </a:ext>
            </a:extLst>
          </p:cNvPr>
          <p:cNvSpPr txBox="1">
            <a:spLocks/>
          </p:cNvSpPr>
          <p:nvPr/>
        </p:nvSpPr>
        <p:spPr>
          <a:xfrm>
            <a:off x="107950" y="942251"/>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现场恢复</a:t>
            </a:r>
          </a:p>
          <a:p>
            <a:pPr lvl="1" indent="0" latinLnBrk="0">
              <a:lnSpc>
                <a:spcPct val="150000"/>
              </a:lnSpc>
              <a:spcBef>
                <a:spcPts val="0"/>
              </a:spcBef>
            </a:pPr>
            <a:r>
              <a:rPr lang="zh-CN" altLang="en-US" sz="2000" b="0" dirty="0"/>
              <a:t>中断处理完毕之后肯定要回到之前被中断的程序继续执行，而为了正确执行程序，就需要将</a:t>
            </a:r>
            <a:r>
              <a:rPr lang="en-US" altLang="zh-CN" sz="2000" b="0" dirty="0"/>
              <a:t>CPU</a:t>
            </a:r>
            <a:r>
              <a:rPr lang="zh-CN" altLang="en-US" sz="2000" b="0" dirty="0"/>
              <a:t>现场恢复到被中断前的状态。</a:t>
            </a:r>
            <a:endParaRPr lang="zh-CN" altLang="en-US" b="0" dirty="0"/>
          </a:p>
          <a:p>
            <a:pPr lvl="1" indent="0" latinLnBrk="0">
              <a:lnSpc>
                <a:spcPct val="150000"/>
              </a:lnSpc>
              <a:spcBef>
                <a:spcPts val="0"/>
              </a:spcBef>
            </a:pPr>
            <a:r>
              <a:rPr lang="zh-CN" altLang="en-US" b="0" dirty="0"/>
              <a:t>将在现场保护中被压栈的寄存器值返回到对应的寄存器，这样也就恢复了被中断程序的现场。这样一来，</a:t>
            </a:r>
            <a:r>
              <a:rPr lang="en-US" altLang="zh-CN" b="0" dirty="0"/>
              <a:t>CS</a:t>
            </a:r>
            <a:r>
              <a:rPr lang="zh-CN" altLang="en-US" b="0" dirty="0"/>
              <a:t>、</a:t>
            </a:r>
            <a:r>
              <a:rPr lang="en-US" altLang="zh-CN" b="0" dirty="0"/>
              <a:t>EIP</a:t>
            </a:r>
            <a:r>
              <a:rPr lang="zh-CN" altLang="en-US" b="0" dirty="0"/>
              <a:t>、</a:t>
            </a:r>
            <a:r>
              <a:rPr lang="en-US" altLang="zh-CN" b="0" dirty="0"/>
              <a:t>EFLAGS</a:t>
            </a:r>
            <a:r>
              <a:rPr lang="zh-CN" altLang="en-US" b="0" dirty="0"/>
              <a:t>回到了之前的状态，指向了正确的指令，并且当前程序状态也恢复了。程序从</a:t>
            </a:r>
            <a:r>
              <a:rPr lang="en-US" altLang="zh-CN" b="0" dirty="0"/>
              <a:t>“</a:t>
            </a:r>
            <a:r>
              <a:rPr lang="zh-CN" altLang="en-US" b="0" dirty="0"/>
              <a:t>暂停</a:t>
            </a:r>
            <a:r>
              <a:rPr lang="en-US" altLang="zh-CN" b="0" dirty="0"/>
              <a:t>”</a:t>
            </a:r>
            <a:r>
              <a:rPr lang="zh-CN" altLang="en-US" b="0" dirty="0"/>
              <a:t>后又继续执行，相当于被中断程序从没有意识到自己被中断过。</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72000"/>
            <a:ext cx="9142012"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31</a:t>
            </a:fld>
            <a:endParaRPr lang="zh-CN" altLang="en-US" dirty="0"/>
          </a:p>
        </p:txBody>
      </p:sp>
      <p:sp>
        <p:nvSpPr>
          <p:cNvPr id="10" name="副标题 2">
            <a:extLst>
              <a:ext uri="{FF2B5EF4-FFF2-40B4-BE49-F238E27FC236}">
                <a16:creationId xmlns:a16="http://schemas.microsoft.com/office/drawing/2014/main" id="{983AECA0-8A39-4344-B081-978A1FB8B3F5}"/>
              </a:ext>
            </a:extLst>
          </p:cNvPr>
          <p:cNvSpPr>
            <a:spLocks noGrp="1"/>
          </p:cNvSpPr>
          <p:nvPr/>
        </p:nvSpPr>
        <p:spPr>
          <a:xfrm>
            <a:off x="2555776" y="2831062"/>
            <a:ext cx="4032448" cy="1498600"/>
          </a:xfrm>
          <a:prstGeom prst="rect">
            <a:avLst/>
          </a:prstGeom>
          <a:noFill/>
          <a:ln w="9525">
            <a:noFill/>
            <a:miter/>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rPr>
              <a:t>Q&amp;A</a:t>
            </a:r>
            <a:endParaRPr lang="zh-CN" altLang="en-US"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endParaRPr>
          </a:p>
          <a:p>
            <a:pPr>
              <a:defRPr/>
            </a:pPr>
            <a:endParaRPr lang="zh-CN" altLang="en-US" sz="54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楷体" charset="0"/>
              <a:ea typeface="楷体" charset="0"/>
            </a:endParaRPr>
          </a:p>
        </p:txBody>
      </p:sp>
      <p:sp>
        <p:nvSpPr>
          <p:cNvPr id="2" name="文本占位符 1"/>
          <p:cNvSpPr>
            <a:spLocks noGrp="1"/>
          </p:cNvSpPr>
          <p:nvPr>
            <p:ph type="body" idx="1"/>
          </p:nvPr>
        </p:nvSpPr>
        <p:spPr/>
        <p:txBody>
          <a:bodyPr/>
          <a:lstStyle/>
          <a:p>
            <a:r>
              <a:rPr lang="zh-CN" altLang="en-US" dirty="0"/>
              <a:t>本节完</a:t>
            </a:r>
          </a:p>
        </p:txBody>
      </p:sp>
      <p:sp>
        <p:nvSpPr>
          <p:cNvPr id="8" name="Footer Placeholder 4">
            <a:extLst>
              <a:ext uri="{FF2B5EF4-FFF2-40B4-BE49-F238E27FC236}">
                <a16:creationId xmlns:a16="http://schemas.microsoft.com/office/drawing/2014/main" id="{58FBB195-9CF5-4D68-8551-1E8D89C2CA81}"/>
              </a:ext>
            </a:extLst>
          </p:cNvPr>
          <p:cNvSpPr txBox="1">
            <a:spLocks/>
          </p:cNvSpPr>
          <p:nvPr/>
        </p:nvSpPr>
        <p:spPr>
          <a:xfrm>
            <a:off x="539552" y="6502554"/>
            <a:ext cx="8136903"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extLst>
      <p:ext uri="{BB962C8B-B14F-4D97-AF65-F5344CB8AC3E}">
        <p14:creationId xmlns:p14="http://schemas.microsoft.com/office/powerpoint/2010/main" val="186322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219109" y="980728"/>
            <a:ext cx="8241323" cy="4896543"/>
          </a:xfrm>
        </p:spPr>
        <p:txBody>
          <a:bodyPr/>
          <a:lstStyle/>
          <a:p>
            <a:pPr>
              <a:lnSpc>
                <a:spcPct val="100000"/>
              </a:lnSpc>
              <a:spcBef>
                <a:spcPts val="0"/>
              </a:spcBef>
            </a:pPr>
            <a:r>
              <a:rPr lang="zh-CN" altLang="en-US" dirty="0"/>
              <a:t>计算机体系结构</a:t>
            </a:r>
          </a:p>
        </p:txBody>
      </p:sp>
      <p:pic>
        <p:nvPicPr>
          <p:cNvPr id="2" name="图片 1"/>
          <p:cNvPicPr>
            <a:picLocks noChangeAspect="1"/>
          </p:cNvPicPr>
          <p:nvPr/>
        </p:nvPicPr>
        <p:blipFill>
          <a:blip r:embed="rId3"/>
          <a:stretch>
            <a:fillRect/>
          </a:stretch>
        </p:blipFill>
        <p:spPr>
          <a:xfrm>
            <a:off x="2267744" y="2060848"/>
            <a:ext cx="4536504" cy="3597501"/>
          </a:xfrm>
          <a:prstGeom prst="rect">
            <a:avLst/>
          </a:prstGeom>
        </p:spPr>
      </p:pic>
      <p:sp>
        <p:nvSpPr>
          <p:cNvPr id="4" name="标题 1">
            <a:extLst>
              <a:ext uri="{FF2B5EF4-FFF2-40B4-BE49-F238E27FC236}">
                <a16:creationId xmlns:a16="http://schemas.microsoft.com/office/drawing/2014/main" id="{3EF68604-50D7-4086-B811-ED913E71A31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计算机体系结构</a:t>
            </a:r>
            <a:endParaRPr lang="en-US" altLang="zh-CN" noProof="1">
              <a:latin typeface="隶书" panose="02010509060101010101" pitchFamily="49" charset="-122"/>
              <a:ea typeface="隶书" panose="02010509060101010101"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内部结构</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t>CPU</a:t>
            </a:r>
            <a:r>
              <a:rPr lang="zh-CN" altLang="en-US" dirty="0"/>
              <a:t>构成</a:t>
            </a:r>
          </a:p>
          <a:p>
            <a:pPr lvl="1" indent="0" latinLnBrk="0">
              <a:lnSpc>
                <a:spcPct val="150000"/>
              </a:lnSpc>
              <a:spcBef>
                <a:spcPts val="0"/>
              </a:spcBef>
            </a:pPr>
            <a:r>
              <a:rPr lang="zh-CN" altLang="en-US" dirty="0"/>
              <a:t>运算器</a:t>
            </a:r>
          </a:p>
          <a:p>
            <a:pPr lvl="2" indent="0" latinLnBrk="0">
              <a:lnSpc>
                <a:spcPct val="150000"/>
              </a:lnSpc>
              <a:spcBef>
                <a:spcPts val="0"/>
              </a:spcBef>
            </a:pPr>
            <a:r>
              <a:rPr lang="zh-CN" altLang="en-US" dirty="0"/>
              <a:t>顾名思义就是跟运算有关的，简单说就是负责对从内存读取到寄存器中的数据进行计算，这些计算包含基本的算术和逻辑运算。</a:t>
            </a:r>
          </a:p>
          <a:p>
            <a:pPr lvl="1" indent="0" algn="l" latinLnBrk="0">
              <a:lnSpc>
                <a:spcPct val="150000"/>
              </a:lnSpc>
              <a:spcBef>
                <a:spcPts val="0"/>
              </a:spcBef>
            </a:pPr>
            <a:r>
              <a:rPr lang="zh-CN" altLang="en-US" dirty="0"/>
              <a:t>控制器</a:t>
            </a:r>
          </a:p>
          <a:p>
            <a:pPr lvl="2" indent="0" algn="l" latinLnBrk="0">
              <a:lnSpc>
                <a:spcPct val="150000"/>
              </a:lnSpc>
              <a:spcBef>
                <a:spcPts val="0"/>
              </a:spcBef>
            </a:pPr>
            <a:r>
              <a:rPr lang="zh-CN" altLang="en-US" dirty="0"/>
              <a:t>上面介绍的运算器只是起到了运算的功能，但是控制器却是控制整个CPU的工作的，一般要能保证程序的正确执行以及能够处理异常事件</a:t>
            </a:r>
            <a:endParaRPr lang="en-US" altLang="zh-CN" dirty="0"/>
          </a:p>
          <a:p>
            <a:pPr lvl="2" indent="0" algn="l" latinLnBrk="0">
              <a:lnSpc>
                <a:spcPct val="150000"/>
              </a:lnSpc>
              <a:spcBef>
                <a:spcPts val="0"/>
              </a:spcBef>
            </a:pPr>
            <a:endParaRPr lang="zh-CN" altLang="en-US" dirty="0"/>
          </a:p>
          <a:p>
            <a:pPr lvl="2">
              <a:lnSpc>
                <a:spcPct val="150000"/>
              </a:lnSpc>
              <a:spcBef>
                <a:spcPts val="0"/>
              </a:spcBef>
            </a:pPr>
            <a:r>
              <a:rPr lang="zh-CN" altLang="en-US" b="1" dirty="0">
                <a:solidFill>
                  <a:schemeClr val="tx1"/>
                </a:solidFill>
                <a:ea typeface="幼圆" panose="02010509060101010101" pitchFamily="49" charset="-122"/>
              </a:rPr>
              <a:t>这两个部件都与寄存器紧密相关，巧妇难为无米之炊，失去寄存器，</a:t>
            </a:r>
            <a:r>
              <a:rPr lang="en-US" altLang="zh-CN" b="1" dirty="0">
                <a:solidFill>
                  <a:schemeClr val="tx1"/>
                </a:solidFill>
                <a:ea typeface="幼圆" panose="02010509060101010101" pitchFamily="49" charset="-122"/>
              </a:rPr>
              <a:t>CPU</a:t>
            </a:r>
            <a:r>
              <a:rPr lang="zh-CN" altLang="en-US" b="1" dirty="0">
                <a:solidFill>
                  <a:schemeClr val="tx1"/>
                </a:solidFill>
                <a:ea typeface="幼圆" panose="02010509060101010101" pitchFamily="49" charset="-122"/>
              </a:rPr>
              <a:t>就无法工作了。</a:t>
            </a:r>
            <a:endParaRPr lang="zh-CN" altLang="en-US" b="1"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3421E54E-8BE6-42B8-A1C8-1B58FDA34296}"/>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内部结构</a:t>
            </a:r>
            <a:endParaRPr lang="en-US" altLang="zh-CN" noProof="1">
              <a:latin typeface="隶书" panose="02010509060101010101" pitchFamily="49" charset="-122"/>
              <a:ea typeface="隶书" panose="02010509060101010101" pitchFamily="49" charset="-122"/>
            </a:endParaRPr>
          </a:p>
        </p:txBody>
      </p:sp>
      <p:sp>
        <p:nvSpPr>
          <p:cNvPr id="3" name="内容占位符 1">
            <a:extLst>
              <a:ext uri="{FF2B5EF4-FFF2-40B4-BE49-F238E27FC236}">
                <a16:creationId xmlns:a16="http://schemas.microsoft.com/office/drawing/2014/main" id="{585C8434-238E-41F7-BC71-C886830C195C}"/>
              </a:ext>
            </a:extLst>
          </p:cNvPr>
          <p:cNvSpPr txBox="1">
            <a:spLocks/>
          </p:cNvSpPr>
          <p:nvPr/>
        </p:nvSpPr>
        <p:spPr>
          <a:xfrm>
            <a:off x="107950" y="692696"/>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寄存器</a:t>
            </a:r>
          </a:p>
          <a:p>
            <a:pPr lvl="1" indent="0" latinLnBrk="0">
              <a:lnSpc>
                <a:spcPct val="150000"/>
              </a:lnSpc>
              <a:spcBef>
                <a:spcPts val="0"/>
              </a:spcBef>
            </a:pPr>
            <a:r>
              <a:rPr lang="en-US" altLang="zh-CN" dirty="0"/>
              <a:t>CPU</a:t>
            </a:r>
            <a:r>
              <a:rPr lang="zh-CN" altLang="en-US" dirty="0"/>
              <a:t>内部的存储部件</a:t>
            </a:r>
          </a:p>
          <a:p>
            <a:pPr lvl="2" indent="0" latinLnBrk="0">
              <a:lnSpc>
                <a:spcPct val="150000"/>
              </a:lnSpc>
              <a:spcBef>
                <a:spcPts val="0"/>
              </a:spcBef>
            </a:pPr>
            <a:r>
              <a:rPr lang="zh-CN" altLang="en-US" dirty="0"/>
              <a:t>寄存器</a:t>
            </a:r>
          </a:p>
          <a:p>
            <a:pPr lvl="2" indent="0" latinLnBrk="0">
              <a:lnSpc>
                <a:spcPct val="150000"/>
              </a:lnSpc>
              <a:spcBef>
                <a:spcPts val="0"/>
              </a:spcBef>
            </a:pPr>
            <a:r>
              <a:rPr lang="en-US" altLang="zh-CN" dirty="0"/>
              <a:t>cache</a:t>
            </a:r>
          </a:p>
          <a:p>
            <a:pPr lvl="1" indent="0">
              <a:lnSpc>
                <a:spcPct val="150000"/>
              </a:lnSpc>
              <a:spcBef>
                <a:spcPts val="0"/>
              </a:spcBef>
            </a:pPr>
            <a:r>
              <a:rPr lang="zh-CN" altLang="en-US" dirty="0"/>
              <a:t>寄存器特点：</a:t>
            </a:r>
          </a:p>
          <a:p>
            <a:pPr lvl="2" indent="0" algn="l" latinLnBrk="0">
              <a:lnSpc>
                <a:spcPct val="150000"/>
              </a:lnSpc>
              <a:spcBef>
                <a:spcPts val="0"/>
              </a:spcBef>
            </a:pPr>
            <a:r>
              <a:rPr lang="zh-CN" altLang="en-US" dirty="0"/>
              <a:t>访问速度最快</a:t>
            </a:r>
          </a:p>
          <a:p>
            <a:pPr lvl="2" indent="0" algn="l" latinLnBrk="0">
              <a:lnSpc>
                <a:spcPct val="150000"/>
              </a:lnSpc>
              <a:spcBef>
                <a:spcPts val="0"/>
              </a:spcBef>
            </a:pPr>
            <a:r>
              <a:rPr lang="zh-CN" altLang="en-US" dirty="0"/>
              <a:t>断电丢失</a:t>
            </a:r>
          </a:p>
          <a:p>
            <a:pPr lvl="2" indent="0" algn="l" latinLnBrk="0">
              <a:lnSpc>
                <a:spcPct val="150000"/>
              </a:lnSpc>
              <a:spcBef>
                <a:spcPts val="0"/>
              </a:spcBef>
            </a:pPr>
            <a:r>
              <a:rPr lang="zh-CN" altLang="en-US" dirty="0"/>
              <a:t>在</a:t>
            </a:r>
            <a:r>
              <a:rPr lang="en-US" altLang="zh-CN" dirty="0">
                <a:sym typeface="+mn-ea"/>
              </a:rPr>
              <a:t>CPU</a:t>
            </a:r>
            <a:r>
              <a:rPr lang="zh-CN" altLang="en-US" dirty="0"/>
              <a:t>内部</a:t>
            </a:r>
          </a:p>
          <a:p>
            <a:pPr lvl="1" indent="0" algn="l" latinLnBrk="0">
              <a:lnSpc>
                <a:spcPct val="150000"/>
              </a:lnSpc>
              <a:spcBef>
                <a:spcPts val="0"/>
              </a:spcBef>
            </a:pPr>
            <a:r>
              <a:rPr lang="en-US" altLang="zh-CN" dirty="0">
                <a:sym typeface="+mn-ea"/>
              </a:rPr>
              <a:t>CPU</a:t>
            </a:r>
            <a:r>
              <a:rPr lang="zh-CN" altLang="en-US" dirty="0"/>
              <a:t>内部所有寄存器内部数据的集合就反映了当前程序的状态</a:t>
            </a:r>
            <a:endParaRPr lang="en-US" altLang="zh-CN" dirty="0"/>
          </a:p>
          <a:p>
            <a:pPr lvl="1" indent="0" algn="l" latinLnBrk="0">
              <a:lnSpc>
                <a:spcPct val="150000"/>
              </a:lnSpc>
              <a:spcBef>
                <a:spcPts val="0"/>
              </a:spcBef>
            </a:pPr>
            <a:r>
              <a:rPr lang="en-US" altLang="zh-CN" dirty="0"/>
              <a:t>CPU</a:t>
            </a:r>
            <a:r>
              <a:rPr lang="zh-CN" altLang="en-US" dirty="0"/>
              <a:t>处理数据实际就是操作寄存器</a:t>
            </a:r>
            <a:endParaRPr lang="en-US" altLang="zh-CN" dirty="0"/>
          </a:p>
          <a:p>
            <a:pPr lvl="1" indent="0" algn="l" latinLnBrk="0">
              <a:lnSpc>
                <a:spcPct val="150000"/>
              </a:lnSpc>
              <a:spcBef>
                <a:spcPts val="0"/>
              </a:spcBef>
              <a:buNone/>
            </a:pPr>
            <a:r>
              <a:rPr lang="zh-CN" altLang="en-US" sz="1500" dirty="0">
                <a:ea typeface="黑体" pitchFamily="49" charset="-122"/>
                <a:sym typeface="Arial" charset="0"/>
              </a:rPr>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C7FCCAE-08DA-4343-A707-D1E981D66654}"/>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寄存器与存储器的区别</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3338366E-2FF6-4D3D-BA25-C20A6EEC0EB1}"/>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3" name="内容占位符 1">
            <a:extLst>
              <a:ext uri="{FF2B5EF4-FFF2-40B4-BE49-F238E27FC236}">
                <a16:creationId xmlns:a16="http://schemas.microsoft.com/office/drawing/2014/main" id="{C91501EB-15C7-4C96-BF21-13AA22A88FD1}"/>
              </a:ext>
            </a:extLst>
          </p:cNvPr>
          <p:cNvSpPr txBox="1">
            <a:spLocks/>
          </p:cNvSpPr>
          <p:nvPr/>
        </p:nvSpPr>
        <p:spPr>
          <a:xfrm>
            <a:off x="241490" y="1161655"/>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00000"/>
              </a:lnSpc>
              <a:spcBef>
                <a:spcPts val="0"/>
              </a:spcBef>
            </a:pPr>
            <a:r>
              <a:rPr lang="zh-CN" altLang="en-US" dirty="0"/>
              <a:t>寄存器与存储器的区别</a:t>
            </a:r>
          </a:p>
          <a:p>
            <a:pPr latinLnBrk="0">
              <a:lnSpc>
                <a:spcPct val="100000"/>
              </a:lnSpc>
              <a:spcBef>
                <a:spcPts val="0"/>
              </a:spcBef>
            </a:pPr>
            <a:endParaRPr lang="zh-CN" altLang="en-US" dirty="0"/>
          </a:p>
          <a:p>
            <a:pPr lvl="1" latinLnBrk="0">
              <a:lnSpc>
                <a:spcPct val="100000"/>
              </a:lnSpc>
              <a:spcBef>
                <a:spcPts val="0"/>
              </a:spcBef>
            </a:pPr>
            <a:r>
              <a:rPr lang="zh-CN" altLang="en-US" b="0" dirty="0"/>
              <a:t>寄存器存在于CPU中，速度很快，但数目和容量都有限；</a:t>
            </a:r>
          </a:p>
          <a:p>
            <a:pPr lvl="1" latinLnBrk="0">
              <a:lnSpc>
                <a:spcPct val="100000"/>
              </a:lnSpc>
              <a:spcBef>
                <a:spcPts val="0"/>
              </a:spcBef>
            </a:pPr>
            <a:endParaRPr lang="zh-CN" altLang="en-US" b="0" dirty="0"/>
          </a:p>
          <a:p>
            <a:pPr lvl="1" latinLnBrk="0">
              <a:lnSpc>
                <a:spcPct val="100000"/>
              </a:lnSpc>
              <a:spcBef>
                <a:spcPts val="0"/>
              </a:spcBef>
            </a:pPr>
            <a:r>
              <a:rPr lang="zh-CN" altLang="en-US" b="0" dirty="0"/>
              <a:t>存储器就是内存，在</a:t>
            </a:r>
            <a:r>
              <a:rPr lang="en-US" altLang="zh-CN" b="0" dirty="0"/>
              <a:t>CPU</a:t>
            </a:r>
            <a:r>
              <a:rPr lang="zh-CN" altLang="en-US" b="0" dirty="0"/>
              <a:t>外面，速度稍慢，但数目和容量很大；</a:t>
            </a:r>
          </a:p>
          <a:p>
            <a:pPr lvl="1" latinLnBrk="0">
              <a:lnSpc>
                <a:spcPct val="100000"/>
              </a:lnSpc>
              <a:spcBef>
                <a:spcPts val="0"/>
              </a:spcBef>
            </a:pPr>
            <a:endParaRPr lang="zh-CN" altLang="en-US" b="0" dirty="0"/>
          </a:p>
          <a:p>
            <a:pPr lvl="1" latinLnBrk="0">
              <a:lnSpc>
                <a:spcPct val="100000"/>
              </a:lnSpc>
              <a:spcBef>
                <a:spcPts val="0"/>
              </a:spcBef>
            </a:pPr>
            <a:r>
              <a:rPr lang="zh-CN" altLang="en-US" b="0" dirty="0"/>
              <a:t>计算机做运算时，必须将数据从存储器读入寄存器才能运算，即</a:t>
            </a:r>
            <a:r>
              <a:rPr lang="en-US" altLang="zh-CN" b="0" dirty="0"/>
              <a:t>CPU</a:t>
            </a:r>
            <a:r>
              <a:rPr lang="zh-CN" altLang="en-US" b="0" dirty="0"/>
              <a:t>无法直接对存储器内部的数据进行运算</a:t>
            </a:r>
          </a:p>
          <a:p>
            <a:pPr marL="0" indent="0">
              <a:lnSpc>
                <a:spcPct val="150000"/>
              </a:lnSpc>
              <a:buNone/>
            </a:pPr>
            <a:r>
              <a:rPr lang="zh-CN" altLang="en-US" sz="1500" dirty="0">
                <a:ea typeface="黑体" pitchFamily="49" charset="-122"/>
                <a:sym typeface="Arial" charset="0"/>
              </a:rPr>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DC5DA-B078-43D7-A03A-5F1E24283234}"/>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内部结构</a:t>
            </a:r>
            <a:endParaRPr lang="en-US" altLang="zh-CN" noProof="1">
              <a:latin typeface="隶书" panose="02010509060101010101" pitchFamily="49" charset="-122"/>
              <a:ea typeface="隶书" panose="02010509060101010101" pitchFamily="49" charset="-122"/>
            </a:endParaRPr>
          </a:p>
        </p:txBody>
      </p:sp>
      <p:sp>
        <p:nvSpPr>
          <p:cNvPr id="12" name="内容占位符 1">
            <a:extLst>
              <a:ext uri="{FF2B5EF4-FFF2-40B4-BE49-F238E27FC236}">
                <a16:creationId xmlns:a16="http://schemas.microsoft.com/office/drawing/2014/main" id="{86D77739-849B-435D-83E9-7D8FE5093400}"/>
              </a:ext>
            </a:extLst>
          </p:cNvPr>
          <p:cNvSpPr txBox="1">
            <a:spLocks/>
          </p:cNvSpPr>
          <p:nvPr/>
        </p:nvSpPr>
        <p:spPr>
          <a:xfrm>
            <a:off x="-108520" y="692696"/>
            <a:ext cx="9073008" cy="6144787"/>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控制器包含的寄存器</a:t>
            </a:r>
          </a:p>
          <a:p>
            <a:pPr lvl="1" indent="0" latinLnBrk="0">
              <a:lnSpc>
                <a:spcPct val="150000"/>
              </a:lnSpc>
              <a:spcBef>
                <a:spcPts val="0"/>
              </a:spcBef>
            </a:pPr>
            <a:r>
              <a:rPr lang="zh-CN" altLang="en-US" dirty="0"/>
              <a:t>指令寄存器（</a:t>
            </a:r>
            <a:r>
              <a:rPr lang="en-US" altLang="zh-CN" dirty="0"/>
              <a:t>IR</a:t>
            </a:r>
            <a:r>
              <a:rPr lang="zh-CN" altLang="en-US" dirty="0"/>
              <a:t>）：</a:t>
            </a:r>
          </a:p>
          <a:p>
            <a:pPr lvl="2" indent="0" latinLnBrk="0">
              <a:lnSpc>
                <a:spcPct val="150000"/>
              </a:lnSpc>
              <a:spcBef>
                <a:spcPts val="0"/>
              </a:spcBef>
            </a:pPr>
            <a:r>
              <a:rPr lang="zh-CN" altLang="en-US" dirty="0"/>
              <a:t>用于保存</a:t>
            </a:r>
            <a:r>
              <a:rPr lang="en-US" altLang="zh-CN" dirty="0"/>
              <a:t>CPU</a:t>
            </a:r>
            <a:r>
              <a:rPr lang="zh-CN" altLang="en-US" dirty="0"/>
              <a:t>正在执行的指令的机器码</a:t>
            </a:r>
          </a:p>
          <a:p>
            <a:pPr lvl="1" indent="0" latinLnBrk="0">
              <a:lnSpc>
                <a:spcPct val="150000"/>
              </a:lnSpc>
              <a:spcBef>
                <a:spcPts val="0"/>
              </a:spcBef>
            </a:pPr>
            <a:r>
              <a:rPr lang="zh-CN" altLang="en-US" dirty="0"/>
              <a:t>程序计数器（</a:t>
            </a:r>
            <a:r>
              <a:rPr lang="en-US" altLang="zh-CN" dirty="0"/>
              <a:t>PC</a:t>
            </a:r>
            <a:r>
              <a:rPr lang="zh-CN" altLang="en-US" dirty="0"/>
              <a:t>）：</a:t>
            </a:r>
          </a:p>
          <a:p>
            <a:pPr lvl="2" indent="0" latinLnBrk="0">
              <a:lnSpc>
                <a:spcPct val="150000"/>
              </a:lnSpc>
              <a:spcBef>
                <a:spcPts val="0"/>
              </a:spcBef>
            </a:pPr>
            <a:r>
              <a:rPr lang="zh-CN" altLang="en-US" dirty="0"/>
              <a:t>它保存着下一条要执行指令的地址。当一个程序要执行的时候，程序的起始地址会被存到这个</a:t>
            </a:r>
            <a:r>
              <a:rPr lang="en-US" altLang="zh-CN" dirty="0"/>
              <a:t>PC</a:t>
            </a:r>
            <a:r>
              <a:rPr lang="zh-CN" altLang="en-US" dirty="0"/>
              <a:t>中，如果这个指令被执行，</a:t>
            </a:r>
            <a:r>
              <a:rPr lang="en-US" altLang="zh-CN" dirty="0"/>
              <a:t>CPU</a:t>
            </a:r>
            <a:r>
              <a:rPr lang="zh-CN" altLang="en-US" dirty="0"/>
              <a:t>会自动将</a:t>
            </a:r>
            <a:r>
              <a:rPr lang="en-US" altLang="zh-CN" dirty="0"/>
              <a:t>PC</a:t>
            </a:r>
            <a:r>
              <a:rPr lang="zh-CN" altLang="en-US" dirty="0"/>
              <a:t>加</a:t>
            </a:r>
            <a:r>
              <a:rPr lang="en-US" altLang="zh-CN" dirty="0"/>
              <a:t>1</a:t>
            </a:r>
            <a:r>
              <a:rPr lang="zh-CN" altLang="en-US" dirty="0"/>
              <a:t>，使得</a:t>
            </a:r>
            <a:r>
              <a:rPr lang="en-US" altLang="zh-CN" dirty="0"/>
              <a:t>PC</a:t>
            </a:r>
            <a:r>
              <a:rPr lang="zh-CN" altLang="en-US" dirty="0"/>
              <a:t>指向下一条要执行的指令</a:t>
            </a:r>
          </a:p>
          <a:p>
            <a:pPr lvl="1" indent="0" latinLnBrk="0">
              <a:lnSpc>
                <a:spcPct val="150000"/>
              </a:lnSpc>
              <a:spcBef>
                <a:spcPts val="0"/>
              </a:spcBef>
            </a:pPr>
            <a:r>
              <a:rPr lang="zh-CN" altLang="en-US" dirty="0"/>
              <a:t>地址寄存器（</a:t>
            </a:r>
            <a:r>
              <a:rPr lang="en-US" altLang="zh-CN" dirty="0"/>
              <a:t>AR</a:t>
            </a:r>
            <a:r>
              <a:rPr lang="zh-CN" altLang="en-US" dirty="0"/>
              <a:t>）：</a:t>
            </a:r>
          </a:p>
          <a:p>
            <a:pPr lvl="2" indent="0" latinLnBrk="0">
              <a:lnSpc>
                <a:spcPct val="150000"/>
              </a:lnSpc>
              <a:spcBef>
                <a:spcPts val="0"/>
              </a:spcBef>
            </a:pPr>
            <a:r>
              <a:rPr lang="zh-CN" altLang="en-US" dirty="0"/>
              <a:t>保存</a:t>
            </a:r>
            <a:r>
              <a:rPr lang="en-US" altLang="zh-CN" dirty="0"/>
              <a:t>CPU</a:t>
            </a:r>
            <a:r>
              <a:rPr lang="zh-CN" altLang="en-US" dirty="0"/>
              <a:t>访问内存上的那一块内存的首地址。</a:t>
            </a:r>
            <a:r>
              <a:rPr lang="en-US" altLang="zh-CN" dirty="0"/>
              <a:t>CPU</a:t>
            </a:r>
            <a:r>
              <a:rPr lang="zh-CN" altLang="en-US" dirty="0"/>
              <a:t>会保持</a:t>
            </a:r>
            <a:r>
              <a:rPr lang="en-US" altLang="zh-CN" dirty="0"/>
              <a:t>AR</a:t>
            </a:r>
            <a:r>
              <a:rPr lang="zh-CN" altLang="en-US" dirty="0"/>
              <a:t>的内容不变，直到内存的读写操作完成</a:t>
            </a:r>
          </a:p>
          <a:p>
            <a:pPr lvl="1" indent="0" latinLnBrk="0">
              <a:lnSpc>
                <a:spcPct val="150000"/>
              </a:lnSpc>
              <a:spcBef>
                <a:spcPts val="0"/>
              </a:spcBef>
            </a:pPr>
            <a:r>
              <a:rPr lang="zh-CN" altLang="en-US" dirty="0"/>
              <a:t>指令译码器（</a:t>
            </a:r>
            <a:r>
              <a:rPr lang="en-US" altLang="zh-CN" dirty="0"/>
              <a:t>ID</a:t>
            </a:r>
            <a:r>
              <a:rPr lang="zh-CN" altLang="en-US" dirty="0"/>
              <a:t>）：</a:t>
            </a:r>
          </a:p>
          <a:p>
            <a:pPr lvl="2" indent="0" latinLnBrk="0">
              <a:lnSpc>
                <a:spcPct val="150000"/>
              </a:lnSpc>
              <a:spcBef>
                <a:spcPts val="0"/>
              </a:spcBef>
            </a:pPr>
            <a:r>
              <a:rPr lang="zh-CN" altLang="en-US" dirty="0"/>
              <a:t>对</a:t>
            </a:r>
            <a:r>
              <a:rPr lang="en-US" altLang="zh-CN" dirty="0"/>
              <a:t>IR</a:t>
            </a:r>
            <a:r>
              <a:rPr lang="zh-CN" altLang="en-US" dirty="0"/>
              <a:t>内的指令进行分析，生成微操作序列</a:t>
            </a:r>
            <a:r>
              <a:rPr lang="zh-CN" altLang="en-US" dirty="0">
                <a:sym typeface="+mn-ea"/>
              </a:rPr>
              <a:t>，从而去控制</a:t>
            </a:r>
            <a:r>
              <a:rPr lang="en-US" altLang="zh-CN" dirty="0">
                <a:sym typeface="+mn-ea"/>
              </a:rPr>
              <a:t>CPU</a:t>
            </a:r>
            <a:r>
              <a:rPr lang="zh-CN" altLang="en-US" dirty="0">
                <a:sym typeface="+mn-ea"/>
              </a:rPr>
              <a:t>内部的其他部件协调完成相应的功能</a:t>
            </a:r>
            <a:endParaRPr lang="zh-CN" altLang="en-US" dirty="0"/>
          </a:p>
        </p:txBody>
      </p:sp>
    </p:spTree>
  </p:cSld>
  <p:clrMapOvr>
    <a:overrideClrMapping bg1="lt1" tx1="dk1" bg2="lt2" tx2="dk2" accent1="accent1" accent2="accent2" accent3="accent3" accent4="accent4" accent5="accent5" accent6="accent6" hlink="hlink" folHlink="folHlink"/>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7765D-62A8-4D1E-9F65-9196B6748714}"/>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内部结构</a:t>
            </a:r>
            <a:endParaRPr lang="en-US" altLang="zh-CN" noProof="1">
              <a:latin typeface="隶书" panose="02010509060101010101" pitchFamily="49" charset="-122"/>
              <a:ea typeface="隶书" panose="02010509060101010101" pitchFamily="49" charset="-122"/>
            </a:endParaRPr>
          </a:p>
        </p:txBody>
      </p:sp>
      <p:sp>
        <p:nvSpPr>
          <p:cNvPr id="4" name="内容占位符 1">
            <a:extLst>
              <a:ext uri="{FF2B5EF4-FFF2-40B4-BE49-F238E27FC236}">
                <a16:creationId xmlns:a16="http://schemas.microsoft.com/office/drawing/2014/main" id="{1A7200B3-68FF-40B4-831D-7A44BE195717}"/>
              </a:ext>
            </a:extLst>
          </p:cNvPr>
          <p:cNvSpPr txBox="1">
            <a:spLocks/>
          </p:cNvSpPr>
          <p:nvPr/>
        </p:nvSpPr>
        <p:spPr>
          <a:xfrm>
            <a:off x="59564" y="764704"/>
            <a:ext cx="8795006" cy="557971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运算器包含的寄存器</a:t>
            </a:r>
          </a:p>
          <a:p>
            <a:pPr lvl="1" indent="0" latinLnBrk="0">
              <a:lnSpc>
                <a:spcPct val="150000"/>
              </a:lnSpc>
              <a:spcBef>
                <a:spcPts val="0"/>
              </a:spcBef>
            </a:pPr>
            <a:r>
              <a:rPr lang="zh-CN" altLang="en-US" dirty="0"/>
              <a:t>算术逻辑单元（ALU）：</a:t>
            </a:r>
          </a:p>
          <a:p>
            <a:pPr lvl="2" indent="0" latinLnBrk="0">
              <a:lnSpc>
                <a:spcPct val="150000"/>
              </a:lnSpc>
              <a:spcBef>
                <a:spcPts val="0"/>
              </a:spcBef>
            </a:pPr>
            <a:r>
              <a:rPr lang="zh-CN" altLang="en-US" dirty="0"/>
              <a:t>主要负责对数据的处理，从而实现对数据的算术和逻辑运算</a:t>
            </a:r>
          </a:p>
          <a:p>
            <a:pPr lvl="1" indent="0" latinLnBrk="0">
              <a:lnSpc>
                <a:spcPct val="150000"/>
              </a:lnSpc>
              <a:spcBef>
                <a:spcPts val="0"/>
              </a:spcBef>
            </a:pPr>
            <a:r>
              <a:rPr lang="zh-CN" altLang="en-US" dirty="0"/>
              <a:t>累加寄存器（AC）：</a:t>
            </a:r>
          </a:p>
          <a:p>
            <a:pPr lvl="2" indent="0" latinLnBrk="0">
              <a:lnSpc>
                <a:spcPct val="150000"/>
              </a:lnSpc>
              <a:spcBef>
                <a:spcPts val="0"/>
              </a:spcBef>
            </a:pPr>
            <a:r>
              <a:rPr lang="zh-CN" altLang="en-US" dirty="0"/>
              <a:t>通常叫做累加器，是一个通用寄存器。当ALU处理完算术运算或者逻辑运算之后，得到的结果就会保存在AC中</a:t>
            </a:r>
          </a:p>
          <a:p>
            <a:pPr lvl="1" indent="0" latinLnBrk="0">
              <a:lnSpc>
                <a:spcPct val="150000"/>
              </a:lnSpc>
              <a:spcBef>
                <a:spcPts val="0"/>
              </a:spcBef>
            </a:pPr>
            <a:r>
              <a:rPr lang="zh-CN" altLang="en-US" dirty="0"/>
              <a:t>数据缓冲寄存器（DR）：</a:t>
            </a:r>
          </a:p>
          <a:p>
            <a:pPr lvl="2" indent="0" latinLnBrk="0">
              <a:lnSpc>
                <a:spcPct val="150000"/>
              </a:lnSpc>
              <a:spcBef>
                <a:spcPts val="0"/>
              </a:spcBef>
            </a:pPr>
            <a:r>
              <a:rPr lang="zh-CN" altLang="en-US" dirty="0"/>
              <a:t>从内存读取过来的数据会暂时存放在DR中，相当于内存和CPU之间做数据传送的一个中转站。</a:t>
            </a:r>
          </a:p>
          <a:p>
            <a:pPr lvl="1" indent="0" latinLnBrk="0">
              <a:lnSpc>
                <a:spcPct val="150000"/>
              </a:lnSpc>
              <a:spcBef>
                <a:spcPts val="0"/>
              </a:spcBef>
            </a:pPr>
            <a:r>
              <a:rPr lang="zh-CN" altLang="en-US" dirty="0"/>
              <a:t>状态条件寄存器（PSW）：</a:t>
            </a:r>
          </a:p>
          <a:p>
            <a:pPr lvl="2" indent="0" latinLnBrk="0">
              <a:lnSpc>
                <a:spcPct val="150000"/>
              </a:lnSpc>
              <a:spcBef>
                <a:spcPts val="0"/>
              </a:spcBef>
            </a:pPr>
            <a:r>
              <a:rPr lang="zh-CN" altLang="en-US" dirty="0"/>
              <a:t>保存由算术指令和逻辑指令运行或者测试的结果生成的各种条件码，一般分为状态标志和控制标志。</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heme/theme1.xml><?xml version="1.0" encoding="utf-8"?>
<a:theme xmlns:a="http://schemas.openxmlformats.org/drawingml/2006/main" name="A000120140530A99PPBG">
  <a:themeElements>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软件安全与脆弱性分析2017秋季（高对比度，自用模板）" id="{94E05BF4-BF8E-413D-A4B3-622970EC04C7}" vid="{A615E6FF-DD63-489A-B130-35253202B7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themeOverride>
</file>

<file path=docProps/app.xml><?xml version="1.0" encoding="utf-8"?>
<Properties xmlns="http://schemas.openxmlformats.org/officeDocument/2006/extended-properties" xmlns:vt="http://schemas.openxmlformats.org/officeDocument/2006/docPropsVTypes">
  <Template/>
  <TotalTime>13264</TotalTime>
  <Pages>0</Pages>
  <Words>3180</Words>
  <Characters>0</Characters>
  <Application>Microsoft Office PowerPoint</Application>
  <DocSecurity>0</DocSecurity>
  <PresentationFormat>全屏显示(4:3)</PresentationFormat>
  <Lines>0</Lines>
  <Paragraphs>283</Paragraphs>
  <Slides>31</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黑体</vt:lpstr>
      <vt:lpstr>华文中宋</vt:lpstr>
      <vt:lpstr>楷体</vt:lpstr>
      <vt:lpstr>隶书</vt:lpstr>
      <vt:lpstr>微软雅黑</vt:lpstr>
      <vt:lpstr>幼圆</vt:lpstr>
      <vt:lpstr>Arial</vt:lpstr>
      <vt:lpstr>Arial Narrow</vt:lpstr>
      <vt:lpstr>Bodoni MT Condensed</vt:lpstr>
      <vt:lpstr>Calibri</vt:lpstr>
      <vt:lpstr>Californian FB</vt:lpstr>
      <vt:lpstr>Footlight MT Light</vt:lpstr>
      <vt:lpstr>Times New Roman</vt:lpstr>
      <vt:lpstr>Wingdings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邹维</dc:creator>
  <cp:lastModifiedBy>Administrator</cp:lastModifiedBy>
  <cp:revision>98</cp:revision>
  <dcterms:created xsi:type="dcterms:W3CDTF">2018-06-26T07:11:17Z</dcterms:created>
  <dcterms:modified xsi:type="dcterms:W3CDTF">2020-10-18T08:10:36Z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