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314" r:id="rId2"/>
    <p:sldId id="266" r:id="rId3"/>
    <p:sldId id="404" r:id="rId4"/>
    <p:sldId id="410" r:id="rId5"/>
    <p:sldId id="411" r:id="rId6"/>
    <p:sldId id="412" r:id="rId7"/>
    <p:sldId id="413" r:id="rId8"/>
    <p:sldId id="414" r:id="rId9"/>
    <p:sldId id="422" r:id="rId10"/>
    <p:sldId id="415" r:id="rId11"/>
    <p:sldId id="421" r:id="rId12"/>
    <p:sldId id="430" r:id="rId13"/>
    <p:sldId id="431" r:id="rId14"/>
    <p:sldId id="432" r:id="rId15"/>
    <p:sldId id="433" r:id="rId16"/>
    <p:sldId id="434" r:id="rId17"/>
    <p:sldId id="423" r:id="rId18"/>
    <p:sldId id="424" r:id="rId19"/>
    <p:sldId id="425" r:id="rId20"/>
    <p:sldId id="426" r:id="rId21"/>
    <p:sldId id="427" r:id="rId22"/>
    <p:sldId id="428" r:id="rId23"/>
    <p:sldId id="435" r:id="rId24"/>
    <p:sldId id="429" r:id="rId25"/>
    <p:sldId id="436" r:id="rId26"/>
    <p:sldId id="437" r:id="rId27"/>
    <p:sldId id="438" r:id="rId28"/>
    <p:sldId id="439" r:id="rId29"/>
    <p:sldId id="447" r:id="rId30"/>
    <p:sldId id="440" r:id="rId31"/>
    <p:sldId id="441" r:id="rId32"/>
    <p:sldId id="442" r:id="rId33"/>
    <p:sldId id="443" r:id="rId34"/>
    <p:sldId id="444" r:id="rId35"/>
    <p:sldId id="446" r:id="rId36"/>
    <p:sldId id="448" r:id="rId37"/>
    <p:sldId id="449" r:id="rId38"/>
    <p:sldId id="326"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820"/>
    <a:srgbClr val="D8F6F8"/>
    <a:srgbClr val="E1F8F7"/>
    <a:srgbClr val="92D050"/>
    <a:srgbClr val="2795A4"/>
    <a:srgbClr val="FFFFCC"/>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8" autoAdjust="0"/>
    <p:restoredTop sz="85418" autoAdjust="0"/>
  </p:normalViewPr>
  <p:slideViewPr>
    <p:cSldViewPr>
      <p:cViewPr varScale="1">
        <p:scale>
          <a:sx n="111" d="100"/>
          <a:sy n="111" d="100"/>
        </p:scale>
        <p:origin x="126" y="708"/>
      </p:cViewPr>
      <p:guideLst>
        <p:guide orient="horz" pos="2160"/>
        <p:guide pos="2789"/>
      </p:guideLst>
    </p:cSldViewPr>
  </p:slideViewPr>
  <p:outlineViewPr>
    <p:cViewPr>
      <p:scale>
        <a:sx n="33" d="100"/>
        <a:sy n="33" d="100"/>
      </p:scale>
      <p:origin x="72" y="5133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7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5F99A4-3D89-426B-9B10-9124F9AB426E}" type="datetimeFigureOut">
              <a:rPr lang="zh-CN" altLang="en-US" smtClean="0"/>
              <a:t>2020/10/17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29F7B-682B-4325-B612-281EF0254699}" type="slidenum">
              <a:rPr lang="zh-CN" altLang="en-US" smtClean="0"/>
              <a:t>‹#›</a:t>
            </a:fld>
            <a:endParaRPr lang="zh-CN" altLang="en-US"/>
          </a:p>
        </p:txBody>
      </p:sp>
    </p:spTree>
    <p:extLst>
      <p:ext uri="{BB962C8B-B14F-4D97-AF65-F5344CB8AC3E}">
        <p14:creationId xmlns:p14="http://schemas.microsoft.com/office/powerpoint/2010/main" val="310094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6B0E6E8-EC68-4B94-BECB-01FE5843A22C}" type="datetimeFigureOut">
              <a:rPr lang="zh-CN" altLang="en-US"/>
              <a:pPr>
                <a:defRPr/>
              </a:pPr>
              <a:t>2020/10/17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A6E2E758-AF5E-403E-8886-D2B0E2F05021}" type="slidenum">
              <a:rPr lang="zh-CN" altLang="en-US"/>
              <a:pPr/>
              <a:t>‹#›</a:t>
            </a:fld>
            <a:endParaRPr lang="zh-CN" altLang="en-US"/>
          </a:p>
        </p:txBody>
      </p:sp>
    </p:spTree>
    <p:extLst>
      <p:ext uri="{BB962C8B-B14F-4D97-AF65-F5344CB8AC3E}">
        <p14:creationId xmlns:p14="http://schemas.microsoft.com/office/powerpoint/2010/main" val="2543264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extLst>
      <p:ext uri="{BB962C8B-B14F-4D97-AF65-F5344CB8AC3E}">
        <p14:creationId xmlns:p14="http://schemas.microsoft.com/office/powerpoint/2010/main" val="35283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extLst>
      <p:ext uri="{BB962C8B-B14F-4D97-AF65-F5344CB8AC3E}">
        <p14:creationId xmlns:p14="http://schemas.microsoft.com/office/powerpoint/2010/main" val="165642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extLst>
      <p:ext uri="{BB962C8B-B14F-4D97-AF65-F5344CB8AC3E}">
        <p14:creationId xmlns:p14="http://schemas.microsoft.com/office/powerpoint/2010/main" val="1653829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extLst>
      <p:ext uri="{BB962C8B-B14F-4D97-AF65-F5344CB8AC3E}">
        <p14:creationId xmlns:p14="http://schemas.microsoft.com/office/powerpoint/2010/main" val="4036438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extLst>
      <p:ext uri="{BB962C8B-B14F-4D97-AF65-F5344CB8AC3E}">
        <p14:creationId xmlns:p14="http://schemas.microsoft.com/office/powerpoint/2010/main" val="249962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extLst>
      <p:ext uri="{BB962C8B-B14F-4D97-AF65-F5344CB8AC3E}">
        <p14:creationId xmlns:p14="http://schemas.microsoft.com/office/powerpoint/2010/main" val="3034331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extLst>
      <p:ext uri="{BB962C8B-B14F-4D97-AF65-F5344CB8AC3E}">
        <p14:creationId xmlns:p14="http://schemas.microsoft.com/office/powerpoint/2010/main" val="1508374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extLst>
      <p:ext uri="{BB962C8B-B14F-4D97-AF65-F5344CB8AC3E}">
        <p14:creationId xmlns:p14="http://schemas.microsoft.com/office/powerpoint/2010/main" val="2899426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extLst>
      <p:ext uri="{BB962C8B-B14F-4D97-AF65-F5344CB8AC3E}">
        <p14:creationId xmlns:p14="http://schemas.microsoft.com/office/powerpoint/2010/main" val="191744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extLst>
      <p:ext uri="{BB962C8B-B14F-4D97-AF65-F5344CB8AC3E}">
        <p14:creationId xmlns:p14="http://schemas.microsoft.com/office/powerpoint/2010/main" val="1588422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extLst>
      <p:ext uri="{BB962C8B-B14F-4D97-AF65-F5344CB8AC3E}">
        <p14:creationId xmlns:p14="http://schemas.microsoft.com/office/powerpoint/2010/main" val="162226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extLst>
      <p:ext uri="{BB962C8B-B14F-4D97-AF65-F5344CB8AC3E}">
        <p14:creationId xmlns:p14="http://schemas.microsoft.com/office/powerpoint/2010/main" val="2544457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25</a:t>
            </a:fld>
            <a:endParaRPr lang="en-US" altLang="zh-CN"/>
          </a:p>
        </p:txBody>
      </p:sp>
    </p:spTree>
    <p:extLst>
      <p:ext uri="{BB962C8B-B14F-4D97-AF65-F5344CB8AC3E}">
        <p14:creationId xmlns:p14="http://schemas.microsoft.com/office/powerpoint/2010/main" val="1367828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extLst>
      <p:ext uri="{BB962C8B-B14F-4D97-AF65-F5344CB8AC3E}">
        <p14:creationId xmlns:p14="http://schemas.microsoft.com/office/powerpoint/2010/main" val="4261888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extLst>
      <p:ext uri="{BB962C8B-B14F-4D97-AF65-F5344CB8AC3E}">
        <p14:creationId xmlns:p14="http://schemas.microsoft.com/office/powerpoint/2010/main" val="2794205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28</a:t>
            </a:fld>
            <a:endParaRPr lang="en-US" altLang="zh-CN"/>
          </a:p>
        </p:txBody>
      </p:sp>
    </p:spTree>
    <p:extLst>
      <p:ext uri="{BB962C8B-B14F-4D97-AF65-F5344CB8AC3E}">
        <p14:creationId xmlns:p14="http://schemas.microsoft.com/office/powerpoint/2010/main" val="3783946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30</a:t>
            </a:fld>
            <a:endParaRPr lang="en-US" altLang="zh-CN"/>
          </a:p>
        </p:txBody>
      </p:sp>
    </p:spTree>
    <p:extLst>
      <p:ext uri="{BB962C8B-B14F-4D97-AF65-F5344CB8AC3E}">
        <p14:creationId xmlns:p14="http://schemas.microsoft.com/office/powerpoint/2010/main" val="398355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31</a:t>
            </a:fld>
            <a:endParaRPr lang="en-US" altLang="zh-CN"/>
          </a:p>
        </p:txBody>
      </p:sp>
    </p:spTree>
    <p:extLst>
      <p:ext uri="{BB962C8B-B14F-4D97-AF65-F5344CB8AC3E}">
        <p14:creationId xmlns:p14="http://schemas.microsoft.com/office/powerpoint/2010/main" val="2992706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32</a:t>
            </a:fld>
            <a:endParaRPr lang="en-US" altLang="zh-CN"/>
          </a:p>
        </p:txBody>
      </p:sp>
    </p:spTree>
    <p:extLst>
      <p:ext uri="{BB962C8B-B14F-4D97-AF65-F5344CB8AC3E}">
        <p14:creationId xmlns:p14="http://schemas.microsoft.com/office/powerpoint/2010/main" val="2174355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33</a:t>
            </a:fld>
            <a:endParaRPr lang="en-US" altLang="zh-CN"/>
          </a:p>
        </p:txBody>
      </p:sp>
    </p:spTree>
    <p:extLst>
      <p:ext uri="{BB962C8B-B14F-4D97-AF65-F5344CB8AC3E}">
        <p14:creationId xmlns:p14="http://schemas.microsoft.com/office/powerpoint/2010/main" val="2055326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34</a:t>
            </a:fld>
            <a:endParaRPr lang="en-US" altLang="zh-CN"/>
          </a:p>
        </p:txBody>
      </p:sp>
    </p:spTree>
    <p:extLst>
      <p:ext uri="{BB962C8B-B14F-4D97-AF65-F5344CB8AC3E}">
        <p14:creationId xmlns:p14="http://schemas.microsoft.com/office/powerpoint/2010/main" val="1391911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35</a:t>
            </a:fld>
            <a:endParaRPr lang="en-US" altLang="zh-CN"/>
          </a:p>
        </p:txBody>
      </p:sp>
    </p:spTree>
    <p:extLst>
      <p:ext uri="{BB962C8B-B14F-4D97-AF65-F5344CB8AC3E}">
        <p14:creationId xmlns:p14="http://schemas.microsoft.com/office/powerpoint/2010/main" val="284977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extLst>
      <p:ext uri="{BB962C8B-B14F-4D97-AF65-F5344CB8AC3E}">
        <p14:creationId xmlns:p14="http://schemas.microsoft.com/office/powerpoint/2010/main" val="259436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36</a:t>
            </a:fld>
            <a:endParaRPr lang="en-US" altLang="zh-CN"/>
          </a:p>
        </p:txBody>
      </p:sp>
    </p:spTree>
    <p:extLst>
      <p:ext uri="{BB962C8B-B14F-4D97-AF65-F5344CB8AC3E}">
        <p14:creationId xmlns:p14="http://schemas.microsoft.com/office/powerpoint/2010/main" val="4021503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37</a:t>
            </a:fld>
            <a:endParaRPr lang="en-US" altLang="zh-CN"/>
          </a:p>
        </p:txBody>
      </p:sp>
    </p:spTree>
    <p:extLst>
      <p:ext uri="{BB962C8B-B14F-4D97-AF65-F5344CB8AC3E}">
        <p14:creationId xmlns:p14="http://schemas.microsoft.com/office/powerpoint/2010/main" val="117595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extLst>
      <p:ext uri="{BB962C8B-B14F-4D97-AF65-F5344CB8AC3E}">
        <p14:creationId xmlns:p14="http://schemas.microsoft.com/office/powerpoint/2010/main" val="2594108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8</a:t>
            </a:fld>
            <a:endParaRPr lang="en-US" altLang="zh-CN"/>
          </a:p>
        </p:txBody>
      </p:sp>
    </p:spTree>
    <p:extLst>
      <p:ext uri="{BB962C8B-B14F-4D97-AF65-F5344CB8AC3E}">
        <p14:creationId xmlns:p14="http://schemas.microsoft.com/office/powerpoint/2010/main" val="2906591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10</a:t>
            </a:fld>
            <a:endParaRPr lang="en-US" altLang="zh-CN"/>
          </a:p>
        </p:txBody>
      </p:sp>
    </p:spTree>
    <p:extLst>
      <p:ext uri="{BB962C8B-B14F-4D97-AF65-F5344CB8AC3E}">
        <p14:creationId xmlns:p14="http://schemas.microsoft.com/office/powerpoint/2010/main" val="560198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extLst>
      <p:ext uri="{BB962C8B-B14F-4D97-AF65-F5344CB8AC3E}">
        <p14:creationId xmlns:p14="http://schemas.microsoft.com/office/powerpoint/2010/main" val="65938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extLst>
      <p:ext uri="{BB962C8B-B14F-4D97-AF65-F5344CB8AC3E}">
        <p14:creationId xmlns:p14="http://schemas.microsoft.com/office/powerpoint/2010/main" val="1971909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extLst>
      <p:ext uri="{BB962C8B-B14F-4D97-AF65-F5344CB8AC3E}">
        <p14:creationId xmlns:p14="http://schemas.microsoft.com/office/powerpoint/2010/main" val="11352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5">
            <a:extLst>
              <a:ext uri="{FF2B5EF4-FFF2-40B4-BE49-F238E27FC236}">
                <a16:creationId xmlns:a16="http://schemas.microsoft.com/office/drawing/2014/main" id="{87097727-7FAA-4CA8-8C19-7F60F95F63B0}"/>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1988" y="4616"/>
            <a:ext cx="9142012" cy="523220"/>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4"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2032"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400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第二页">
    <p:bg>
      <p:bgPr>
        <a:solidFill>
          <a:schemeClr val="bg1"/>
        </a:solidFill>
        <a:effectLst/>
      </p:bgPr>
    </p:bg>
    <p:spTree>
      <p:nvGrpSpPr>
        <p:cNvPr id="1" name=""/>
        <p:cNvGrpSpPr/>
        <p:nvPr/>
      </p:nvGrpSpPr>
      <p:grpSpPr>
        <a:xfrm>
          <a:off x="0" y="0"/>
          <a:ext cx="0" cy="0"/>
          <a:chOff x="0" y="0"/>
          <a:chExt cx="0" cy="0"/>
        </a:xfrm>
      </p:grpSpPr>
      <p:sp>
        <p:nvSpPr>
          <p:cNvPr id="5" name="圆角矩形 4"/>
          <p:cNvSpPr/>
          <p:nvPr/>
        </p:nvSpPr>
        <p:spPr>
          <a:xfrm>
            <a:off x="395288" y="1052965"/>
            <a:ext cx="8353425" cy="5327650"/>
          </a:xfrm>
          <a:prstGeom prst="roundRect">
            <a:avLst>
              <a:gd name="adj" fmla="val 2624"/>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3" name="Text Placeholder 2"/>
          <p:cNvSpPr>
            <a:spLocks noGrp="1"/>
          </p:cNvSpPr>
          <p:nvPr>
            <p:ph type="body" idx="1"/>
          </p:nvPr>
        </p:nvSpPr>
        <p:spPr>
          <a:xfrm>
            <a:off x="1691800"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800" b="1" baseline="0">
                <a:solidFill>
                  <a:schemeClr val="tx1"/>
                </a:solidFill>
                <a:effectLst/>
                <a:latin typeface="Arial Narrow" pitchFamily="34" charset="0"/>
                <a:ea typeface="微软雅黑"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7" name="Content Placeholder 2"/>
          <p:cNvSpPr>
            <a:spLocks noGrp="1"/>
          </p:cNvSpPr>
          <p:nvPr>
            <p:ph idx="13"/>
          </p:nvPr>
        </p:nvSpPr>
        <p:spPr>
          <a:xfrm>
            <a:off x="628650" y="1412860"/>
            <a:ext cx="7886700" cy="4870903"/>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
        <p:nvSpPr>
          <p:cNvPr id="13" name="Slide Number Placeholder 5">
            <a:extLst>
              <a:ext uri="{FF2B5EF4-FFF2-40B4-BE49-F238E27FC236}">
                <a16:creationId xmlns:a16="http://schemas.microsoft.com/office/drawing/2014/main" id="{28F55204-9083-4DDB-B485-A487CE5D09D3}"/>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24064" y="490837"/>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6"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24064" y="6543648"/>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22206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bg1"/>
        </a:solidFill>
        <a:effectLst/>
      </p:bgPr>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BB7E2F-7A66-4BB5-9155-B2AAD90F46E7}"/>
              </a:ext>
            </a:extLst>
          </p:cNvPr>
          <p:cNvSpPr>
            <a:spLocks noGrp="1"/>
          </p:cNvSpPr>
          <p:nvPr>
            <p:ph type="ftr" sz="quarter" idx="16"/>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8"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
        <p:nvSpPr>
          <p:cNvPr id="9" name="Slide Number Placeholder 5">
            <a:extLst>
              <a:ext uri="{FF2B5EF4-FFF2-40B4-BE49-F238E27FC236}">
                <a16:creationId xmlns:a16="http://schemas.microsoft.com/office/drawing/2014/main" id="{D5A22CF8-4731-457B-8AA0-C50A07A1177C}"/>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3" name="直接连接符 2"/>
          <p:cNvCxnSpPr/>
          <p:nvPr userDrawn="1"/>
        </p:nvCxnSpPr>
        <p:spPr>
          <a:xfrm>
            <a:off x="0" y="657225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3"/>
          </p:nvPr>
        </p:nvSpPr>
        <p:spPr>
          <a:xfrm>
            <a:off x="251520" y="764704"/>
            <a:ext cx="8640960" cy="5616624"/>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104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100">
                <a:latin typeface="Times New Roman" panose="02020603050405020304" pitchFamily="18" charset="0"/>
                <a:ea typeface="+mn-ea"/>
                <a:cs typeface="Times New Roman" panose="02020603050405020304" pitchFamily="18" charset="0"/>
              </a:defRPr>
            </a:lvl1pPr>
            <a:lvl2pPr>
              <a:lnSpc>
                <a:spcPct val="100000"/>
              </a:lnSpc>
              <a:defRPr sz="1500" b="1">
                <a:solidFill>
                  <a:schemeClr val="tx1"/>
                </a:solidFill>
                <a:latin typeface="Times New Roman" panose="02020603050405020304" pitchFamily="18" charset="0"/>
                <a:ea typeface="幼圆" panose="02010509060101010101" pitchFamily="49" charset="-122"/>
                <a:cs typeface="Times New Roman" panose="02020603050405020304" pitchFamily="18" charset="0"/>
              </a:defRPr>
            </a:lvl2pPr>
            <a:lvl3pPr>
              <a:buFont typeface="Wingdings" panose="05000000000000000000" pitchFamily="2" charset="2"/>
              <a:buChar char="Ø"/>
              <a:defRPr b="1">
                <a:solidFill>
                  <a:srgbClr val="CC3300"/>
                </a:solidFill>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26865495-C111-4C7C-9322-8F1EB441798D}" type="slidenum">
              <a:rPr lang="en-US" altLang="zh-CN"/>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100" b="1">
                <a:latin typeface="黑体" panose="02010609060101010101" pitchFamily="2" charset="-122"/>
                <a:ea typeface="黑体" panose="0201060906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88513759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4FA52F7-A931-4C06-B8FB-5D9D877B5F6B}"/>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0" name="Title Placeholder 1"/>
          <p:cNvSpPr>
            <a:spLocks noGrp="1" noChangeArrowheads="1"/>
          </p:cNvSpPr>
          <p:nvPr>
            <p:ph type="title" idx="4294967295"/>
            <p:custDataLst>
              <p:tags r:id="rId6"/>
            </p:custDataLst>
          </p:nvPr>
        </p:nvSpPr>
        <p:spPr bwMode="auto">
          <a:xfrm>
            <a:off x="107950" y="48005"/>
            <a:ext cx="8928100" cy="5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1"/>
              <a:t>单击此处编辑母版标题样式</a:t>
            </a:r>
            <a:endParaRPr lang="en-US" altLang="en-US" noProof="1"/>
          </a:p>
        </p:txBody>
      </p:sp>
      <p:sp>
        <p:nvSpPr>
          <p:cNvPr id="1028" name="Text Placeholder 2"/>
          <p:cNvSpPr>
            <a:spLocks noGrp="1" noChangeArrowheads="1"/>
          </p:cNvSpPr>
          <p:nvPr>
            <p:ph type="body" idx="4294967295"/>
            <p:custDataLst>
              <p:tags r:id="rId7"/>
            </p:custDataLst>
          </p:nvPr>
        </p:nvSpPr>
        <p:spPr bwMode="auto">
          <a:xfrm>
            <a:off x="628650" y="908721"/>
            <a:ext cx="7886700" cy="554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endParaRPr lang="en-US" altLang="en-US" dirty="0"/>
          </a:p>
        </p:txBody>
      </p:sp>
      <p:sp>
        <p:nvSpPr>
          <p:cNvPr id="14" name="Footer Placeholder 4">
            <a:extLst>
              <a:ext uri="{FF2B5EF4-FFF2-40B4-BE49-F238E27FC236}">
                <a16:creationId xmlns:a16="http://schemas.microsoft.com/office/drawing/2014/main" id="{DF0AD01A-72BA-42B9-87F4-BE9676870757}"/>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18" name="Date Placeholder 3">
            <a:extLst>
              <a:ext uri="{FF2B5EF4-FFF2-40B4-BE49-F238E27FC236}">
                <a16:creationId xmlns:a16="http://schemas.microsoft.com/office/drawing/2014/main" id="{294964BB-531C-43B1-B31F-3654AC0AF3EB}"/>
              </a:ext>
            </a:extLst>
          </p:cNvPr>
          <p:cNvSpPr>
            <a:spLocks noGrp="1"/>
          </p:cNvSpPr>
          <p:nvPr>
            <p:ph type="dt" sz="quarter" idx="2"/>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秋</a:t>
            </a:r>
          </a:p>
        </p:txBody>
      </p:sp>
      <p:cxnSp>
        <p:nvCxnSpPr>
          <p:cNvPr id="3" name="直接连接符 2"/>
          <p:cNvCxnSpPr/>
          <p:nvPr userDrawn="1"/>
        </p:nvCxnSpPr>
        <p:spPr>
          <a:xfrm flipV="1">
            <a:off x="47792" y="517358"/>
            <a:ext cx="9060113" cy="2269"/>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6" r:id="rId3"/>
    <p:sldLayoutId id="2147483717" r:id="rId4"/>
  </p:sldLayoutIdLst>
  <p:hf hdr="0"/>
  <p:txStyles>
    <p:title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p:titleStyle>
    <p:body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nvSpPr>
        <p:spPr>
          <a:xfrm>
            <a:off x="1835696" y="4233185"/>
            <a:ext cx="6359525" cy="1119187"/>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助    教：郑晨、田思洋</a:t>
            </a:r>
          </a:p>
        </p:txBody>
      </p:sp>
      <p:sp>
        <p:nvSpPr>
          <p:cNvPr id="7" name="副标题 2"/>
          <p:cNvSpPr>
            <a:spLocks noGrp="1"/>
          </p:cNvSpPr>
          <p:nvPr/>
        </p:nvSpPr>
        <p:spPr>
          <a:xfrm>
            <a:off x="11750"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10" name="Footer Placeholder 4">
            <a:extLst>
              <a:ext uri="{FF2B5EF4-FFF2-40B4-BE49-F238E27FC236}">
                <a16:creationId xmlns:a16="http://schemas.microsoft.com/office/drawing/2014/main" id="{46EA24F8-E45C-4DF9-91B5-EEEB24E0A462}"/>
              </a:ext>
            </a:extLst>
          </p:cNvPr>
          <p:cNvSpPr>
            <a:spLocks noGrp="1"/>
          </p:cNvSpPr>
          <p:nvPr>
            <p:ph type="ftr" sz="quarter" idx="4294967295"/>
          </p:nvPr>
        </p:nvSpPr>
        <p:spPr>
          <a:xfrm>
            <a:off x="1403363" y="6502554"/>
            <a:ext cx="7201085" cy="266235"/>
          </a:xfrm>
        </p:spPr>
        <p:txBody>
          <a:bodyPr/>
          <a:lstStyle>
            <a:lvl1pPr algn="ctr">
              <a:defRPr sz="1400" b="1">
                <a:solidFill>
                  <a:schemeClr val="tx1">
                    <a:lumMod val="50000"/>
                  </a:schemeClr>
                </a:solidFill>
                <a:effectLst/>
                <a:latin typeface="幼圆" panose="02010509060101010101" pitchFamily="49" charset="-122"/>
                <a:ea typeface="幼圆" panose="02010509060101010101" pitchFamily="49" charset="-122"/>
              </a:defRPr>
            </a:lvl1pPr>
          </a:lstStyle>
          <a:p>
            <a:pPr algn="l"/>
            <a:r>
              <a:rPr lang="zh-CN" altLang="en-US" dirty="0">
                <a:solidFill>
                  <a:srgbClr val="622820"/>
                </a:solidFill>
              </a:rPr>
              <a:t>课程名称  操作系统                    授课教师  武延军      助教  郑晨、田思洋</a:t>
            </a:r>
          </a:p>
        </p:txBody>
      </p:sp>
      <p:sp>
        <p:nvSpPr>
          <p:cNvPr id="8" name="Date Placeholder 3">
            <a:extLst>
              <a:ext uri="{FF2B5EF4-FFF2-40B4-BE49-F238E27FC236}">
                <a16:creationId xmlns:a16="http://schemas.microsoft.com/office/drawing/2014/main" id="{10549C12-C6FE-46BE-9D30-D27810927A37}"/>
              </a:ext>
            </a:extLst>
          </p:cNvPr>
          <p:cNvSpPr>
            <a:spLocks noGrp="1"/>
          </p:cNvSpPr>
          <p:nvPr>
            <p:ph type="dt" sz="quarter" idx="15"/>
          </p:nvPr>
        </p:nvSpPr>
        <p:spPr>
          <a:xfrm>
            <a:off x="11750" y="6502555"/>
            <a:ext cx="1512887" cy="285750"/>
          </a:xfrm>
        </p:spPr>
        <p:txBody>
          <a:bodyPr/>
          <a:lstStyle>
            <a:lvl1pPr>
              <a:defRPr sz="1400" b="1">
                <a:solidFill>
                  <a:schemeClr val="tx1">
                    <a:tint val="75000"/>
                  </a:schemeClr>
                </a:solidFill>
                <a:latin typeface="幼圆" panose="02010509060101010101" pitchFamily="49" charset="-122"/>
                <a:ea typeface="幼圆" panose="02010509060101010101" pitchFamily="49" charset="-122"/>
                <a:cs typeface="+mn-ea"/>
              </a:defRPr>
            </a:lvl1pPr>
          </a:lstStyle>
          <a:p>
            <a:r>
              <a:rPr lang="en-US" altLang="zh-CN" dirty="0">
                <a:solidFill>
                  <a:srgbClr val="622820"/>
                </a:solidFill>
              </a:rPr>
              <a:t>2020-2021</a:t>
            </a:r>
            <a:r>
              <a:rPr lang="zh-CN" altLang="en-US" dirty="0">
                <a:solidFill>
                  <a:srgbClr val="622820"/>
                </a:solidFill>
              </a:rPr>
              <a:t>秋</a:t>
            </a:r>
          </a:p>
        </p:txBody>
      </p:sp>
      <p:sp>
        <p:nvSpPr>
          <p:cNvPr id="13" name="文本占位符 2">
            <a:extLst>
              <a:ext uri="{FF2B5EF4-FFF2-40B4-BE49-F238E27FC236}">
                <a16:creationId xmlns:a16="http://schemas.microsoft.com/office/drawing/2014/main" id="{3C5434CD-BADE-4985-A534-DDCC31062D11}"/>
              </a:ext>
            </a:extLst>
          </p:cNvPr>
          <p:cNvSpPr txBox="1">
            <a:spLocks/>
          </p:cNvSpPr>
          <p:nvPr/>
        </p:nvSpPr>
        <p:spPr bwMode="auto">
          <a:xfrm>
            <a:off x="1393231" y="2067030"/>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32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i="1" noProof="1">
              <a:latin typeface="Times New Roman" pitchFamily="18" charset="0"/>
              <a:sym typeface="+mn-ea"/>
            </a:endParaRPr>
          </a:p>
        </p:txBody>
      </p:sp>
      <p:cxnSp>
        <p:nvCxnSpPr>
          <p:cNvPr id="14" name="直接连接符 13"/>
          <p:cNvCxnSpPr/>
          <p:nvPr/>
        </p:nvCxnSpPr>
        <p:spPr>
          <a:xfrm>
            <a:off x="0" y="6381328"/>
            <a:ext cx="9110546" cy="4177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进程如何对待信号</a:t>
            </a:r>
          </a:p>
          <a:p>
            <a:pPr lvl="1" algn="l">
              <a:lnSpc>
                <a:spcPct val="150000"/>
              </a:lnSpc>
            </a:pPr>
            <a:r>
              <a:rPr lang="zh-CN" altLang="en-US" dirty="0"/>
              <a:t>收到信号的进程对各种信号有不同的处理方法。处理方法可以分为三类：</a:t>
            </a:r>
          </a:p>
          <a:p>
            <a:pPr lvl="2" algn="l">
              <a:lnSpc>
                <a:spcPct val="150000"/>
              </a:lnSpc>
            </a:pPr>
            <a:r>
              <a:rPr lang="zh-CN" altLang="en-US" dirty="0"/>
              <a:t>第一种是类似中断的处理程序，对于需要处理的信号，进程可以指定处理函数，由该函数来处理。</a:t>
            </a:r>
          </a:p>
          <a:p>
            <a:pPr lvl="2" algn="l">
              <a:lnSpc>
                <a:spcPct val="150000"/>
              </a:lnSpc>
            </a:pPr>
            <a:r>
              <a:rPr lang="zh-CN" altLang="en-US" dirty="0"/>
              <a:t>第二种方法是，忽略某个信号，对该信号不做任何处理，就象未发生过一样。</a:t>
            </a:r>
          </a:p>
          <a:p>
            <a:pPr lvl="2" algn="l">
              <a:lnSpc>
                <a:spcPct val="150000"/>
              </a:lnSpc>
            </a:pPr>
            <a:r>
              <a:rPr lang="zh-CN" altLang="en-US" dirty="0"/>
              <a:t>第三种方法是，采用系统默认的处理方法（缺省操作），大部分的信号的缺省操作是将进程终止。</a:t>
            </a:r>
          </a:p>
        </p:txBody>
      </p:sp>
      <p:sp>
        <p:nvSpPr>
          <p:cNvPr id="4" name="圆角矩形 3">
            <a:extLst>
              <a:ext uri="{FF2B5EF4-FFF2-40B4-BE49-F238E27FC236}">
                <a16:creationId xmlns:a16="http://schemas.microsoft.com/office/drawing/2014/main" id="{94DB1489-762E-48C7-A3F7-139BD72EF3FC}"/>
              </a:ext>
            </a:extLst>
          </p:cNvPr>
          <p:cNvSpPr/>
          <p:nvPr/>
        </p:nvSpPr>
        <p:spPr>
          <a:xfrm>
            <a:off x="3620135" y="5147310"/>
            <a:ext cx="4603115" cy="1328592"/>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a:solidFill>
                  <a:srgbClr val="008000"/>
                </a:solidFill>
                <a:latin typeface="Times New Roman" panose="02020603050405020304" pitchFamily="18" charset="0"/>
                <a:ea typeface="楷体_GB2312" pitchFamily="49" charset="-122"/>
              </a:rPr>
              <a:t>进程通过系统调用signal或</a:t>
            </a:r>
            <a:r>
              <a:rPr kumimoji="1" lang="en-US" altLang="zh-CN" sz="2400" b="1">
                <a:solidFill>
                  <a:srgbClr val="008000"/>
                </a:solidFill>
                <a:latin typeface="Times New Roman" panose="02020603050405020304" pitchFamily="18" charset="0"/>
                <a:ea typeface="楷体_GB2312" pitchFamily="49" charset="-122"/>
              </a:rPr>
              <a:t>sigaction</a:t>
            </a:r>
            <a:r>
              <a:rPr kumimoji="1" lang="zh-CN" altLang="en-US" sz="2400" b="1">
                <a:solidFill>
                  <a:srgbClr val="008000"/>
                </a:solidFill>
                <a:latin typeface="Times New Roman" panose="02020603050405020304" pitchFamily="18" charset="0"/>
                <a:ea typeface="楷体_GB2312" pitchFamily="49" charset="-122"/>
              </a:rPr>
              <a:t>来指定进程对某个信号的处理行为。</a:t>
            </a:r>
          </a:p>
        </p:txBody>
      </p:sp>
    </p:spTree>
    <p:extLst>
      <p:ext uri="{BB962C8B-B14F-4D97-AF65-F5344CB8AC3E}">
        <p14:creationId xmlns:p14="http://schemas.microsoft.com/office/powerpoint/2010/main" val="11370334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err="1"/>
              <a:t>信号处理流程</a:t>
            </a:r>
            <a:endParaRPr lang="en-US" altLang="zh-CN" dirty="0"/>
          </a:p>
          <a:p>
            <a:pPr lvl="1" algn="l">
              <a:lnSpc>
                <a:spcPct val="150000"/>
              </a:lnSpc>
            </a:pPr>
            <a:r>
              <a:rPr lang="en-US" altLang="zh-CN" dirty="0" err="1"/>
              <a:t>对于一个完整的信号生命周期</a:t>
            </a:r>
            <a:r>
              <a:rPr lang="en-US" altLang="zh-CN" dirty="0"/>
              <a:t>(</a:t>
            </a:r>
            <a:r>
              <a:rPr lang="en-US" altLang="zh-CN" dirty="0" err="1"/>
              <a:t>从信号发送到相应的处理函数执行完毕</a:t>
            </a:r>
            <a:r>
              <a:rPr lang="en-US" altLang="zh-CN" dirty="0"/>
              <a:t>)</a:t>
            </a:r>
            <a:r>
              <a:rPr lang="en-US" altLang="zh-CN" dirty="0" err="1"/>
              <a:t>来说，可以分为</a:t>
            </a:r>
            <a:r>
              <a:rPr lang="zh-CN" altLang="en-US" dirty="0"/>
              <a:t>四</a:t>
            </a:r>
            <a:r>
              <a:rPr lang="en-US" altLang="zh-CN" dirty="0" err="1"/>
              <a:t>个阶段</a:t>
            </a:r>
            <a:r>
              <a:rPr lang="en-US" altLang="zh-CN" dirty="0"/>
              <a:t>：</a:t>
            </a:r>
          </a:p>
          <a:p>
            <a:pPr lvl="2" algn="l">
              <a:lnSpc>
                <a:spcPct val="150000"/>
              </a:lnSpc>
            </a:pPr>
            <a:r>
              <a:rPr lang="en-US" altLang="zh-CN" dirty="0" err="1"/>
              <a:t>信号诞生</a:t>
            </a:r>
            <a:endParaRPr lang="en-US" altLang="zh-CN" dirty="0"/>
          </a:p>
          <a:p>
            <a:pPr lvl="2" algn="l">
              <a:lnSpc>
                <a:spcPct val="150000"/>
              </a:lnSpc>
            </a:pPr>
            <a:r>
              <a:rPr lang="en-US" altLang="zh-CN" dirty="0" err="1"/>
              <a:t>信号在进程中注册</a:t>
            </a:r>
            <a:endParaRPr lang="en-US" altLang="zh-CN" dirty="0"/>
          </a:p>
          <a:p>
            <a:pPr lvl="2" algn="l">
              <a:lnSpc>
                <a:spcPct val="150000"/>
              </a:lnSpc>
            </a:pPr>
            <a:r>
              <a:rPr lang="zh-CN" altLang="en-US" dirty="0"/>
              <a:t>对信号进行处理</a:t>
            </a:r>
          </a:p>
          <a:p>
            <a:pPr lvl="2" algn="l">
              <a:lnSpc>
                <a:spcPct val="150000"/>
              </a:lnSpc>
            </a:pPr>
            <a:r>
              <a:rPr lang="en-US" altLang="zh-CN" dirty="0" err="1">
                <a:sym typeface="+mn-ea"/>
              </a:rPr>
              <a:t>信号在进程中</a:t>
            </a:r>
            <a:r>
              <a:rPr lang="en-US" altLang="zh-CN" dirty="0" err="1"/>
              <a:t>注销</a:t>
            </a:r>
            <a:endParaRPr lang="en-US" altLang="zh-CN" dirty="0"/>
          </a:p>
        </p:txBody>
      </p:sp>
      <p:pic>
        <p:nvPicPr>
          <p:cNvPr id="3" name="图片 2">
            <a:extLst>
              <a:ext uri="{FF2B5EF4-FFF2-40B4-BE49-F238E27FC236}">
                <a16:creationId xmlns:a16="http://schemas.microsoft.com/office/drawing/2014/main" id="{E9EC1732-052A-4B7F-A809-825C0D06DAAC}"/>
              </a:ext>
            </a:extLst>
          </p:cNvPr>
          <p:cNvPicPr>
            <a:picLocks noChangeAspect="1"/>
          </p:cNvPicPr>
          <p:nvPr/>
        </p:nvPicPr>
        <p:blipFill>
          <a:blip r:embed="rId3"/>
          <a:srcRect l="4957" t="4581" r="14609" b="2622"/>
          <a:stretch>
            <a:fillRect/>
          </a:stretch>
        </p:blipFill>
        <p:spPr>
          <a:xfrm>
            <a:off x="1763688" y="4653136"/>
            <a:ext cx="5328592" cy="2003493"/>
          </a:xfrm>
          <a:prstGeom prst="rect">
            <a:avLst/>
          </a:prstGeom>
        </p:spPr>
      </p:pic>
    </p:spTree>
    <p:extLst>
      <p:ext uri="{BB962C8B-B14F-4D97-AF65-F5344CB8AC3E}">
        <p14:creationId xmlns:p14="http://schemas.microsoft.com/office/powerpoint/2010/main" val="367804880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号与进程的联系</a:t>
            </a:r>
          </a:p>
          <a:p>
            <a:pPr lvl="1" algn="l">
              <a:lnSpc>
                <a:spcPct val="150000"/>
              </a:lnSpc>
            </a:pPr>
            <a:r>
              <a:rPr lang="zh-CN" altLang="en-US" b="0" dirty="0"/>
              <a:t>内核用一个</a:t>
            </a:r>
            <a:r>
              <a:rPr lang="zh-CN" altLang="en-US" dirty="0"/>
              <a:t>sigqueue</a:t>
            </a:r>
            <a:r>
              <a:rPr lang="zh-CN" altLang="en-US" b="0" dirty="0"/>
              <a:t>实例来指代一个信号，每个进程都有一个</a:t>
            </a:r>
            <a:r>
              <a:rPr lang="zh-CN" altLang="en-US" dirty="0">
                <a:sym typeface="+mn-ea"/>
              </a:rPr>
              <a:t>sigqueue</a:t>
            </a:r>
            <a:r>
              <a:rPr lang="zh-CN" altLang="en-US" b="0" dirty="0">
                <a:sym typeface="+mn-ea"/>
              </a:rPr>
              <a:t>实例组成的链表</a:t>
            </a:r>
            <a:endParaRPr lang="zh-CN" altLang="en-US" b="0" dirty="0"/>
          </a:p>
          <a:p>
            <a:pPr lvl="1" algn="l">
              <a:lnSpc>
                <a:spcPct val="150000"/>
              </a:lnSpc>
            </a:pPr>
            <a:endParaRPr lang="zh-CN" altLang="en-US" dirty="0"/>
          </a:p>
          <a:p>
            <a:pPr lvl="1" algn="l">
              <a:lnSpc>
                <a:spcPct val="150000"/>
              </a:lnSpc>
            </a:pPr>
            <a:endParaRPr lang="zh-CN" altLang="en-US" dirty="0"/>
          </a:p>
          <a:p>
            <a:pPr lvl="1" algn="l">
              <a:lnSpc>
                <a:spcPct val="150000"/>
              </a:lnSpc>
            </a:pPr>
            <a:endParaRPr lang="zh-CN" altLang="en-US" dirty="0"/>
          </a:p>
          <a:p>
            <a:pPr lvl="1" algn="l">
              <a:lnSpc>
                <a:spcPct val="150000"/>
              </a:lnSpc>
            </a:pPr>
            <a:endParaRPr lang="zh-CN" altLang="en-US" dirty="0"/>
          </a:p>
          <a:p>
            <a:pPr lvl="1" algn="l">
              <a:lnSpc>
                <a:spcPct val="150000"/>
              </a:lnSpc>
            </a:pPr>
            <a:r>
              <a:rPr lang="zh-CN" altLang="en-US" dirty="0"/>
              <a:t>比较重要的成员：</a:t>
            </a:r>
            <a:endParaRPr lang="en-US" altLang="zh-CN" dirty="0"/>
          </a:p>
          <a:p>
            <a:pPr lvl="2" algn="l">
              <a:lnSpc>
                <a:spcPct val="150000"/>
              </a:lnSpc>
            </a:pPr>
            <a:r>
              <a:rPr lang="en-US" altLang="zh-CN" dirty="0"/>
              <a:t>list</a:t>
            </a:r>
            <a:r>
              <a:rPr lang="zh-CN" altLang="en-US" dirty="0"/>
              <a:t>：挂接在一个进程上的</a:t>
            </a:r>
            <a:r>
              <a:rPr lang="zh-CN" altLang="en-US" b="1" dirty="0">
                <a:sym typeface="+mn-ea"/>
              </a:rPr>
              <a:t>sigqueue</a:t>
            </a:r>
            <a:r>
              <a:rPr lang="zh-CN" altLang="en-US" dirty="0">
                <a:sym typeface="+mn-ea"/>
              </a:rPr>
              <a:t>实例组成的链表</a:t>
            </a:r>
          </a:p>
          <a:p>
            <a:pPr lvl="2" algn="l">
              <a:lnSpc>
                <a:spcPct val="150000"/>
              </a:lnSpc>
            </a:pPr>
            <a:r>
              <a:rPr lang="en-US" altLang="zh-CN" dirty="0">
                <a:sym typeface="+mn-ea"/>
              </a:rPr>
              <a:t>info</a:t>
            </a:r>
            <a:r>
              <a:rPr lang="zh-CN" altLang="en-US" dirty="0">
                <a:sym typeface="+mn-ea"/>
              </a:rPr>
              <a:t>：此信号的一些数据，包括发送进程的信息，信号本身的信息</a:t>
            </a:r>
          </a:p>
        </p:txBody>
      </p:sp>
      <p:sp>
        <p:nvSpPr>
          <p:cNvPr id="7" name="矩形: 圆角 6">
            <a:extLst>
              <a:ext uri="{FF2B5EF4-FFF2-40B4-BE49-F238E27FC236}">
                <a16:creationId xmlns:a16="http://schemas.microsoft.com/office/drawing/2014/main" id="{F3EF60CE-45F0-43BC-9879-92B93127F1B7}"/>
              </a:ext>
            </a:extLst>
          </p:cNvPr>
          <p:cNvSpPr/>
          <p:nvPr/>
        </p:nvSpPr>
        <p:spPr bwMode="auto">
          <a:xfrm>
            <a:off x="2339752" y="2543353"/>
            <a:ext cx="4464496" cy="1771293"/>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solidFill>
                  <a:srgbClr val="FFFFFF"/>
                </a:solidFill>
                <a:latin typeface="Consolas" panose="020B0609020204030204" pitchFamily="49" charset="0"/>
              </a:rPr>
              <a:t>struct </a:t>
            </a:r>
            <a:r>
              <a:rPr lang="en-US" altLang="zh-CN" dirty="0" err="1">
                <a:solidFill>
                  <a:srgbClr val="FFFFFF"/>
                </a:solidFill>
                <a:latin typeface="Consolas" panose="020B0609020204030204" pitchFamily="49" charset="0"/>
              </a:rPr>
              <a:t>sigqueue</a:t>
            </a:r>
            <a:r>
              <a:rPr lang="en-US" altLang="zh-CN" dirty="0">
                <a:solidFill>
                  <a:srgbClr val="FFFFFF"/>
                </a:solidFill>
                <a:latin typeface="Consolas" panose="020B0609020204030204" pitchFamily="49" charset="0"/>
              </a:rPr>
              <a:t> {</a:t>
            </a:r>
          </a:p>
          <a:p>
            <a:r>
              <a:rPr lang="en-US" altLang="zh-CN" dirty="0">
                <a:solidFill>
                  <a:srgbClr val="FFFFFF"/>
                </a:solidFill>
                <a:latin typeface="Consolas" panose="020B0609020204030204" pitchFamily="49" charset="0"/>
              </a:rPr>
              <a:t>	struct </a:t>
            </a:r>
            <a:r>
              <a:rPr lang="en-US" altLang="zh-CN" dirty="0" err="1">
                <a:solidFill>
                  <a:srgbClr val="FFFFFF"/>
                </a:solidFill>
                <a:latin typeface="Consolas" panose="020B0609020204030204" pitchFamily="49" charset="0"/>
              </a:rPr>
              <a:t>list_head</a:t>
            </a:r>
            <a:r>
              <a:rPr lang="en-US" altLang="zh-CN" dirty="0">
                <a:solidFill>
                  <a:srgbClr val="FFFFFF"/>
                </a:solidFill>
                <a:latin typeface="Consolas" panose="020B0609020204030204" pitchFamily="49" charset="0"/>
              </a:rPr>
              <a:t> list;</a:t>
            </a:r>
          </a:p>
          <a:p>
            <a:r>
              <a:rPr lang="en-US" altLang="zh-CN" dirty="0">
                <a:solidFill>
                  <a:srgbClr val="FFFFFF"/>
                </a:solidFill>
                <a:latin typeface="Consolas" panose="020B0609020204030204" pitchFamily="49" charset="0"/>
              </a:rPr>
              <a:t>	int flags;</a:t>
            </a:r>
          </a:p>
          <a:p>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siginfo_t</a:t>
            </a:r>
            <a:r>
              <a:rPr lang="en-US" altLang="zh-CN" dirty="0">
                <a:solidFill>
                  <a:srgbClr val="FFFFFF"/>
                </a:solidFill>
                <a:latin typeface="Consolas" panose="020B0609020204030204" pitchFamily="49" charset="0"/>
              </a:rPr>
              <a:t> info;</a:t>
            </a:r>
          </a:p>
          <a:p>
            <a:r>
              <a:rPr lang="en-US" altLang="zh-CN" dirty="0">
                <a:solidFill>
                  <a:srgbClr val="FFFFFF"/>
                </a:solidFill>
                <a:latin typeface="Consolas" panose="020B0609020204030204" pitchFamily="49" charset="0"/>
              </a:rPr>
              <a:t>	struct </a:t>
            </a:r>
            <a:r>
              <a:rPr lang="en-US" altLang="zh-CN" dirty="0" err="1">
                <a:solidFill>
                  <a:srgbClr val="FFFFFF"/>
                </a:solidFill>
                <a:latin typeface="Consolas" panose="020B0609020204030204" pitchFamily="49" charset="0"/>
              </a:rPr>
              <a:t>user_struct</a:t>
            </a:r>
            <a:r>
              <a:rPr lang="en-US" altLang="zh-CN" dirty="0">
                <a:solidFill>
                  <a:srgbClr val="FFFFFF"/>
                </a:solidFill>
                <a:latin typeface="Consolas" panose="020B0609020204030204" pitchFamily="49" charset="0"/>
              </a:rPr>
              <a:t> *user;</a:t>
            </a:r>
          </a:p>
          <a:p>
            <a:r>
              <a:rPr lang="en-US" altLang="zh-CN"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4883277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en-US" altLang="zh-CN" dirty="0"/>
              <a:t>信</a:t>
            </a:r>
            <a:r>
              <a:rPr lang="zh-CN" altLang="en-US" dirty="0"/>
              <a:t>号与进程的联系</a:t>
            </a:r>
          </a:p>
          <a:p>
            <a:pPr lvl="1" algn="l">
              <a:lnSpc>
                <a:spcPct val="150000"/>
              </a:lnSpc>
            </a:pPr>
            <a:r>
              <a:rPr lang="zh-CN" altLang="en-US" dirty="0">
                <a:sym typeface="+mn-ea"/>
              </a:rPr>
              <a:t>sigqueue</a:t>
            </a:r>
            <a:r>
              <a:rPr lang="zh-CN" altLang="en-US" b="0" dirty="0">
                <a:sym typeface="+mn-ea"/>
              </a:rPr>
              <a:t>中的</a:t>
            </a:r>
            <a:r>
              <a:rPr lang="en-US" altLang="zh-CN" dirty="0">
                <a:sym typeface="+mn-ea"/>
              </a:rPr>
              <a:t>info</a:t>
            </a:r>
            <a:r>
              <a:rPr lang="zh-CN" altLang="en-US" b="0" dirty="0">
                <a:sym typeface="+mn-ea"/>
              </a:rPr>
              <a:t>是个</a:t>
            </a:r>
            <a:r>
              <a:rPr lang="en-US" altLang="zh-CN" dirty="0" err="1">
                <a:sym typeface="+mn-ea"/>
              </a:rPr>
              <a:t>siginfo</a:t>
            </a:r>
            <a:r>
              <a:rPr lang="zh-CN" altLang="en-US" b="0" dirty="0">
                <a:sym typeface="+mn-ea"/>
              </a:rPr>
              <a:t>类型的成员，保存信号的一些信息</a:t>
            </a:r>
            <a:endParaRPr lang="en-US" altLang="zh-CN" b="0" dirty="0">
              <a:sym typeface="+mn-ea"/>
            </a:endParaRPr>
          </a:p>
          <a:p>
            <a:pPr lvl="1" algn="l">
              <a:lnSpc>
                <a:spcPct val="150000"/>
              </a:lnSpc>
            </a:pPr>
            <a:r>
              <a:rPr lang="zh-CN" altLang="en-US" dirty="0"/>
              <a:t>成员含义：</a:t>
            </a:r>
          </a:p>
          <a:p>
            <a:pPr lvl="2" algn="l">
              <a:lnSpc>
                <a:spcPct val="150000"/>
              </a:lnSpc>
            </a:pPr>
            <a:r>
              <a:rPr lang="en-US" altLang="zh-CN" dirty="0" err="1"/>
              <a:t>si_signo</a:t>
            </a:r>
            <a:r>
              <a:rPr lang="zh-CN" altLang="en-US" dirty="0"/>
              <a:t>：信号的编号</a:t>
            </a:r>
            <a:endParaRPr lang="en-US" altLang="zh-CN" dirty="0"/>
          </a:p>
          <a:p>
            <a:pPr lvl="2" algn="l">
              <a:lnSpc>
                <a:spcPct val="150000"/>
              </a:lnSpc>
            </a:pPr>
            <a:r>
              <a:rPr lang="en-US" altLang="zh-CN" dirty="0" err="1"/>
              <a:t>si_errno</a:t>
            </a:r>
            <a:r>
              <a:rPr lang="zh-CN" altLang="en-US" dirty="0"/>
              <a:t>：若信号由错误引发则为非零值</a:t>
            </a:r>
            <a:endParaRPr lang="en-US" altLang="zh-CN" dirty="0"/>
          </a:p>
          <a:p>
            <a:pPr lvl="2" algn="l">
              <a:lnSpc>
                <a:spcPct val="150000"/>
              </a:lnSpc>
            </a:pPr>
            <a:r>
              <a:rPr lang="en-US" altLang="zh-CN" dirty="0" err="1"/>
              <a:t>si_code</a:t>
            </a:r>
            <a:r>
              <a:rPr lang="zh-CN" altLang="en-US" dirty="0"/>
              <a:t>：表示信号来源的详细信息</a:t>
            </a:r>
            <a:endParaRPr lang="en-US" altLang="zh-CN" dirty="0"/>
          </a:p>
          <a:p>
            <a:pPr lvl="2" algn="l">
              <a:lnSpc>
                <a:spcPct val="150000"/>
              </a:lnSpc>
            </a:pPr>
            <a:r>
              <a:rPr lang="en-US" altLang="zh-CN" dirty="0"/>
              <a:t>_</a:t>
            </a:r>
            <a:r>
              <a:rPr lang="en-US" altLang="zh-CN" dirty="0" err="1"/>
              <a:t>sifields</a:t>
            </a:r>
            <a:r>
              <a:rPr lang="zh-CN" altLang="en-US" dirty="0"/>
              <a:t>联合体：保存了内核处理某些信号所需的附加信息，例如发送此信号的进程的相关信息。</a:t>
            </a:r>
          </a:p>
          <a:p>
            <a:pPr lvl="1" algn="l">
              <a:lnSpc>
                <a:spcPct val="150000"/>
              </a:lnSpc>
            </a:pPr>
            <a:endParaRPr lang="zh-CN" altLang="en-US" dirty="0"/>
          </a:p>
        </p:txBody>
      </p:sp>
      <p:sp>
        <p:nvSpPr>
          <p:cNvPr id="7" name="矩形: 圆角 6">
            <a:extLst>
              <a:ext uri="{FF2B5EF4-FFF2-40B4-BE49-F238E27FC236}">
                <a16:creationId xmlns:a16="http://schemas.microsoft.com/office/drawing/2014/main" id="{5C3C4AE9-9446-478C-80F7-A0C399BC7B03}"/>
              </a:ext>
            </a:extLst>
          </p:cNvPr>
          <p:cNvSpPr/>
          <p:nvPr/>
        </p:nvSpPr>
        <p:spPr bwMode="auto">
          <a:xfrm>
            <a:off x="5004048" y="4496998"/>
            <a:ext cx="3672408" cy="226849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000" dirty="0">
                <a:solidFill>
                  <a:srgbClr val="FFFFFF"/>
                </a:solidFill>
                <a:latin typeface="Consolas" panose="020B0609020204030204" pitchFamily="49" charset="0"/>
              </a:rPr>
              <a:t>typedef struct </a:t>
            </a:r>
            <a:r>
              <a:rPr lang="en-US" altLang="zh-CN" sz="1000" dirty="0" err="1">
                <a:solidFill>
                  <a:srgbClr val="FFFFFF"/>
                </a:solidFill>
                <a:latin typeface="Consolas" panose="020B0609020204030204" pitchFamily="49" charset="0"/>
              </a:rPr>
              <a:t>siginfo</a:t>
            </a:r>
            <a:r>
              <a:rPr lang="en-US" altLang="zh-CN" sz="1000" dirty="0">
                <a:solidFill>
                  <a:srgbClr val="FFFFFF"/>
                </a:solidFill>
                <a:latin typeface="Consolas" panose="020B0609020204030204" pitchFamily="49" charset="0"/>
              </a:rPr>
              <a:t> {</a:t>
            </a:r>
          </a:p>
          <a:p>
            <a:r>
              <a:rPr lang="en-US" altLang="zh-CN" sz="1000" dirty="0">
                <a:solidFill>
                  <a:srgbClr val="FFFFFF"/>
                </a:solidFill>
                <a:latin typeface="Consolas" panose="020B0609020204030204" pitchFamily="49" charset="0"/>
              </a:rPr>
              <a:t>	int </a:t>
            </a:r>
            <a:r>
              <a:rPr lang="en-US" altLang="zh-CN" sz="1000" dirty="0" err="1">
                <a:solidFill>
                  <a:srgbClr val="FFFFFF"/>
                </a:solidFill>
                <a:latin typeface="Consolas" panose="020B0609020204030204" pitchFamily="49" charset="0"/>
              </a:rPr>
              <a:t>si_signo</a:t>
            </a:r>
            <a:r>
              <a:rPr lang="en-US" altLang="zh-CN" sz="1000" dirty="0">
                <a:solidFill>
                  <a:srgbClr val="FFFFFF"/>
                </a:solidFill>
                <a:latin typeface="Consolas" panose="020B0609020204030204" pitchFamily="49" charset="0"/>
              </a:rPr>
              <a:t>; </a:t>
            </a:r>
          </a:p>
          <a:p>
            <a:r>
              <a:rPr lang="en-US" altLang="zh-CN" sz="1000" dirty="0">
                <a:solidFill>
                  <a:srgbClr val="FFFFFF"/>
                </a:solidFill>
                <a:latin typeface="Consolas" panose="020B0609020204030204" pitchFamily="49" charset="0"/>
              </a:rPr>
              <a:t>	int </a:t>
            </a:r>
            <a:r>
              <a:rPr lang="en-US" altLang="zh-CN" sz="1000" dirty="0" err="1">
                <a:solidFill>
                  <a:srgbClr val="FFFFFF"/>
                </a:solidFill>
                <a:latin typeface="Consolas" panose="020B0609020204030204" pitchFamily="49" charset="0"/>
              </a:rPr>
              <a:t>si_errno</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int </a:t>
            </a:r>
            <a:r>
              <a:rPr lang="en-US" altLang="zh-CN" sz="1000" dirty="0" err="1">
                <a:solidFill>
                  <a:srgbClr val="FFFFFF"/>
                </a:solidFill>
                <a:latin typeface="Consolas" panose="020B0609020204030204" pitchFamily="49" charset="0"/>
              </a:rPr>
              <a:t>si_code</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union {</a:t>
            </a:r>
          </a:p>
          <a:p>
            <a:r>
              <a:rPr lang="en-US" altLang="zh-CN" sz="1000" dirty="0">
                <a:solidFill>
                  <a:srgbClr val="FFFFFF"/>
                </a:solidFill>
                <a:latin typeface="Consolas" panose="020B0609020204030204" pitchFamily="49" charset="0"/>
              </a:rPr>
              <a:t>		struct { …… } _kill;</a:t>
            </a:r>
          </a:p>
          <a:p>
            <a:r>
              <a:rPr lang="en-US" altLang="zh-CN" sz="1000" dirty="0">
                <a:solidFill>
                  <a:srgbClr val="FFFFFF"/>
                </a:solidFill>
                <a:latin typeface="Consolas" panose="020B0609020204030204" pitchFamily="49" charset="0"/>
              </a:rPr>
              <a:t>		struct { …… } _timer;</a:t>
            </a:r>
          </a:p>
          <a:p>
            <a:r>
              <a:rPr lang="en-US" altLang="zh-CN" sz="1000" dirty="0">
                <a:solidFill>
                  <a:srgbClr val="FFFFFF"/>
                </a:solidFill>
                <a:latin typeface="Consolas" panose="020B0609020204030204" pitchFamily="49" charset="0"/>
              </a:rPr>
              <a:t>		struct {…… } _rt;</a:t>
            </a:r>
          </a:p>
          <a:p>
            <a:r>
              <a:rPr lang="en-US" altLang="zh-CN" sz="1000" dirty="0">
                <a:solidFill>
                  <a:srgbClr val="FFFFFF"/>
                </a:solidFill>
                <a:latin typeface="Consolas" panose="020B0609020204030204" pitchFamily="49" charset="0"/>
              </a:rPr>
              <a:t>		struct {…… } _</a:t>
            </a:r>
            <a:r>
              <a:rPr lang="en-US" altLang="zh-CN" sz="1000" dirty="0" err="1">
                <a:solidFill>
                  <a:srgbClr val="FFFFFF"/>
                </a:solidFill>
                <a:latin typeface="Consolas" panose="020B0609020204030204" pitchFamily="49" charset="0"/>
              </a:rPr>
              <a:t>sigchld</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struct {…… } _</a:t>
            </a:r>
            <a:r>
              <a:rPr lang="en-US" altLang="zh-CN" sz="1000" dirty="0" err="1">
                <a:solidFill>
                  <a:srgbClr val="FFFFFF"/>
                </a:solidFill>
                <a:latin typeface="Consolas" panose="020B0609020204030204" pitchFamily="49" charset="0"/>
              </a:rPr>
              <a:t>sigfault</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struct {…… } _</a:t>
            </a:r>
            <a:r>
              <a:rPr lang="en-US" altLang="zh-CN" sz="1000" dirty="0" err="1">
                <a:solidFill>
                  <a:srgbClr val="FFFFFF"/>
                </a:solidFill>
                <a:latin typeface="Consolas" panose="020B0609020204030204" pitchFamily="49" charset="0"/>
              </a:rPr>
              <a:t>sigpoll</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struct {…… } _</a:t>
            </a:r>
            <a:r>
              <a:rPr lang="en-US" altLang="zh-CN" sz="1000" dirty="0" err="1">
                <a:solidFill>
                  <a:srgbClr val="FFFFFF"/>
                </a:solidFill>
                <a:latin typeface="Consolas" panose="020B0609020204030204" pitchFamily="49" charset="0"/>
              </a:rPr>
              <a:t>sigsys</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 _</a:t>
            </a:r>
            <a:r>
              <a:rPr lang="en-US" altLang="zh-CN" sz="1000" dirty="0" err="1">
                <a:solidFill>
                  <a:srgbClr val="FFFFFF"/>
                </a:solidFill>
                <a:latin typeface="Consolas" panose="020B0609020204030204" pitchFamily="49" charset="0"/>
              </a:rPr>
              <a:t>sifields</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__ARCH_SI_ATTRIBUTES </a:t>
            </a:r>
            <a:r>
              <a:rPr lang="en-US" altLang="zh-CN" sz="1000" dirty="0" err="1">
                <a:solidFill>
                  <a:srgbClr val="FFFFFF"/>
                </a:solidFill>
                <a:latin typeface="Consolas" panose="020B0609020204030204" pitchFamily="49" charset="0"/>
              </a:rPr>
              <a:t>siginfo_t</a:t>
            </a:r>
            <a:r>
              <a:rPr lang="en-US" altLang="zh-CN" sz="10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26659618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a:t>
            </a:r>
            <a:r>
              <a:rPr lang="zh-CN" altLang="en-US" dirty="0">
                <a:sym typeface="+mn-ea"/>
              </a:rPr>
              <a:t>与进程</a:t>
            </a:r>
            <a:r>
              <a:rPr lang="zh-CN" altLang="en-US" dirty="0"/>
              <a:t>的联系</a:t>
            </a:r>
          </a:p>
          <a:p>
            <a:pPr lvl="1" algn="l">
              <a:lnSpc>
                <a:spcPct val="150000"/>
              </a:lnSpc>
            </a:pPr>
            <a:r>
              <a:rPr lang="zh-CN" altLang="en-US" b="0" dirty="0"/>
              <a:t>在进程的</a:t>
            </a:r>
            <a:r>
              <a:rPr lang="en-US" altLang="zh-CN" dirty="0" err="1"/>
              <a:t>task_struct</a:t>
            </a:r>
            <a:r>
              <a:rPr lang="zh-CN" altLang="en-US" b="0" dirty="0"/>
              <a:t>中有</a:t>
            </a:r>
            <a:r>
              <a:rPr lang="zh-CN" altLang="en-US" dirty="0"/>
              <a:t>sigpending</a:t>
            </a:r>
            <a:r>
              <a:rPr lang="zh-CN" altLang="en-US" b="0" dirty="0"/>
              <a:t>结构的的成员</a:t>
            </a:r>
            <a:r>
              <a:rPr lang="zh-CN" altLang="en-US" dirty="0"/>
              <a:t>pending</a:t>
            </a:r>
            <a:r>
              <a:rPr lang="zh-CN" altLang="en-US" b="0" dirty="0"/>
              <a:t>：</a:t>
            </a:r>
          </a:p>
          <a:p>
            <a:pPr lvl="1" algn="l">
              <a:lnSpc>
                <a:spcPct val="150000"/>
              </a:lnSpc>
            </a:pPr>
            <a:endParaRPr lang="zh-CN" altLang="en-US" dirty="0"/>
          </a:p>
          <a:p>
            <a:pPr lvl="1" algn="l">
              <a:lnSpc>
                <a:spcPct val="150000"/>
              </a:lnSpc>
            </a:pPr>
            <a:endParaRPr lang="zh-CN" altLang="en-US" dirty="0"/>
          </a:p>
          <a:p>
            <a:pPr lvl="1" algn="l">
              <a:lnSpc>
                <a:spcPct val="150000"/>
              </a:lnSpc>
            </a:pPr>
            <a:endParaRPr lang="zh-CN" altLang="en-US" dirty="0"/>
          </a:p>
          <a:p>
            <a:pPr lvl="1" algn="l">
              <a:lnSpc>
                <a:spcPct val="150000"/>
              </a:lnSpc>
            </a:pPr>
            <a:r>
              <a:rPr lang="zh-CN" altLang="en-US" dirty="0"/>
              <a:t>成员含义：</a:t>
            </a:r>
          </a:p>
          <a:p>
            <a:pPr lvl="2" algn="l">
              <a:lnSpc>
                <a:spcPct val="150000"/>
              </a:lnSpc>
            </a:pPr>
            <a:r>
              <a:rPr lang="en-US" altLang="zh-CN" dirty="0"/>
              <a:t>list</a:t>
            </a:r>
            <a:r>
              <a:rPr lang="zh-CN" altLang="en-US" dirty="0"/>
              <a:t>：由挂在此进程上的信号组成的链表</a:t>
            </a:r>
          </a:p>
          <a:p>
            <a:pPr lvl="2" algn="l">
              <a:lnSpc>
                <a:spcPct val="150000"/>
              </a:lnSpc>
            </a:pPr>
            <a:r>
              <a:rPr lang="en-US" altLang="zh-CN" dirty="0"/>
              <a:t>signal</a:t>
            </a:r>
            <a:r>
              <a:rPr lang="zh-CN" altLang="en-US" dirty="0"/>
              <a:t>：子进程的待处理信号集位图，每一位的取值代表当前进程是否挂接了对应的信号</a:t>
            </a:r>
          </a:p>
        </p:txBody>
      </p:sp>
      <p:sp>
        <p:nvSpPr>
          <p:cNvPr id="7" name="矩形: 圆角 6">
            <a:extLst>
              <a:ext uri="{FF2B5EF4-FFF2-40B4-BE49-F238E27FC236}">
                <a16:creationId xmlns:a16="http://schemas.microsoft.com/office/drawing/2014/main" id="{ADBD3749-E46A-4AF8-A2F8-EA4D4D87C2A3}"/>
              </a:ext>
            </a:extLst>
          </p:cNvPr>
          <p:cNvSpPr/>
          <p:nvPr/>
        </p:nvSpPr>
        <p:spPr bwMode="auto">
          <a:xfrm>
            <a:off x="2195736" y="2060183"/>
            <a:ext cx="5256584" cy="1584841"/>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2400" dirty="0">
                <a:solidFill>
                  <a:srgbClr val="FFFFFF"/>
                </a:solidFill>
                <a:latin typeface="Consolas" panose="020B0609020204030204" pitchFamily="49" charset="0"/>
              </a:rPr>
              <a:t>struct </a:t>
            </a:r>
            <a:r>
              <a:rPr lang="en-US" altLang="zh-CN" sz="2400" dirty="0" err="1">
                <a:solidFill>
                  <a:srgbClr val="FFFFFF"/>
                </a:solidFill>
                <a:latin typeface="Consolas" panose="020B0609020204030204" pitchFamily="49" charset="0"/>
              </a:rPr>
              <a:t>sigpending</a:t>
            </a:r>
            <a:r>
              <a:rPr lang="en-US" altLang="zh-CN" sz="2400" dirty="0">
                <a:solidFill>
                  <a:srgbClr val="FFFFFF"/>
                </a:solidFill>
                <a:latin typeface="Consolas" panose="020B0609020204030204" pitchFamily="49" charset="0"/>
              </a:rPr>
              <a:t> {</a:t>
            </a:r>
          </a:p>
          <a:p>
            <a:r>
              <a:rPr lang="en-US" altLang="zh-CN" sz="2400" dirty="0">
                <a:solidFill>
                  <a:srgbClr val="FFFFFF"/>
                </a:solidFill>
                <a:latin typeface="Consolas" panose="020B0609020204030204" pitchFamily="49" charset="0"/>
              </a:rPr>
              <a:t>	struct </a:t>
            </a:r>
            <a:r>
              <a:rPr lang="en-US" altLang="zh-CN" sz="2400" dirty="0" err="1">
                <a:solidFill>
                  <a:srgbClr val="FFFFFF"/>
                </a:solidFill>
                <a:latin typeface="Consolas" panose="020B0609020204030204" pitchFamily="49" charset="0"/>
              </a:rPr>
              <a:t>list_head</a:t>
            </a:r>
            <a:r>
              <a:rPr lang="en-US" altLang="zh-CN" sz="2400" dirty="0">
                <a:solidFill>
                  <a:srgbClr val="FFFFFF"/>
                </a:solidFill>
                <a:latin typeface="Consolas" panose="020B0609020204030204" pitchFamily="49" charset="0"/>
              </a:rPr>
              <a:t> list;</a:t>
            </a:r>
          </a:p>
          <a:p>
            <a:r>
              <a:rPr lang="en-US" altLang="zh-CN" sz="2400" dirty="0">
                <a:solidFill>
                  <a:srgbClr val="FFFFFF"/>
                </a:solidFill>
                <a:latin typeface="Consolas" panose="020B0609020204030204" pitchFamily="49" charset="0"/>
              </a:rPr>
              <a:t>	</a:t>
            </a:r>
            <a:r>
              <a:rPr lang="en-US" altLang="zh-CN" sz="2400" dirty="0" err="1">
                <a:solidFill>
                  <a:srgbClr val="FFFFFF"/>
                </a:solidFill>
                <a:latin typeface="Consolas" panose="020B0609020204030204" pitchFamily="49" charset="0"/>
              </a:rPr>
              <a:t>sigset_t</a:t>
            </a:r>
            <a:r>
              <a:rPr lang="en-US" altLang="zh-CN" sz="2400" dirty="0">
                <a:solidFill>
                  <a:srgbClr val="FFFFFF"/>
                </a:solidFill>
                <a:latin typeface="Consolas" panose="020B0609020204030204" pitchFamily="49" charset="0"/>
              </a:rPr>
              <a:t> signal;</a:t>
            </a:r>
          </a:p>
          <a:p>
            <a:r>
              <a:rPr lang="en-US" altLang="zh-CN" sz="24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3517837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a:t>
            </a:r>
            <a:r>
              <a:rPr lang="zh-CN" altLang="en-US" dirty="0">
                <a:sym typeface="+mn-ea"/>
              </a:rPr>
              <a:t>与进程</a:t>
            </a:r>
            <a:r>
              <a:rPr lang="zh-CN" altLang="en-US" dirty="0"/>
              <a:t>的联系</a:t>
            </a:r>
          </a:p>
          <a:p>
            <a:pPr lvl="1" algn="l">
              <a:lnSpc>
                <a:spcPct val="150000"/>
              </a:lnSpc>
            </a:pPr>
            <a:r>
              <a:rPr lang="en-US" altLang="zh-CN" sz="2000" dirty="0" err="1"/>
              <a:t>sigset_t</a:t>
            </a:r>
            <a:r>
              <a:rPr lang="zh-CN" altLang="en-US" sz="2000" b="0" dirty="0"/>
              <a:t>的数据类型是一个位掩码，所包含的比特位数必须大于等于所支持的信号类型数量。因此内核使用了一个</a:t>
            </a:r>
            <a:r>
              <a:rPr lang="en-US" altLang="zh-CN" sz="2000" dirty="0"/>
              <a:t>unsigned long</a:t>
            </a:r>
            <a:r>
              <a:rPr lang="zh-CN" altLang="en-US" sz="2000" b="0" dirty="0"/>
              <a:t>数组，数组的长度根据宏</a:t>
            </a:r>
            <a:r>
              <a:rPr lang="en-US" altLang="zh-CN" sz="2000" dirty="0"/>
              <a:t>_NSIG</a:t>
            </a:r>
            <a:r>
              <a:rPr lang="zh-CN" altLang="en-US" sz="2000" b="0" dirty="0"/>
              <a:t>和</a:t>
            </a:r>
            <a:r>
              <a:rPr lang="en-US" altLang="zh-CN" sz="2000" dirty="0"/>
              <a:t>_NSIG_BPW</a:t>
            </a:r>
            <a:r>
              <a:rPr lang="zh-CN" altLang="en-US" sz="2000" b="0" dirty="0"/>
              <a:t>计算。在</a:t>
            </a:r>
            <a:r>
              <a:rPr lang="en-US" altLang="zh-CN" sz="2000" b="0" dirty="0"/>
              <a:t>32</a:t>
            </a:r>
            <a:r>
              <a:rPr lang="zh-CN" altLang="en-US" sz="2000" b="0" dirty="0"/>
              <a:t>位系统和</a:t>
            </a:r>
            <a:r>
              <a:rPr lang="en-US" altLang="zh-CN" sz="2000" b="0" dirty="0"/>
              <a:t>64</a:t>
            </a:r>
            <a:r>
              <a:rPr lang="zh-CN" altLang="en-US" sz="2000" b="0" dirty="0"/>
              <a:t>位系统下的长度也不同</a:t>
            </a:r>
            <a:endParaRPr lang="zh-CN" altLang="en-US" b="0" dirty="0"/>
          </a:p>
          <a:p>
            <a:pPr lvl="1" algn="l">
              <a:lnSpc>
                <a:spcPct val="150000"/>
              </a:lnSpc>
            </a:pPr>
            <a:endParaRPr lang="zh-CN" altLang="en-US" dirty="0"/>
          </a:p>
          <a:p>
            <a:pPr lvl="1" algn="l">
              <a:lnSpc>
                <a:spcPct val="150000"/>
              </a:lnSpc>
            </a:pPr>
            <a:endParaRPr lang="zh-CN" altLang="en-US" dirty="0"/>
          </a:p>
        </p:txBody>
      </p:sp>
      <p:sp>
        <p:nvSpPr>
          <p:cNvPr id="9" name="矩形: 圆角 8">
            <a:extLst>
              <a:ext uri="{FF2B5EF4-FFF2-40B4-BE49-F238E27FC236}">
                <a16:creationId xmlns:a16="http://schemas.microsoft.com/office/drawing/2014/main" id="{77241E1F-1AAF-49D4-B1C9-AAFD7BA95732}"/>
              </a:ext>
            </a:extLst>
          </p:cNvPr>
          <p:cNvSpPr/>
          <p:nvPr/>
        </p:nvSpPr>
        <p:spPr bwMode="auto">
          <a:xfrm>
            <a:off x="611560" y="5508545"/>
            <a:ext cx="6048672" cy="932259"/>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solidFill>
                  <a:srgbClr val="FFFFFF"/>
                </a:solidFill>
                <a:latin typeface="Consolas" panose="020B0609020204030204" pitchFamily="49" charset="0"/>
              </a:rPr>
              <a:t>typedef struct {</a:t>
            </a:r>
          </a:p>
          <a:p>
            <a:r>
              <a:rPr lang="en-US" altLang="zh-CN" dirty="0">
                <a:solidFill>
                  <a:srgbClr val="FFFFFF"/>
                </a:solidFill>
                <a:latin typeface="Consolas" panose="020B0609020204030204" pitchFamily="49" charset="0"/>
              </a:rPr>
              <a:t>	unsigned long sig[_NSIG_WORDS];</a:t>
            </a:r>
          </a:p>
          <a:p>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sigset_t</a:t>
            </a:r>
            <a:r>
              <a:rPr lang="en-US" altLang="zh-CN" dirty="0">
                <a:solidFill>
                  <a:srgbClr val="FFFFFF"/>
                </a:solidFill>
                <a:latin typeface="Consolas" panose="020B0609020204030204" pitchFamily="49" charset="0"/>
              </a:rPr>
              <a:t>;</a:t>
            </a:r>
          </a:p>
        </p:txBody>
      </p:sp>
      <p:sp>
        <p:nvSpPr>
          <p:cNvPr id="11" name="矩形: 圆角 10">
            <a:extLst>
              <a:ext uri="{FF2B5EF4-FFF2-40B4-BE49-F238E27FC236}">
                <a16:creationId xmlns:a16="http://schemas.microsoft.com/office/drawing/2014/main" id="{7071C414-FD47-4824-94A9-AC2793302F2E}"/>
              </a:ext>
            </a:extLst>
          </p:cNvPr>
          <p:cNvSpPr/>
          <p:nvPr/>
        </p:nvSpPr>
        <p:spPr bwMode="auto">
          <a:xfrm>
            <a:off x="611560" y="2851412"/>
            <a:ext cx="6696744" cy="2610326"/>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solidFill>
                  <a:srgbClr val="FFFFFF"/>
                </a:solidFill>
                <a:latin typeface="Consolas" panose="020B0609020204030204" pitchFamily="49" charset="0"/>
              </a:rPr>
              <a:t>#define _NSIG		64</a:t>
            </a:r>
          </a:p>
          <a:p>
            <a:endParaRPr lang="en-US" altLang="zh-CN" dirty="0">
              <a:solidFill>
                <a:srgbClr val="FFFFFF"/>
              </a:solidFill>
              <a:latin typeface="Consolas" panose="020B0609020204030204" pitchFamily="49" charset="0"/>
            </a:endParaRPr>
          </a:p>
          <a:p>
            <a:r>
              <a:rPr lang="en-US" altLang="zh-CN" dirty="0">
                <a:solidFill>
                  <a:srgbClr val="FFFFFF"/>
                </a:solidFill>
                <a:latin typeface="Consolas" panose="020B0609020204030204" pitchFamily="49" charset="0"/>
              </a:rPr>
              <a:t>#ifdef __i386__</a:t>
            </a:r>
          </a:p>
          <a:p>
            <a:r>
              <a:rPr lang="en-US" altLang="zh-CN" dirty="0">
                <a:solidFill>
                  <a:srgbClr val="FFFFFF"/>
                </a:solidFill>
                <a:latin typeface="Consolas" panose="020B0609020204030204" pitchFamily="49" charset="0"/>
              </a:rPr>
              <a:t># define _NSIG_BPW	32</a:t>
            </a:r>
          </a:p>
          <a:p>
            <a:r>
              <a:rPr lang="en-US" altLang="zh-CN" dirty="0">
                <a:solidFill>
                  <a:srgbClr val="FFFFFF"/>
                </a:solidFill>
                <a:latin typeface="Consolas" panose="020B0609020204030204" pitchFamily="49" charset="0"/>
              </a:rPr>
              <a:t>#else</a:t>
            </a:r>
          </a:p>
          <a:p>
            <a:r>
              <a:rPr lang="en-US" altLang="zh-CN" dirty="0">
                <a:solidFill>
                  <a:srgbClr val="FFFFFF"/>
                </a:solidFill>
                <a:latin typeface="Consolas" panose="020B0609020204030204" pitchFamily="49" charset="0"/>
              </a:rPr>
              <a:t># define _NSIG_BPW	64</a:t>
            </a:r>
          </a:p>
          <a:p>
            <a:r>
              <a:rPr lang="en-US" altLang="zh-CN" dirty="0">
                <a:solidFill>
                  <a:srgbClr val="FFFFFF"/>
                </a:solidFill>
                <a:latin typeface="Consolas" panose="020B0609020204030204" pitchFamily="49" charset="0"/>
              </a:rPr>
              <a:t>#endif</a:t>
            </a:r>
          </a:p>
          <a:p>
            <a:endParaRPr lang="en-US" altLang="zh-CN" dirty="0">
              <a:solidFill>
                <a:srgbClr val="FFFFFF"/>
              </a:solidFill>
              <a:latin typeface="Consolas" panose="020B0609020204030204" pitchFamily="49" charset="0"/>
            </a:endParaRPr>
          </a:p>
          <a:p>
            <a:r>
              <a:rPr lang="en-US" altLang="zh-CN" dirty="0">
                <a:solidFill>
                  <a:srgbClr val="FFFFFF"/>
                </a:solidFill>
                <a:latin typeface="Consolas" panose="020B0609020204030204" pitchFamily="49" charset="0"/>
              </a:rPr>
              <a:t>#define _NSIG_WORDS	(_NSIG / _NSIG_BPW)</a:t>
            </a:r>
          </a:p>
        </p:txBody>
      </p:sp>
    </p:spTree>
    <p:extLst>
      <p:ext uri="{BB962C8B-B14F-4D97-AF65-F5344CB8AC3E}">
        <p14:creationId xmlns:p14="http://schemas.microsoft.com/office/powerpoint/2010/main" val="6190027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号在进程中注册</a:t>
            </a:r>
          </a:p>
          <a:p>
            <a:pPr lvl="1" algn="l">
              <a:lnSpc>
                <a:spcPct val="150000"/>
              </a:lnSpc>
            </a:pPr>
            <a:r>
              <a:rPr lang="en-US" altLang="zh-CN" dirty="0" err="1"/>
              <a:t>task_struct</a:t>
            </a:r>
            <a:r>
              <a:rPr lang="zh-CN" altLang="en-US" b="0" dirty="0"/>
              <a:t>中还有一个</a:t>
            </a:r>
            <a:r>
              <a:rPr lang="en-US" altLang="zh-CN" dirty="0" err="1"/>
              <a:t>sighand_struct</a:t>
            </a:r>
            <a:r>
              <a:rPr lang="zh-CN" altLang="en-US" b="0" dirty="0"/>
              <a:t>类型的成员</a:t>
            </a:r>
            <a:r>
              <a:rPr lang="zh-CN" altLang="en-US" dirty="0"/>
              <a:t>sighand</a:t>
            </a:r>
          </a:p>
          <a:p>
            <a:pPr lvl="1" algn="l">
              <a:lnSpc>
                <a:spcPct val="150000"/>
              </a:lnSpc>
            </a:pPr>
            <a:endParaRPr lang="zh-CN" altLang="en-US" dirty="0"/>
          </a:p>
          <a:p>
            <a:pPr lvl="1" algn="l">
              <a:lnSpc>
                <a:spcPct val="150000"/>
              </a:lnSpc>
            </a:pPr>
            <a:endParaRPr lang="zh-CN" altLang="en-US" dirty="0"/>
          </a:p>
          <a:p>
            <a:pPr lvl="1" algn="l">
              <a:lnSpc>
                <a:spcPct val="150000"/>
              </a:lnSpc>
            </a:pPr>
            <a:endParaRPr lang="zh-CN" altLang="en-US" dirty="0"/>
          </a:p>
          <a:p>
            <a:pPr lvl="1" algn="l">
              <a:lnSpc>
                <a:spcPct val="150000"/>
              </a:lnSpc>
            </a:pPr>
            <a:r>
              <a:rPr lang="zh-CN" altLang="en-US" dirty="0"/>
              <a:t>重要的成员：</a:t>
            </a:r>
          </a:p>
          <a:p>
            <a:pPr lvl="2" algn="l">
              <a:lnSpc>
                <a:spcPct val="150000"/>
              </a:lnSpc>
            </a:pPr>
            <a:r>
              <a:rPr lang="en-US" altLang="zh-CN" dirty="0"/>
              <a:t>count</a:t>
            </a:r>
            <a:r>
              <a:rPr lang="zh-CN" altLang="en-US" dirty="0"/>
              <a:t>：共享此</a:t>
            </a:r>
            <a:r>
              <a:rPr lang="en-US" altLang="zh-CN" b="1" dirty="0" err="1">
                <a:sym typeface="+mn-ea"/>
              </a:rPr>
              <a:t>sighand_struct</a:t>
            </a:r>
            <a:r>
              <a:rPr lang="zh-CN" altLang="en-US" dirty="0">
                <a:sym typeface="+mn-ea"/>
              </a:rPr>
              <a:t>实例的进程数目（</a:t>
            </a:r>
            <a:r>
              <a:rPr lang="en-US" altLang="zh-CN" b="1" dirty="0">
                <a:sym typeface="+mn-ea"/>
              </a:rPr>
              <a:t>clone</a:t>
            </a:r>
            <a:r>
              <a:rPr lang="zh-CN" altLang="en-US" dirty="0">
                <a:sym typeface="+mn-ea"/>
              </a:rPr>
              <a:t>的父子进程共享）</a:t>
            </a:r>
          </a:p>
          <a:p>
            <a:pPr lvl="2" algn="l">
              <a:lnSpc>
                <a:spcPct val="150000"/>
              </a:lnSpc>
            </a:pPr>
            <a:r>
              <a:rPr lang="en-US" altLang="zh-CN" dirty="0">
                <a:sym typeface="+mn-ea"/>
              </a:rPr>
              <a:t>action</a:t>
            </a:r>
            <a:r>
              <a:rPr lang="zh-CN" altLang="en-US" dirty="0">
                <a:sym typeface="+mn-ea"/>
              </a:rPr>
              <a:t>数组：元素为</a:t>
            </a:r>
            <a:r>
              <a:rPr lang="en-US" altLang="zh-CN" b="1" dirty="0" err="1">
                <a:sym typeface="+mn-ea"/>
              </a:rPr>
              <a:t>k_sigaction</a:t>
            </a:r>
            <a:r>
              <a:rPr lang="zh-CN" altLang="en-US" dirty="0">
                <a:sym typeface="+mn-ea"/>
              </a:rPr>
              <a:t>类型，保存了</a:t>
            </a:r>
            <a:r>
              <a:rPr lang="en-US" altLang="zh-CN" b="1" dirty="0">
                <a:sym typeface="+mn-ea"/>
              </a:rPr>
              <a:t>_NSIG</a:t>
            </a:r>
            <a:r>
              <a:rPr lang="zh-CN" altLang="en-US" dirty="0">
                <a:sym typeface="+mn-ea"/>
              </a:rPr>
              <a:t>个不同的信号处理程序</a:t>
            </a:r>
          </a:p>
        </p:txBody>
      </p:sp>
      <p:sp>
        <p:nvSpPr>
          <p:cNvPr id="7" name="矩形: 圆角 6">
            <a:extLst>
              <a:ext uri="{FF2B5EF4-FFF2-40B4-BE49-F238E27FC236}">
                <a16:creationId xmlns:a16="http://schemas.microsoft.com/office/drawing/2014/main" id="{7FD20787-691E-4174-8912-5151DFC8D33A}"/>
              </a:ext>
            </a:extLst>
          </p:cNvPr>
          <p:cNvSpPr/>
          <p:nvPr/>
        </p:nvSpPr>
        <p:spPr bwMode="auto">
          <a:xfrm>
            <a:off x="2411760" y="1916832"/>
            <a:ext cx="5688632" cy="1771293"/>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solidFill>
                  <a:srgbClr val="FFFFFF"/>
                </a:solidFill>
                <a:latin typeface="Consolas" panose="020B0609020204030204" pitchFamily="49" charset="0"/>
              </a:rPr>
              <a:t>struct </a:t>
            </a:r>
            <a:r>
              <a:rPr lang="en-US" altLang="zh-CN" dirty="0" err="1">
                <a:solidFill>
                  <a:srgbClr val="FFFFFF"/>
                </a:solidFill>
                <a:latin typeface="Consolas" panose="020B0609020204030204" pitchFamily="49" charset="0"/>
              </a:rPr>
              <a:t>sighand_struct</a:t>
            </a:r>
            <a:r>
              <a:rPr lang="en-US" altLang="zh-CN" dirty="0">
                <a:solidFill>
                  <a:srgbClr val="FFFFFF"/>
                </a:solidFill>
                <a:latin typeface="Consolas" panose="020B0609020204030204" pitchFamily="49" charset="0"/>
              </a:rPr>
              <a:t> {</a:t>
            </a:r>
          </a:p>
          <a:p>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atomic_t</a:t>
            </a:r>
            <a:r>
              <a:rPr lang="en-US" altLang="zh-CN" dirty="0">
                <a:solidFill>
                  <a:srgbClr val="FFFFFF"/>
                </a:solidFill>
                <a:latin typeface="Consolas" panose="020B0609020204030204" pitchFamily="49" charset="0"/>
              </a:rPr>
              <a:t>		count;</a:t>
            </a:r>
          </a:p>
          <a:p>
            <a:r>
              <a:rPr lang="en-US" altLang="zh-CN" dirty="0">
                <a:solidFill>
                  <a:srgbClr val="FFFFFF"/>
                </a:solidFill>
                <a:latin typeface="Consolas" panose="020B0609020204030204" pitchFamily="49" charset="0"/>
              </a:rPr>
              <a:t>	struct </a:t>
            </a:r>
            <a:r>
              <a:rPr lang="en-US" altLang="zh-CN" dirty="0" err="1">
                <a:solidFill>
                  <a:srgbClr val="FFFFFF"/>
                </a:solidFill>
                <a:latin typeface="Consolas" panose="020B0609020204030204" pitchFamily="49" charset="0"/>
              </a:rPr>
              <a:t>k_sigaction</a:t>
            </a:r>
            <a:r>
              <a:rPr lang="en-US" altLang="zh-CN" dirty="0">
                <a:solidFill>
                  <a:srgbClr val="FFFFFF"/>
                </a:solidFill>
                <a:latin typeface="Consolas" panose="020B0609020204030204" pitchFamily="49" charset="0"/>
              </a:rPr>
              <a:t>	action[_NSIG];</a:t>
            </a:r>
          </a:p>
          <a:p>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spinlock_t</a:t>
            </a:r>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siglock</a:t>
            </a:r>
            <a:r>
              <a:rPr lang="en-US" altLang="zh-CN" dirty="0">
                <a:solidFill>
                  <a:srgbClr val="FFFFFF"/>
                </a:solidFill>
                <a:latin typeface="Consolas" panose="020B0609020204030204" pitchFamily="49" charset="0"/>
              </a:rPr>
              <a:t>;</a:t>
            </a:r>
          </a:p>
          <a:p>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wait_queue_head_t</a:t>
            </a:r>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signalfd_wqh</a:t>
            </a:r>
            <a:r>
              <a:rPr lang="en-US" altLang="zh-CN" dirty="0">
                <a:solidFill>
                  <a:srgbClr val="FFFFFF"/>
                </a:solidFill>
                <a:latin typeface="Consolas" panose="020B0609020204030204" pitchFamily="49" charset="0"/>
              </a:rPr>
              <a:t>;</a:t>
            </a:r>
          </a:p>
          <a:p>
            <a:r>
              <a:rPr lang="en-US" altLang="zh-CN"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29988904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号在进程中注册</a:t>
            </a:r>
          </a:p>
          <a:p>
            <a:pPr lvl="1" algn="l">
              <a:lnSpc>
                <a:spcPct val="150000"/>
              </a:lnSpc>
            </a:pPr>
            <a:r>
              <a:rPr lang="zh-CN" altLang="en-US" dirty="0">
                <a:sym typeface="+mn-ea"/>
              </a:rPr>
              <a:t>在</a:t>
            </a:r>
            <a:r>
              <a:rPr lang="en-US" altLang="zh-CN" dirty="0" err="1">
                <a:sym typeface="+mn-ea"/>
              </a:rPr>
              <a:t>k_sigaction</a:t>
            </a:r>
            <a:r>
              <a:rPr lang="zh-CN" altLang="en-US" dirty="0">
                <a:sym typeface="+mn-ea"/>
              </a:rPr>
              <a:t>有一个</a:t>
            </a:r>
            <a:r>
              <a:rPr lang="en-US" altLang="zh-CN" dirty="0" err="1">
                <a:sym typeface="+mn-ea"/>
              </a:rPr>
              <a:t>sigaction</a:t>
            </a:r>
            <a:r>
              <a:rPr lang="zh-CN" altLang="en-US" dirty="0">
                <a:sym typeface="+mn-ea"/>
              </a:rPr>
              <a:t>类型的成员，用于描述信号处理程序</a:t>
            </a:r>
          </a:p>
          <a:p>
            <a:pPr lvl="1" algn="l">
              <a:lnSpc>
                <a:spcPct val="150000"/>
              </a:lnSpc>
            </a:pPr>
            <a:endParaRPr lang="zh-CN" altLang="en-US" dirty="0">
              <a:sym typeface="+mn-ea"/>
            </a:endParaRPr>
          </a:p>
          <a:p>
            <a:pPr lvl="1" algn="l">
              <a:lnSpc>
                <a:spcPct val="150000"/>
              </a:lnSpc>
            </a:pPr>
            <a:endParaRPr lang="zh-CN" altLang="en-US" dirty="0">
              <a:sym typeface="+mn-ea"/>
            </a:endParaRPr>
          </a:p>
          <a:p>
            <a:pPr lvl="1" algn="l">
              <a:lnSpc>
                <a:spcPct val="150000"/>
              </a:lnSpc>
            </a:pPr>
            <a:endParaRPr lang="zh-CN" altLang="en-US" dirty="0">
              <a:sym typeface="+mn-ea"/>
            </a:endParaRPr>
          </a:p>
          <a:p>
            <a:pPr lvl="1" algn="l">
              <a:lnSpc>
                <a:spcPct val="150000"/>
              </a:lnSpc>
            </a:pPr>
            <a:r>
              <a:rPr lang="zh-CN" altLang="en-US" dirty="0">
                <a:sym typeface="+mn-ea"/>
              </a:rPr>
              <a:t>重要的成员：</a:t>
            </a:r>
          </a:p>
          <a:p>
            <a:pPr lvl="2" algn="l">
              <a:lnSpc>
                <a:spcPct val="150000"/>
              </a:lnSpc>
            </a:pPr>
            <a:r>
              <a:rPr lang="en-US" altLang="zh-CN" dirty="0" err="1">
                <a:sym typeface="+mn-ea"/>
              </a:rPr>
              <a:t>sa_handler</a:t>
            </a:r>
            <a:r>
              <a:rPr lang="zh-CN" altLang="en-US" dirty="0">
                <a:sym typeface="+mn-ea"/>
              </a:rPr>
              <a:t>：指向信号处理程序的函数</a:t>
            </a:r>
          </a:p>
          <a:p>
            <a:pPr lvl="2" algn="l">
              <a:lnSpc>
                <a:spcPct val="150000"/>
              </a:lnSpc>
            </a:pPr>
            <a:r>
              <a:rPr lang="en-US" altLang="zh-CN" dirty="0" err="1">
                <a:sym typeface="+mn-ea"/>
              </a:rPr>
              <a:t>sa_flags</a:t>
            </a:r>
            <a:r>
              <a:rPr lang="zh-CN" altLang="en-US" dirty="0">
                <a:sym typeface="+mn-ea"/>
              </a:rPr>
              <a:t>：对于信号处理方式的约束标志</a:t>
            </a:r>
          </a:p>
          <a:p>
            <a:pPr lvl="2" algn="l">
              <a:lnSpc>
                <a:spcPct val="150000"/>
              </a:lnSpc>
            </a:pPr>
            <a:r>
              <a:rPr lang="en-US" altLang="zh-CN" dirty="0" err="1">
                <a:sym typeface="+mn-ea"/>
              </a:rPr>
              <a:t>sa_mask</a:t>
            </a:r>
            <a:r>
              <a:rPr lang="zh-CN" altLang="en-US" dirty="0">
                <a:sym typeface="+mn-ea"/>
              </a:rPr>
              <a:t>：一个位掩码，每个比特位对应于一个信号，用于在信号处理程序处理信号期间阻塞其他信号</a:t>
            </a:r>
            <a:endParaRPr lang="en-US" altLang="zh-CN" dirty="0">
              <a:sym typeface="+mn-ea"/>
            </a:endParaRPr>
          </a:p>
          <a:p>
            <a:pPr lvl="2" algn="l">
              <a:lnSpc>
                <a:spcPct val="150000"/>
              </a:lnSpc>
            </a:pPr>
            <a:endParaRPr lang="en-US" altLang="zh-CN" dirty="0">
              <a:sym typeface="+mn-ea"/>
            </a:endParaRPr>
          </a:p>
        </p:txBody>
      </p:sp>
      <p:sp>
        <p:nvSpPr>
          <p:cNvPr id="7" name="矩形: 圆角 6">
            <a:extLst>
              <a:ext uri="{FF2B5EF4-FFF2-40B4-BE49-F238E27FC236}">
                <a16:creationId xmlns:a16="http://schemas.microsoft.com/office/drawing/2014/main" id="{C3042626-39A7-4473-BDB2-87BE00F469A2}"/>
              </a:ext>
            </a:extLst>
          </p:cNvPr>
          <p:cNvSpPr/>
          <p:nvPr/>
        </p:nvSpPr>
        <p:spPr bwMode="auto">
          <a:xfrm>
            <a:off x="2915816" y="1988840"/>
            <a:ext cx="4608512" cy="1584841"/>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sigaction</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__</a:t>
            </a:r>
            <a:r>
              <a:rPr lang="en-US" altLang="zh-CN" sz="1600" dirty="0" err="1">
                <a:solidFill>
                  <a:srgbClr val="FFFFFF"/>
                </a:solidFill>
                <a:latin typeface="Consolas" panose="020B0609020204030204" pitchFamily="49" charset="0"/>
              </a:rPr>
              <a:t>sighandler_t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sa_handler</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unsigned long </a:t>
            </a:r>
            <a:r>
              <a:rPr lang="en-US" altLang="zh-CN" sz="1600" dirty="0" err="1">
                <a:solidFill>
                  <a:srgbClr val="FFFFFF"/>
                </a:solidFill>
                <a:latin typeface="Consolas" panose="020B0609020204030204" pitchFamily="49" charset="0"/>
              </a:rPr>
              <a:t>sa_flags</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__</a:t>
            </a:r>
            <a:r>
              <a:rPr lang="en-US" altLang="zh-CN" sz="1600" dirty="0" err="1">
                <a:solidFill>
                  <a:srgbClr val="FFFFFF"/>
                </a:solidFill>
                <a:latin typeface="Consolas" panose="020B0609020204030204" pitchFamily="49" charset="0"/>
              </a:rPr>
              <a:t>sigrestore_t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sa_restorer</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sigset_t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sa_mask</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5827035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号在进程中注册</a:t>
            </a:r>
          </a:p>
          <a:p>
            <a:pPr lvl="1" algn="l">
              <a:lnSpc>
                <a:spcPct val="150000"/>
              </a:lnSpc>
            </a:pPr>
            <a:r>
              <a:rPr lang="zh-CN" altLang="en-US" dirty="0"/>
              <a:t>进程如何与信号关联：</a:t>
            </a:r>
          </a:p>
        </p:txBody>
      </p:sp>
      <p:pic>
        <p:nvPicPr>
          <p:cNvPr id="3" name="图片 2">
            <a:extLst>
              <a:ext uri="{FF2B5EF4-FFF2-40B4-BE49-F238E27FC236}">
                <a16:creationId xmlns:a16="http://schemas.microsoft.com/office/drawing/2014/main" id="{BEB3EC59-6EEC-4360-9847-CA676EC8C572}"/>
              </a:ext>
            </a:extLst>
          </p:cNvPr>
          <p:cNvPicPr>
            <a:picLocks noChangeAspect="1"/>
          </p:cNvPicPr>
          <p:nvPr/>
        </p:nvPicPr>
        <p:blipFill>
          <a:blip r:embed="rId3"/>
          <a:stretch>
            <a:fillRect/>
          </a:stretch>
        </p:blipFill>
        <p:spPr>
          <a:xfrm>
            <a:off x="899592" y="2780928"/>
            <a:ext cx="7739215" cy="2232248"/>
          </a:xfrm>
          <a:prstGeom prst="rect">
            <a:avLst/>
          </a:prstGeom>
        </p:spPr>
      </p:pic>
    </p:spTree>
    <p:extLst>
      <p:ext uri="{BB962C8B-B14F-4D97-AF65-F5344CB8AC3E}">
        <p14:creationId xmlns:p14="http://schemas.microsoft.com/office/powerpoint/2010/main" val="455761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号在进程中注册</a:t>
            </a:r>
          </a:p>
          <a:p>
            <a:pPr lvl="1" algn="l">
              <a:lnSpc>
                <a:spcPct val="150000"/>
              </a:lnSpc>
            </a:pPr>
            <a:r>
              <a:rPr lang="en-US" altLang="zh-CN" b="0" dirty="0"/>
              <a:t>1. </a:t>
            </a:r>
            <a:r>
              <a:rPr lang="zh-CN" altLang="en-US" b="0" dirty="0"/>
              <a:t>当有一个新的信号要挂接到进程上时，内核会为其分配一个新的</a:t>
            </a:r>
            <a:r>
              <a:rPr lang="zh-CN" altLang="en-US" dirty="0">
                <a:sym typeface="+mn-ea"/>
              </a:rPr>
              <a:t>sigqueue</a:t>
            </a:r>
            <a:r>
              <a:rPr lang="zh-CN" altLang="en-US" b="0" dirty="0">
                <a:sym typeface="+mn-ea"/>
              </a:rPr>
              <a:t>实例，将关于此信号的各项信息填入</a:t>
            </a:r>
            <a:r>
              <a:rPr lang="zh-CN" altLang="en-US" dirty="0">
                <a:sym typeface="+mn-ea"/>
              </a:rPr>
              <a:t>sigqueue</a:t>
            </a:r>
            <a:r>
              <a:rPr lang="zh-CN" altLang="en-US" b="0" dirty="0">
                <a:sym typeface="+mn-ea"/>
              </a:rPr>
              <a:t>实例的</a:t>
            </a:r>
            <a:r>
              <a:rPr lang="en-US" altLang="zh-CN" dirty="0">
                <a:sym typeface="+mn-ea"/>
              </a:rPr>
              <a:t>info</a:t>
            </a:r>
            <a:r>
              <a:rPr lang="zh-CN" altLang="en-US" b="0" dirty="0">
                <a:sym typeface="+mn-ea"/>
              </a:rPr>
              <a:t>成员内。</a:t>
            </a:r>
          </a:p>
          <a:p>
            <a:pPr lvl="1" algn="l">
              <a:lnSpc>
                <a:spcPct val="150000"/>
              </a:lnSpc>
            </a:pPr>
            <a:r>
              <a:rPr lang="en-US" altLang="zh-CN" b="0" dirty="0"/>
              <a:t>2. </a:t>
            </a:r>
            <a:r>
              <a:rPr lang="zh-CN" altLang="en-US" b="0" dirty="0"/>
              <a:t>根据信号的类型，将进程的</a:t>
            </a:r>
            <a:r>
              <a:rPr lang="zh-CN" altLang="en-US" dirty="0">
                <a:sym typeface="+mn-ea"/>
              </a:rPr>
              <a:t>sigpending</a:t>
            </a:r>
            <a:r>
              <a:rPr lang="zh-CN" altLang="en-US" b="0" dirty="0">
                <a:sym typeface="+mn-ea"/>
              </a:rPr>
              <a:t>实例的</a:t>
            </a:r>
            <a:r>
              <a:rPr lang="en-US" altLang="zh-CN" dirty="0">
                <a:sym typeface="+mn-ea"/>
              </a:rPr>
              <a:t>signal</a:t>
            </a:r>
            <a:r>
              <a:rPr lang="zh-CN" altLang="en-US" b="0" dirty="0">
                <a:sym typeface="+mn-ea"/>
              </a:rPr>
              <a:t>成员（信号位图）的对应位置</a:t>
            </a:r>
            <a:r>
              <a:rPr lang="en-US" altLang="zh-CN" b="0" dirty="0">
                <a:sym typeface="+mn-ea"/>
              </a:rPr>
              <a:t>1</a:t>
            </a:r>
            <a:endParaRPr lang="zh-CN" altLang="en-US" b="0" dirty="0">
              <a:sym typeface="+mn-ea"/>
            </a:endParaRPr>
          </a:p>
          <a:p>
            <a:pPr lvl="1" algn="l">
              <a:lnSpc>
                <a:spcPct val="150000"/>
              </a:lnSpc>
            </a:pPr>
            <a:r>
              <a:rPr lang="en-US" altLang="zh-CN" b="0" dirty="0">
                <a:sym typeface="+mn-ea"/>
              </a:rPr>
              <a:t>3. </a:t>
            </a:r>
            <a:r>
              <a:rPr lang="zh-CN" altLang="en-US" b="0" dirty="0">
                <a:sym typeface="+mn-ea"/>
              </a:rPr>
              <a:t>将创建的</a:t>
            </a:r>
            <a:r>
              <a:rPr lang="zh-CN" altLang="en-US" dirty="0">
                <a:sym typeface="+mn-ea"/>
              </a:rPr>
              <a:t>sigqueue</a:t>
            </a:r>
            <a:r>
              <a:rPr lang="zh-CN" altLang="en-US" b="0" dirty="0">
                <a:sym typeface="+mn-ea"/>
              </a:rPr>
              <a:t>实例链入</a:t>
            </a:r>
            <a:r>
              <a:rPr lang="zh-CN" altLang="en-US" dirty="0">
                <a:sym typeface="+mn-ea"/>
              </a:rPr>
              <a:t>sigpending</a:t>
            </a:r>
            <a:r>
              <a:rPr lang="zh-CN" altLang="en-US" b="0" dirty="0">
                <a:sym typeface="+mn-ea"/>
              </a:rPr>
              <a:t>实例的</a:t>
            </a:r>
            <a:r>
              <a:rPr lang="en-US" altLang="zh-CN" b="0" dirty="0">
                <a:sym typeface="+mn-ea"/>
              </a:rPr>
              <a:t>list</a:t>
            </a:r>
            <a:r>
              <a:rPr lang="zh-CN" altLang="en-US" b="0" dirty="0">
                <a:sym typeface="+mn-ea"/>
              </a:rPr>
              <a:t>链表。</a:t>
            </a:r>
          </a:p>
          <a:p>
            <a:pPr lvl="1" algn="l">
              <a:lnSpc>
                <a:spcPct val="150000"/>
              </a:lnSpc>
            </a:pPr>
            <a:endParaRPr lang="zh-CN" altLang="en-US" dirty="0">
              <a:sym typeface="+mn-ea"/>
            </a:endParaRPr>
          </a:p>
          <a:p>
            <a:pPr lvl="1" algn="l">
              <a:lnSpc>
                <a:spcPct val="150000"/>
              </a:lnSpc>
            </a:pPr>
            <a:r>
              <a:rPr lang="zh-CN" altLang="en-US" dirty="0">
                <a:sym typeface="+mn-ea"/>
              </a:rPr>
              <a:t>对于可靠信号和非可靠信号的处理方式不同：</a:t>
            </a:r>
          </a:p>
          <a:p>
            <a:pPr lvl="2" algn="l">
              <a:lnSpc>
                <a:spcPct val="150000"/>
              </a:lnSpc>
            </a:pPr>
            <a:r>
              <a:rPr lang="zh-CN" altLang="en-US" dirty="0">
                <a:sym typeface="+mn-ea"/>
              </a:rPr>
              <a:t>可靠信号：将信号位图对应位置</a:t>
            </a:r>
            <a:r>
              <a:rPr lang="en-US" altLang="zh-CN" dirty="0">
                <a:sym typeface="+mn-ea"/>
              </a:rPr>
              <a:t>1</a:t>
            </a:r>
            <a:r>
              <a:rPr lang="zh-CN" altLang="en-US" dirty="0">
                <a:sym typeface="+mn-ea"/>
              </a:rPr>
              <a:t>，并加入</a:t>
            </a:r>
            <a:r>
              <a:rPr lang="en-US" altLang="zh-CN" dirty="0">
                <a:sym typeface="+mn-ea"/>
              </a:rPr>
              <a:t>list</a:t>
            </a:r>
            <a:r>
              <a:rPr lang="zh-CN" altLang="en-US" dirty="0">
                <a:sym typeface="+mn-ea"/>
              </a:rPr>
              <a:t>链表。</a:t>
            </a:r>
          </a:p>
          <a:p>
            <a:pPr lvl="2" algn="l">
              <a:lnSpc>
                <a:spcPct val="150000"/>
              </a:lnSpc>
            </a:pPr>
            <a:r>
              <a:rPr lang="zh-CN" altLang="en-US" dirty="0">
                <a:sym typeface="+mn-ea"/>
              </a:rPr>
              <a:t>非可靠信号：若位图中对应位为</a:t>
            </a:r>
            <a:r>
              <a:rPr lang="en-US" altLang="zh-CN" dirty="0">
                <a:sym typeface="+mn-ea"/>
              </a:rPr>
              <a:t>0</a:t>
            </a:r>
            <a:r>
              <a:rPr lang="zh-CN" altLang="en-US" dirty="0">
                <a:sym typeface="+mn-ea"/>
              </a:rPr>
              <a:t>，则如可靠信号一样操作；否则不操作。</a:t>
            </a:r>
          </a:p>
          <a:p>
            <a:pPr lvl="2" algn="l">
              <a:lnSpc>
                <a:spcPct val="150000"/>
              </a:lnSpc>
            </a:pPr>
            <a:endParaRPr lang="zh-CN" altLang="en-US" dirty="0"/>
          </a:p>
          <a:p>
            <a:pPr lvl="1" algn="l">
              <a:lnSpc>
                <a:spcPct val="150000"/>
              </a:lnSpc>
            </a:pPr>
            <a:endParaRPr lang="zh-CN" altLang="en-US" dirty="0"/>
          </a:p>
        </p:txBody>
      </p:sp>
    </p:spTree>
    <p:extLst>
      <p:ext uri="{BB962C8B-B14F-4D97-AF65-F5344CB8AC3E}">
        <p14:creationId xmlns:p14="http://schemas.microsoft.com/office/powerpoint/2010/main" val="37781384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691800" y="692696"/>
            <a:ext cx="5760400" cy="864095"/>
          </a:xfrm>
        </p:spPr>
        <p:style>
          <a:lnRef idx="1">
            <a:schemeClr val="accent6"/>
          </a:lnRef>
          <a:fillRef idx="2">
            <a:schemeClr val="accent6"/>
          </a:fillRef>
          <a:effectRef idx="1">
            <a:schemeClr val="accent6"/>
          </a:effectRef>
          <a:fontRef idx="minor">
            <a:schemeClr val="dk1"/>
          </a:fontRef>
        </p:style>
        <p:txBody>
          <a:bodyPr rtlCol="0">
            <a:noAutofit/>
          </a:bodyPr>
          <a:lstStyle/>
          <a:p>
            <a:pPr fontAlgn="auto">
              <a:defRPr/>
            </a:pPr>
            <a:r>
              <a:rPr lang="zh-CN" altLang="en-US" sz="27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000" i="1" noProof="1">
                <a:latin typeface="Times New Roman" pitchFamily="18" charset="0"/>
                <a:sym typeface="+mn-ea"/>
              </a:rPr>
              <a:t>Operating System</a:t>
            </a:r>
          </a:p>
        </p:txBody>
      </p:sp>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36000"/>
            <a:ext cx="9166396"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a:t>
            </a:fld>
            <a:endParaRPr lang="zh-CN" altLang="en-US" dirty="0"/>
          </a:p>
        </p:txBody>
      </p:sp>
      <p:sp>
        <p:nvSpPr>
          <p:cNvPr id="14" name="副标题 2">
            <a:extLst>
              <a:ext uri="{FF2B5EF4-FFF2-40B4-BE49-F238E27FC236}">
                <a16:creationId xmlns:a16="http://schemas.microsoft.com/office/drawing/2014/main" id="{CE7EE490-374D-4C09-B62A-335AE31C9DC4}"/>
              </a:ext>
            </a:extLst>
          </p:cNvPr>
          <p:cNvSpPr>
            <a:spLocks noGrp="1"/>
          </p:cNvSpPr>
          <p:nvPr/>
        </p:nvSpPr>
        <p:spPr>
          <a:xfrm>
            <a:off x="2727288" y="4569404"/>
            <a:ext cx="3816424" cy="994941"/>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sym typeface="+mn-ea"/>
              </a:rPr>
              <a:t>授课时间：</a:t>
            </a:r>
            <a:endPar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p:txBody>
      </p:sp>
      <p:sp>
        <p:nvSpPr>
          <p:cNvPr id="15" name="标题 1">
            <a:extLst>
              <a:ext uri="{FF2B5EF4-FFF2-40B4-BE49-F238E27FC236}">
                <a16:creationId xmlns:a16="http://schemas.microsoft.com/office/drawing/2014/main" id="{98FBA44D-BCCD-4AC9-97EC-8E55BA20DE72}"/>
              </a:ext>
            </a:extLst>
          </p:cNvPr>
          <p:cNvSpPr txBox="1">
            <a:spLocks/>
          </p:cNvSpPr>
          <p:nvPr/>
        </p:nvSpPr>
        <p:spPr bwMode="auto">
          <a:xfrm>
            <a:off x="639430" y="2338584"/>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lvl1pPr algn="l" rtl="0" eaLnBrk="1" fontAlgn="base" hangingPunct="1">
              <a:lnSpc>
                <a:spcPct val="90000"/>
              </a:lnSpc>
              <a:spcBef>
                <a:spcPct val="0"/>
              </a:spcBef>
              <a:spcAft>
                <a:spcPct val="0"/>
              </a:spcAft>
              <a:defRPr lang="en-US" altLang="en-US" sz="3200" b="1" kern="1200" baseline="0">
                <a:solidFill>
                  <a:schemeClr val="tx1"/>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lgn="ctr" fontAlgn="auto">
              <a:lnSpc>
                <a:spcPct val="150000"/>
              </a:lnSpc>
              <a:defRPr/>
            </a:pPr>
            <a:r>
              <a:rPr lang="en-US" altLang="zh-CN" sz="3600" noProof="1">
                <a:solidFill>
                  <a:schemeClr val="accent3">
                    <a:lumMod val="50000"/>
                  </a:schemeClr>
                </a:solidFill>
                <a:latin typeface="微软雅黑" charset="0"/>
                <a:ea typeface="微软雅黑" charset="0"/>
                <a:sym typeface="+mn-ea"/>
              </a:rPr>
              <a:t>[</a:t>
            </a:r>
            <a:r>
              <a:rPr lang="zh-CN" altLang="en-US" sz="3600" noProof="1">
                <a:solidFill>
                  <a:schemeClr val="accent3">
                    <a:lumMod val="50000"/>
                  </a:schemeClr>
                </a:solidFill>
                <a:latin typeface="微软雅黑" charset="0"/>
                <a:ea typeface="微软雅黑" charset="0"/>
                <a:sym typeface="+mn-ea"/>
              </a:rPr>
              <a:t>第</a:t>
            </a:r>
            <a:r>
              <a:rPr lang="en-US" altLang="zh-CN" sz="3600" noProof="1">
                <a:solidFill>
                  <a:srgbClr val="FF0000"/>
                </a:solidFill>
                <a:latin typeface="微软雅黑" charset="0"/>
                <a:ea typeface="微软雅黑" charset="0"/>
                <a:sym typeface="+mn-ea"/>
              </a:rPr>
              <a:t>6</a:t>
            </a:r>
            <a:r>
              <a:rPr lang="zh-CN" altLang="en-US" sz="3600" noProof="1">
                <a:solidFill>
                  <a:schemeClr val="accent3">
                    <a:lumMod val="50000"/>
                  </a:schemeClr>
                </a:solidFill>
                <a:latin typeface="微软雅黑" charset="0"/>
                <a:ea typeface="微软雅黑" charset="0"/>
                <a:sym typeface="+mn-ea"/>
              </a:rPr>
              <a:t>次课</a:t>
            </a:r>
            <a:r>
              <a:rPr lang="en-US" altLang="zh-CN" sz="3600" noProof="1">
                <a:solidFill>
                  <a:schemeClr val="accent3">
                    <a:lumMod val="50000"/>
                  </a:schemeClr>
                </a:solidFill>
                <a:latin typeface="微软雅黑" charset="0"/>
                <a:ea typeface="微软雅黑" charset="0"/>
                <a:sym typeface="+mn-ea"/>
              </a:rPr>
              <a:t>] </a:t>
            </a:r>
            <a:r>
              <a:rPr lang="zh-CN" altLang="en-US" sz="3600" noProof="1">
                <a:solidFill>
                  <a:schemeClr val="accent3">
                    <a:lumMod val="50000"/>
                  </a:schemeClr>
                </a:solidFill>
                <a:latin typeface="微软雅黑" charset="0"/>
                <a:ea typeface="微软雅黑" charset="0"/>
                <a:sym typeface="+mn-ea"/>
              </a:rPr>
              <a:t>信号处理机制</a:t>
            </a:r>
          </a:p>
        </p:txBody>
      </p:sp>
      <p:sp>
        <p:nvSpPr>
          <p:cNvPr id="10" name="Footer Placeholder 4">
            <a:extLst>
              <a:ext uri="{FF2B5EF4-FFF2-40B4-BE49-F238E27FC236}">
                <a16:creationId xmlns:a16="http://schemas.microsoft.com/office/drawing/2014/main" id="{CC46A7C5-DE57-4C24-9B42-C5793F7A102E}"/>
              </a:ext>
            </a:extLst>
          </p:cNvPr>
          <p:cNvSpPr txBox="1">
            <a:spLocks/>
          </p:cNvSpPr>
          <p:nvPr/>
        </p:nvSpPr>
        <p:spPr>
          <a:xfrm>
            <a:off x="639431" y="6502554"/>
            <a:ext cx="7965018"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29415" y="533128"/>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实时信号与非实时信号</a:t>
            </a:r>
          </a:p>
          <a:p>
            <a:pPr lvl="1" algn="l">
              <a:lnSpc>
                <a:spcPct val="150000"/>
              </a:lnSpc>
            </a:pPr>
            <a:r>
              <a:rPr lang="zh-CN" altLang="en-US" sz="2000" dirty="0"/>
              <a:t>实时信号</a:t>
            </a:r>
          </a:p>
          <a:p>
            <a:pPr lvl="2" algn="l">
              <a:lnSpc>
                <a:spcPct val="150000"/>
              </a:lnSpc>
            </a:pPr>
            <a:r>
              <a:rPr lang="zh-CN" altLang="en-US" sz="1800" dirty="0"/>
              <a:t>当一个实时信号发送给一个进程时，不管该信号是否已经在进程中注册，都会被再注册一次，故该信号不会丢失，因此实时信号又叫做"</a:t>
            </a:r>
            <a:r>
              <a:rPr lang="zh-CN" altLang="en-US" sz="1800" b="1" dirty="0"/>
              <a:t>可靠信号</a:t>
            </a:r>
            <a:r>
              <a:rPr lang="zh-CN" altLang="en-US" sz="1800" dirty="0"/>
              <a:t>"。这意味着同一个实时信号可以在同一个进程的未决信号链中占有多个</a:t>
            </a:r>
            <a:r>
              <a:rPr lang="zh-CN" altLang="en-US" sz="1800" b="1" dirty="0"/>
              <a:t>sigqueue</a:t>
            </a:r>
            <a:r>
              <a:rPr lang="zh-CN" altLang="en-US" sz="1800" dirty="0"/>
              <a:t>结构（进程每收到一个实时信号，都会为它分配一个结构来登记该信号信息，并把该结构添加在未决信号链尾，即所有诞生的实时信号都会在目标进程中注册）。</a:t>
            </a:r>
          </a:p>
          <a:p>
            <a:pPr lvl="1" algn="l">
              <a:lnSpc>
                <a:spcPct val="150000"/>
              </a:lnSpc>
            </a:pPr>
            <a:r>
              <a:rPr lang="zh-CN" altLang="en-US" dirty="0"/>
              <a:t>非实时信号</a:t>
            </a:r>
          </a:p>
          <a:p>
            <a:pPr lvl="2" algn="l">
              <a:lnSpc>
                <a:spcPct val="150000"/>
              </a:lnSpc>
            </a:pPr>
            <a:r>
              <a:rPr lang="zh-CN" altLang="en-US" sz="1800" dirty="0"/>
              <a:t>当一个非实时信号发送给一个进程时，如果该信号已经在进程中注册（通过</a:t>
            </a:r>
            <a:r>
              <a:rPr lang="zh-CN" altLang="en-US" sz="1800" b="1" dirty="0"/>
              <a:t>sigset_t signal</a:t>
            </a:r>
            <a:r>
              <a:rPr lang="zh-CN" altLang="en-US" sz="1800" dirty="0"/>
              <a:t>指示），则该信号将被丢弃。因此非实时信号又叫做"不可靠信号"。这意味着同一个非实时信号在进程的待处理信号链中，至多占有一个</a:t>
            </a:r>
            <a:r>
              <a:rPr lang="zh-CN" altLang="en-US" sz="1800" b="1" dirty="0"/>
              <a:t>sigqueue</a:t>
            </a:r>
            <a:r>
              <a:rPr lang="zh-CN" altLang="en-US" sz="1800" dirty="0"/>
              <a:t>结构。</a:t>
            </a:r>
          </a:p>
        </p:txBody>
      </p:sp>
    </p:spTree>
    <p:extLst>
      <p:ext uri="{BB962C8B-B14F-4D97-AF65-F5344CB8AC3E}">
        <p14:creationId xmlns:p14="http://schemas.microsoft.com/office/powerpoint/2010/main" val="6333290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对信号进行屏蔽</a:t>
            </a:r>
          </a:p>
          <a:p>
            <a:pPr lvl="1" algn="l">
              <a:lnSpc>
                <a:spcPct val="150000"/>
              </a:lnSpc>
            </a:pPr>
            <a:r>
              <a:rPr lang="zh-CN" altLang="en-US" b="0" dirty="0"/>
              <a:t>进程可以根据自身情况对各种信号进行屏蔽，通过</a:t>
            </a:r>
            <a:r>
              <a:rPr lang="en-US" altLang="zh-CN" dirty="0" err="1"/>
              <a:t>task</a:t>
            </a:r>
            <a:r>
              <a:rPr lang="en-US" altLang="zh-CN" b="0" dirty="0" err="1"/>
              <a:t>_</a:t>
            </a:r>
            <a:r>
              <a:rPr lang="en-US" altLang="zh-CN" dirty="0" err="1"/>
              <a:t>struct</a:t>
            </a:r>
            <a:r>
              <a:rPr lang="zh-CN" altLang="en-US" b="0" dirty="0"/>
              <a:t>内部的</a:t>
            </a:r>
            <a:r>
              <a:rPr lang="en-US" altLang="zh-CN" dirty="0" err="1">
                <a:sym typeface="+mn-ea"/>
              </a:rPr>
              <a:t>sigset</a:t>
            </a:r>
            <a:r>
              <a:rPr lang="en-US" altLang="zh-CN" b="0" dirty="0" err="1">
                <a:sym typeface="+mn-ea"/>
              </a:rPr>
              <a:t>_</a:t>
            </a:r>
            <a:r>
              <a:rPr lang="en-US" altLang="zh-CN" dirty="0" err="1">
                <a:sym typeface="+mn-ea"/>
              </a:rPr>
              <a:t>t</a:t>
            </a:r>
            <a:r>
              <a:rPr lang="zh-CN" altLang="en-US" b="0" dirty="0">
                <a:sym typeface="+mn-ea"/>
              </a:rPr>
              <a:t>型成员</a:t>
            </a:r>
            <a:r>
              <a:rPr lang="en-US" altLang="zh-CN" dirty="0">
                <a:sym typeface="+mn-ea"/>
              </a:rPr>
              <a:t>blocked</a:t>
            </a:r>
            <a:r>
              <a:rPr lang="zh-CN" altLang="en-US" b="0" dirty="0">
                <a:sym typeface="+mn-ea"/>
              </a:rPr>
              <a:t>来实现。</a:t>
            </a:r>
          </a:p>
          <a:p>
            <a:pPr lvl="1" algn="l">
              <a:lnSpc>
                <a:spcPct val="150000"/>
              </a:lnSpc>
            </a:pPr>
            <a:r>
              <a:rPr lang="zh-CN" altLang="en-US" b="0" dirty="0">
                <a:sym typeface="+mn-ea"/>
              </a:rPr>
              <a:t>类似于</a:t>
            </a:r>
            <a:r>
              <a:rPr lang="zh-CN" altLang="en-US" dirty="0">
                <a:sym typeface="+mn-ea"/>
              </a:rPr>
              <a:t>sigpending</a:t>
            </a:r>
            <a:r>
              <a:rPr lang="zh-CN" altLang="en-US" b="0" dirty="0">
                <a:sym typeface="+mn-ea"/>
              </a:rPr>
              <a:t>中的</a:t>
            </a:r>
            <a:r>
              <a:rPr lang="en-US" altLang="zh-CN" dirty="0">
                <a:sym typeface="+mn-ea"/>
              </a:rPr>
              <a:t>signal</a:t>
            </a:r>
            <a:r>
              <a:rPr lang="zh-CN" altLang="en-US" b="0" dirty="0">
                <a:sym typeface="+mn-ea"/>
              </a:rPr>
              <a:t>，</a:t>
            </a:r>
            <a:r>
              <a:rPr lang="en-US" altLang="zh-CN" dirty="0">
                <a:sym typeface="+mn-ea"/>
              </a:rPr>
              <a:t>blocked</a:t>
            </a:r>
            <a:r>
              <a:rPr lang="zh-CN" altLang="en-US" b="0" dirty="0">
                <a:sym typeface="+mn-ea"/>
              </a:rPr>
              <a:t>每一个位也代表了一个类型的信号，根据位的取值来决定处于该位对应类型的信号会不会被屏蔽</a:t>
            </a:r>
          </a:p>
        </p:txBody>
      </p:sp>
      <p:sp>
        <p:nvSpPr>
          <p:cNvPr id="3" name="矩形 2">
            <a:extLst>
              <a:ext uri="{FF2B5EF4-FFF2-40B4-BE49-F238E27FC236}">
                <a16:creationId xmlns:a16="http://schemas.microsoft.com/office/drawing/2014/main" id="{0AECD92A-B2BA-495C-8E01-6EC8645F03C1}"/>
              </a:ext>
            </a:extLst>
          </p:cNvPr>
          <p:cNvSpPr/>
          <p:nvPr/>
        </p:nvSpPr>
        <p:spPr>
          <a:xfrm>
            <a:off x="1823564" y="450912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矩形 6">
            <a:extLst>
              <a:ext uri="{FF2B5EF4-FFF2-40B4-BE49-F238E27FC236}">
                <a16:creationId xmlns:a16="http://schemas.microsoft.com/office/drawing/2014/main" id="{31295242-4161-453C-80EE-F3352BFA5267}"/>
              </a:ext>
            </a:extLst>
          </p:cNvPr>
          <p:cNvSpPr/>
          <p:nvPr/>
        </p:nvSpPr>
        <p:spPr>
          <a:xfrm>
            <a:off x="2607800" y="450912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9" name="矩形 8">
            <a:extLst>
              <a:ext uri="{FF2B5EF4-FFF2-40B4-BE49-F238E27FC236}">
                <a16:creationId xmlns:a16="http://schemas.microsoft.com/office/drawing/2014/main" id="{F9DCC39B-7438-48CD-94F6-69E47720F27E}"/>
              </a:ext>
            </a:extLst>
          </p:cNvPr>
          <p:cNvSpPr/>
          <p:nvPr/>
        </p:nvSpPr>
        <p:spPr>
          <a:xfrm>
            <a:off x="3384184" y="450912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1" name="矩形 10">
            <a:extLst>
              <a:ext uri="{FF2B5EF4-FFF2-40B4-BE49-F238E27FC236}">
                <a16:creationId xmlns:a16="http://schemas.microsoft.com/office/drawing/2014/main" id="{25818DE8-3AA4-40DA-A8C0-A9C2FD2DDD76}"/>
              </a:ext>
            </a:extLst>
          </p:cNvPr>
          <p:cNvSpPr/>
          <p:nvPr/>
        </p:nvSpPr>
        <p:spPr>
          <a:xfrm>
            <a:off x="4175956" y="450912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矩形 12">
            <a:extLst>
              <a:ext uri="{FF2B5EF4-FFF2-40B4-BE49-F238E27FC236}">
                <a16:creationId xmlns:a16="http://schemas.microsoft.com/office/drawing/2014/main" id="{8FA29530-A644-490C-9622-C0EEFF456412}"/>
              </a:ext>
            </a:extLst>
          </p:cNvPr>
          <p:cNvSpPr/>
          <p:nvPr/>
        </p:nvSpPr>
        <p:spPr>
          <a:xfrm>
            <a:off x="5940152" y="450912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5" name="矩形 14">
            <a:extLst>
              <a:ext uri="{FF2B5EF4-FFF2-40B4-BE49-F238E27FC236}">
                <a16:creationId xmlns:a16="http://schemas.microsoft.com/office/drawing/2014/main" id="{0C01D701-671E-457E-B270-F53F1E7A7BA4}"/>
              </a:ext>
            </a:extLst>
          </p:cNvPr>
          <p:cNvSpPr/>
          <p:nvPr/>
        </p:nvSpPr>
        <p:spPr>
          <a:xfrm>
            <a:off x="6716536" y="450912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7" name="文本框 16">
            <a:extLst>
              <a:ext uri="{FF2B5EF4-FFF2-40B4-BE49-F238E27FC236}">
                <a16:creationId xmlns:a16="http://schemas.microsoft.com/office/drawing/2014/main" id="{A1117DA0-06AF-4044-A3B6-5E1370F6D7A8}"/>
              </a:ext>
            </a:extLst>
          </p:cNvPr>
          <p:cNvSpPr txBox="1"/>
          <p:nvPr/>
        </p:nvSpPr>
        <p:spPr>
          <a:xfrm>
            <a:off x="5081160" y="4571836"/>
            <a:ext cx="792088" cy="369332"/>
          </a:xfrm>
          <a:prstGeom prst="rect">
            <a:avLst/>
          </a:prstGeom>
          <a:noFill/>
        </p:spPr>
        <p:txBody>
          <a:bodyPr wrap="square">
            <a:spAutoFit/>
          </a:bodyPr>
          <a:lstStyle/>
          <a:p>
            <a:r>
              <a:rPr lang="en-US" altLang="zh-CN" dirty="0"/>
              <a:t>……</a:t>
            </a:r>
            <a:endParaRPr lang="zh-CN" altLang="en-US" dirty="0"/>
          </a:p>
        </p:txBody>
      </p:sp>
      <p:sp>
        <p:nvSpPr>
          <p:cNvPr id="18" name="矩形 17">
            <a:extLst>
              <a:ext uri="{FF2B5EF4-FFF2-40B4-BE49-F238E27FC236}">
                <a16:creationId xmlns:a16="http://schemas.microsoft.com/office/drawing/2014/main" id="{645655E3-919C-4650-8AAF-6E5F595167B0}"/>
              </a:ext>
            </a:extLst>
          </p:cNvPr>
          <p:cNvSpPr/>
          <p:nvPr/>
        </p:nvSpPr>
        <p:spPr>
          <a:xfrm>
            <a:off x="3384184" y="5445224"/>
            <a:ext cx="248906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r>
              <a:rPr lang="zh-CN" altLang="en-US" dirty="0"/>
              <a:t>代表这个位对应的信号被屏蔽</a:t>
            </a:r>
          </a:p>
        </p:txBody>
      </p:sp>
    </p:spTree>
    <p:extLst>
      <p:ext uri="{BB962C8B-B14F-4D97-AF65-F5344CB8AC3E}">
        <p14:creationId xmlns:p14="http://schemas.microsoft.com/office/powerpoint/2010/main" val="410662151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进程中的信号</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为何要屏蔽某些信号？</a:t>
            </a:r>
          </a:p>
          <a:p>
            <a:pPr lvl="1" algn="l">
              <a:lnSpc>
                <a:spcPct val="150000"/>
              </a:lnSpc>
            </a:pPr>
            <a:r>
              <a:rPr lang="zh-CN" altLang="en-US" sz="1800" b="0" dirty="0"/>
              <a:t>我们来看一下对 </a:t>
            </a:r>
            <a:r>
              <a:rPr lang="zh-CN" altLang="en-US" sz="1800" dirty="0"/>
              <a:t>CTRL</a:t>
            </a:r>
            <a:r>
              <a:rPr lang="en-US" altLang="zh-CN" sz="1800" dirty="0"/>
              <a:t>-</a:t>
            </a:r>
            <a:r>
              <a:rPr lang="zh-CN" altLang="en-US" sz="1800" dirty="0"/>
              <a:t>C</a:t>
            </a:r>
            <a:r>
              <a:rPr lang="zh-CN" altLang="en-US" sz="1800" b="0" dirty="0"/>
              <a:t> 的处理：当一个程序正在运行时，在键盘上按一下 </a:t>
            </a:r>
            <a:r>
              <a:rPr lang="zh-CN" altLang="en-US" sz="1800" dirty="0"/>
              <a:t>CTRL</a:t>
            </a:r>
            <a:r>
              <a:rPr lang="en-US" altLang="zh-CN" sz="1800" dirty="0"/>
              <a:t>+</a:t>
            </a:r>
            <a:r>
              <a:rPr lang="zh-CN" altLang="en-US" sz="1800" dirty="0"/>
              <a:t>C</a:t>
            </a:r>
            <a:r>
              <a:rPr lang="zh-CN" altLang="en-US" sz="1800" b="0" dirty="0"/>
              <a:t>，内核就会向相应的进程发出一个 </a:t>
            </a:r>
            <a:r>
              <a:rPr lang="zh-CN" altLang="en-US" sz="1800" dirty="0"/>
              <a:t>SIGINT</a:t>
            </a:r>
            <a:r>
              <a:rPr lang="zh-CN" altLang="en-US" sz="1800" b="0" dirty="0"/>
              <a:t> 信号，而对这个信号的默认操作就是通过 </a:t>
            </a:r>
            <a:r>
              <a:rPr lang="zh-CN" altLang="en-US" sz="1800" dirty="0"/>
              <a:t>do_exit()</a:t>
            </a:r>
            <a:r>
              <a:rPr lang="zh-CN" altLang="en-US" sz="1800" b="0" dirty="0"/>
              <a:t>结束该进程的运行。但是，有些应用程序可能对</a:t>
            </a:r>
            <a:r>
              <a:rPr lang="zh-CN" altLang="en-US" sz="1800" dirty="0"/>
              <a:t>CTRL</a:t>
            </a:r>
            <a:r>
              <a:rPr lang="en-US" altLang="zh-CN" sz="1800" dirty="0"/>
              <a:t>-</a:t>
            </a:r>
            <a:r>
              <a:rPr lang="zh-CN" altLang="en-US" sz="1800" dirty="0"/>
              <a:t>C</a:t>
            </a:r>
            <a:r>
              <a:rPr lang="zh-CN" altLang="en-US" sz="1800" b="0" dirty="0"/>
              <a:t> 有自己的处理，所以就要为 </a:t>
            </a:r>
            <a:r>
              <a:rPr lang="zh-CN" altLang="en-US" sz="1800" dirty="0"/>
              <a:t>SIGINT</a:t>
            </a:r>
            <a:r>
              <a:rPr lang="zh-CN" altLang="en-US" sz="1800" b="0" dirty="0"/>
              <a:t> 另行设置一个处理程序，使它指向应用程序中的一个函数，在那个函数中对 </a:t>
            </a:r>
            <a:r>
              <a:rPr lang="zh-CN" altLang="en-US" sz="1800" dirty="0"/>
              <a:t>CTRL</a:t>
            </a:r>
            <a:r>
              <a:rPr lang="en-US" altLang="zh-CN" sz="1800" dirty="0"/>
              <a:t>-</a:t>
            </a:r>
            <a:r>
              <a:rPr lang="zh-CN" altLang="en-US" sz="1800" dirty="0"/>
              <a:t>C</a:t>
            </a:r>
            <a:r>
              <a:rPr lang="zh-CN" altLang="en-US" sz="1800" b="0" dirty="0"/>
              <a:t> 这个事件作出响应。但是，在实践中却发现，两次 </a:t>
            </a:r>
            <a:r>
              <a:rPr lang="zh-CN" altLang="en-US" sz="1800" dirty="0"/>
              <a:t>CTRL</a:t>
            </a:r>
            <a:r>
              <a:rPr lang="en-US" altLang="zh-CN" sz="1800" dirty="0"/>
              <a:t>-</a:t>
            </a:r>
            <a:r>
              <a:rPr lang="zh-CN" altLang="en-US" sz="1800" dirty="0"/>
              <a:t>C</a:t>
            </a:r>
            <a:r>
              <a:rPr lang="zh-CN" altLang="en-US" sz="1800" b="0" dirty="0"/>
              <a:t>事件往往过于密集，有时候刚刚进入第 1 个信号的处理程序，第 2 个 </a:t>
            </a:r>
            <a:r>
              <a:rPr lang="zh-CN" altLang="en-US" sz="1800" dirty="0"/>
              <a:t>SIGINT</a:t>
            </a:r>
            <a:r>
              <a:rPr lang="zh-CN" altLang="en-US" sz="1800" b="0" dirty="0"/>
              <a:t> 信号就到达了，而第 2 个信号的默认操作是杀死进程，这样，第 1 个信号的处理程序根本没有执行完。为了避免这种情况的出现，就在执行一个信号处理程序的过程中将该种信号自动屏蔽掉。所谓“屏蔽”，与将信号忽略是不同的，它只是将信号暂时“遮盖”一下，一旦屏蔽去掉，已到达的信号又继续得到处理。</a:t>
            </a:r>
          </a:p>
          <a:p>
            <a:pPr lvl="1" algn="l">
              <a:lnSpc>
                <a:spcPct val="150000"/>
              </a:lnSpc>
            </a:pPr>
            <a:endParaRPr lang="zh-CN" altLang="en-US" dirty="0"/>
          </a:p>
        </p:txBody>
      </p:sp>
    </p:spTree>
    <p:extLst>
      <p:ext uri="{BB962C8B-B14F-4D97-AF65-F5344CB8AC3E}">
        <p14:creationId xmlns:p14="http://schemas.microsoft.com/office/powerpoint/2010/main" val="58967013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6.1</a:t>
            </a:r>
            <a:r>
              <a:rPr lang="zh-CN" altLang="en-US" dirty="0"/>
              <a:t>：概述</a:t>
            </a:r>
            <a:endParaRPr lang="en-US" altLang="zh-CN" dirty="0"/>
          </a:p>
          <a:p>
            <a:endParaRPr lang="zh-CN" altLang="en-US" dirty="0"/>
          </a:p>
          <a:p>
            <a:r>
              <a:rPr lang="en-US" altLang="zh-CN" dirty="0"/>
              <a:t>6.2</a:t>
            </a:r>
            <a:r>
              <a:rPr lang="zh-CN" altLang="en-US" dirty="0"/>
              <a:t>：进程中的信号</a:t>
            </a:r>
            <a:endParaRPr lang="en-US" altLang="zh-CN" dirty="0"/>
          </a:p>
          <a:p>
            <a:endParaRPr lang="en-US" altLang="zh-CN" dirty="0"/>
          </a:p>
          <a:p>
            <a:r>
              <a:rPr lang="en-US" altLang="zh-CN" dirty="0">
                <a:solidFill>
                  <a:srgbClr val="FF0000"/>
                </a:solidFill>
              </a:rPr>
              <a:t>6.3</a:t>
            </a:r>
            <a:r>
              <a:rPr lang="zh-CN" altLang="en-US" dirty="0">
                <a:solidFill>
                  <a:srgbClr val="FF0000"/>
                </a:solidFill>
              </a:rPr>
              <a:t>：信号响应</a:t>
            </a:r>
            <a:endParaRPr lang="en-US" altLang="zh-CN" dirty="0">
              <a:solidFill>
                <a:srgbClr val="FF0000"/>
              </a:solidFill>
            </a:endParaRPr>
          </a:p>
          <a:p>
            <a:endParaRPr lang="zh-CN" altLang="en-US" dirty="0"/>
          </a:p>
          <a:p>
            <a:r>
              <a:rPr lang="en-US" altLang="zh-CN" dirty="0"/>
              <a:t>6.4</a:t>
            </a:r>
            <a:r>
              <a:rPr lang="zh-CN" altLang="en-US" dirty="0"/>
              <a:t>：信号操作</a:t>
            </a:r>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6</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信号处理机制</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4280368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信号响应</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进程响应信号的时机</a:t>
            </a:r>
          </a:p>
          <a:p>
            <a:pPr lvl="1" algn="l">
              <a:lnSpc>
                <a:spcPct val="150000"/>
              </a:lnSpc>
            </a:pPr>
            <a:r>
              <a:rPr lang="zh-CN" altLang="en-US" b="0" dirty="0"/>
              <a:t>1、如果接收进程在睡眠，把进程从睡眠队列移到就绪队列，设置esp至信号处理函数</a:t>
            </a:r>
          </a:p>
          <a:p>
            <a:pPr lvl="1" algn="l">
              <a:lnSpc>
                <a:spcPct val="150000"/>
              </a:lnSpc>
            </a:pPr>
            <a:r>
              <a:rPr lang="zh-CN" altLang="en-US" b="0" dirty="0"/>
              <a:t>2、如果进程在运行，每轮调度周期都要检查</a:t>
            </a:r>
          </a:p>
          <a:p>
            <a:pPr lvl="1" algn="l">
              <a:lnSpc>
                <a:spcPct val="150000"/>
              </a:lnSpc>
            </a:pPr>
            <a:r>
              <a:rPr lang="zh-CN" altLang="en-US" b="0" dirty="0"/>
              <a:t>3、每次使用系统调用之后，先检查进程是否有信号</a:t>
            </a:r>
          </a:p>
          <a:p>
            <a:pPr lvl="1" algn="l">
              <a:lnSpc>
                <a:spcPct val="150000"/>
              </a:lnSpc>
            </a:pPr>
            <a:endParaRPr lang="zh-CN" altLang="en-US" dirty="0"/>
          </a:p>
          <a:p>
            <a:pPr lvl="1" algn="l">
              <a:lnSpc>
                <a:spcPct val="150000"/>
              </a:lnSpc>
            </a:pPr>
            <a:endParaRPr lang="zh-CN" altLang="en-US" dirty="0"/>
          </a:p>
        </p:txBody>
      </p:sp>
      <p:sp>
        <p:nvSpPr>
          <p:cNvPr id="6" name="圆角矩形 3">
            <a:extLst>
              <a:ext uri="{FF2B5EF4-FFF2-40B4-BE49-F238E27FC236}">
                <a16:creationId xmlns:a16="http://schemas.microsoft.com/office/drawing/2014/main" id="{54C07E70-10FC-45C1-A7AA-BDCFC645D344}"/>
              </a:ext>
            </a:extLst>
          </p:cNvPr>
          <p:cNvSpPr/>
          <p:nvPr/>
        </p:nvSpPr>
        <p:spPr>
          <a:xfrm>
            <a:off x="1907704" y="4221088"/>
            <a:ext cx="5782310" cy="1464231"/>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000" b="1" dirty="0">
                <a:solidFill>
                  <a:srgbClr val="008000"/>
                </a:solidFill>
                <a:latin typeface="Times New Roman" panose="02020603050405020304" pitchFamily="18" charset="0"/>
                <a:ea typeface="楷体_GB2312" pitchFamily="49" charset="-122"/>
              </a:rPr>
              <a:t>可见都是从内核态切换到用户态的时候发生。由于用户态和内核态的切换是很频繁的，因而信号通常能很快地得到目标进程的响应，看起来就跟中断的效果一样。</a:t>
            </a:r>
          </a:p>
        </p:txBody>
      </p:sp>
    </p:spTree>
    <p:extLst>
      <p:ext uri="{BB962C8B-B14F-4D97-AF65-F5344CB8AC3E}">
        <p14:creationId xmlns:p14="http://schemas.microsoft.com/office/powerpoint/2010/main" val="11170401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信号响应</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号响应</a:t>
            </a:r>
          </a:p>
          <a:p>
            <a:pPr lvl="1" algn="l">
              <a:lnSpc>
                <a:spcPct val="150000"/>
              </a:lnSpc>
            </a:pPr>
            <a:r>
              <a:rPr lang="zh-CN" altLang="en-US" b="0" dirty="0"/>
              <a:t>在内核模式下会使用</a:t>
            </a:r>
            <a:r>
              <a:rPr lang="zh-CN" altLang="en-US" dirty="0"/>
              <a:t>exit_to_usermode_loop</a:t>
            </a:r>
            <a:r>
              <a:rPr lang="zh-CN" altLang="en-US" b="0" dirty="0"/>
              <a:t>函数返回用户模式，</a:t>
            </a:r>
            <a:r>
              <a:rPr lang="zh-CN" altLang="en-US" dirty="0"/>
              <a:t>exit_to_usermode_loop</a:t>
            </a:r>
            <a:r>
              <a:rPr lang="zh-CN" altLang="en-US" b="0" dirty="0"/>
              <a:t>里面调用了 </a:t>
            </a:r>
            <a:r>
              <a:rPr lang="zh-CN" altLang="en-US" dirty="0"/>
              <a:t>do_signal</a:t>
            </a:r>
            <a:r>
              <a:rPr lang="zh-CN" altLang="en-US" b="0" dirty="0"/>
              <a:t>函数，再通过</a:t>
            </a:r>
            <a:r>
              <a:rPr lang="en-US" altLang="zh-CN" dirty="0" err="1"/>
              <a:t>do_signal</a:t>
            </a:r>
            <a:r>
              <a:rPr lang="zh-CN" altLang="en-US" b="0" dirty="0"/>
              <a:t>里面的</a:t>
            </a:r>
            <a:r>
              <a:rPr lang="zh-CN" altLang="en-US" dirty="0"/>
              <a:t>get_signal</a:t>
            </a:r>
            <a:r>
              <a:rPr lang="zh-CN" altLang="en-US" b="0" dirty="0"/>
              <a:t>函数将挂接在信号处理队列上且未被屏蔽的信号依次进行处理。</a:t>
            </a:r>
          </a:p>
          <a:p>
            <a:pPr lvl="1" algn="l">
              <a:lnSpc>
                <a:spcPct val="150000"/>
              </a:lnSpc>
            </a:pPr>
            <a:r>
              <a:rPr lang="zh-CN" altLang="en-US" b="0" dirty="0"/>
              <a:t>按照信号值在位图中从小到大的顺序，依次送给目标进程执行。对于响应的信号的不同，内核会进行如下处理</a:t>
            </a:r>
            <a:r>
              <a:rPr lang="zh-CN" altLang="en-US" dirty="0"/>
              <a:t>：</a:t>
            </a:r>
          </a:p>
          <a:p>
            <a:pPr lvl="2" algn="l">
              <a:lnSpc>
                <a:spcPct val="150000"/>
              </a:lnSpc>
            </a:pPr>
            <a:r>
              <a:rPr lang="zh-CN" altLang="en-US" b="1" dirty="0"/>
              <a:t>不可靠信号：</a:t>
            </a:r>
            <a:r>
              <a:rPr lang="zh-CN" altLang="en-US" dirty="0"/>
              <a:t>内核将把这个信号从进程对应的位图以及</a:t>
            </a:r>
            <a:r>
              <a:rPr lang="en-US" altLang="zh-CN" b="1" dirty="0"/>
              <a:t>pending</a:t>
            </a:r>
            <a:r>
              <a:rPr lang="zh-CN" altLang="en-US" dirty="0"/>
              <a:t>中移除；</a:t>
            </a:r>
          </a:p>
          <a:p>
            <a:pPr lvl="2" algn="l">
              <a:lnSpc>
                <a:spcPct val="150000"/>
              </a:lnSpc>
            </a:pPr>
            <a:r>
              <a:rPr lang="zh-CN" altLang="en-US" b="1" dirty="0"/>
              <a:t>可靠信号：</a:t>
            </a:r>
            <a:r>
              <a:rPr lang="zh-CN" altLang="en-US" dirty="0"/>
              <a:t>内核会把该信号从进程对应的</a:t>
            </a:r>
            <a:r>
              <a:rPr lang="zh-CN" altLang="en-US" b="1" dirty="0"/>
              <a:t>pending</a:t>
            </a:r>
            <a:r>
              <a:rPr lang="zh-CN" altLang="en-US" dirty="0"/>
              <a:t>队列中移除，如果</a:t>
            </a:r>
            <a:r>
              <a:rPr lang="en-US" altLang="zh-CN" b="1" dirty="0"/>
              <a:t>pending</a:t>
            </a:r>
            <a:r>
              <a:rPr lang="zh-CN" altLang="en-US" dirty="0"/>
              <a:t>队列中不再有此信号，再将位图中的对应位清零。</a:t>
            </a:r>
          </a:p>
          <a:p>
            <a:pPr lvl="1" algn="l">
              <a:lnSpc>
                <a:spcPct val="150000"/>
              </a:lnSpc>
            </a:pPr>
            <a:endParaRPr lang="zh-CN" altLang="en-US" dirty="0"/>
          </a:p>
        </p:txBody>
      </p:sp>
    </p:spTree>
    <p:extLst>
      <p:ext uri="{BB962C8B-B14F-4D97-AF65-F5344CB8AC3E}">
        <p14:creationId xmlns:p14="http://schemas.microsoft.com/office/powerpoint/2010/main" val="39107508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信号响应</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号响应顺序</a:t>
            </a:r>
          </a:p>
          <a:p>
            <a:pPr lvl="1" algn="l">
              <a:lnSpc>
                <a:spcPct val="150000"/>
              </a:lnSpc>
            </a:pPr>
            <a:r>
              <a:rPr lang="zh-CN" altLang="en-US" b="0" dirty="0"/>
              <a:t>如果一个进程有多个待处理信号，则对于同一个待处理的实时信号，内核将按照发送的顺序来处理信号。如果存在多个</a:t>
            </a:r>
            <a:r>
              <a:rPr lang="zh-CN" altLang="en-US" b="0" dirty="0">
                <a:sym typeface="+mn-ea"/>
              </a:rPr>
              <a:t>待处理</a:t>
            </a:r>
            <a:r>
              <a:rPr lang="zh-CN" altLang="en-US" b="0" dirty="0"/>
              <a:t>信号，则值（或者说编号）越小的越先被处理。如果即存在不可靠信号，又存在可靠信号（实时信号），将优先处理不可靠信号。</a:t>
            </a:r>
          </a:p>
        </p:txBody>
      </p:sp>
      <p:sp>
        <p:nvSpPr>
          <p:cNvPr id="4" name="椭圆形标注 1">
            <a:extLst>
              <a:ext uri="{FF2B5EF4-FFF2-40B4-BE49-F238E27FC236}">
                <a16:creationId xmlns:a16="http://schemas.microsoft.com/office/drawing/2014/main" id="{64873EE5-EF1F-4CE1-A91F-6C2C61388890}"/>
              </a:ext>
            </a:extLst>
          </p:cNvPr>
          <p:cNvSpPr/>
          <p:nvPr/>
        </p:nvSpPr>
        <p:spPr>
          <a:xfrm>
            <a:off x="3954780" y="3806825"/>
            <a:ext cx="3277235" cy="1707468"/>
          </a:xfrm>
          <a:prstGeom prst="wedgeEllipse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a:solidFill>
                  <a:srgbClr val="008000"/>
                </a:solidFill>
                <a:latin typeface="Times New Roman" panose="02020603050405020304" pitchFamily="18" charset="0"/>
                <a:ea typeface="楷体_GB2312" pitchFamily="49" charset="-122"/>
              </a:rPr>
              <a:t>为什么要优先处理不可靠信号？</a:t>
            </a:r>
          </a:p>
        </p:txBody>
      </p:sp>
    </p:spTree>
    <p:extLst>
      <p:ext uri="{BB962C8B-B14F-4D97-AF65-F5344CB8AC3E}">
        <p14:creationId xmlns:p14="http://schemas.microsoft.com/office/powerpoint/2010/main" val="16411950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信号响应</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信号处理程序</a:t>
            </a:r>
          </a:p>
          <a:p>
            <a:pPr lvl="1" algn="l">
              <a:lnSpc>
                <a:spcPct val="150000"/>
              </a:lnSpc>
            </a:pPr>
            <a:r>
              <a:rPr lang="zh-CN" altLang="en-US" sz="2000" b="0" dirty="0"/>
              <a:t>不同的进程需要对不同的信号进行对应的处理。对于同一个信号，不同进程所进行的处理也不同。</a:t>
            </a:r>
          </a:p>
          <a:p>
            <a:pPr lvl="1" algn="l">
              <a:lnSpc>
                <a:spcPct val="150000"/>
              </a:lnSpc>
            </a:pPr>
            <a:r>
              <a:rPr lang="zh-CN" altLang="en-US" b="0" dirty="0"/>
              <a:t>信号处理程序实际上是一个回调函数，由进程的</a:t>
            </a:r>
            <a:r>
              <a:rPr lang="en-US" altLang="zh-CN" dirty="0" err="1"/>
              <a:t>sigaction</a:t>
            </a:r>
            <a:r>
              <a:rPr lang="zh-CN" altLang="en-US" b="0" dirty="0"/>
              <a:t>实例中的</a:t>
            </a:r>
            <a:r>
              <a:rPr lang="en-US" altLang="zh-CN" dirty="0" err="1"/>
              <a:t>sa_handler</a:t>
            </a:r>
            <a:r>
              <a:rPr lang="zh-CN" altLang="en-US" b="0" dirty="0"/>
              <a:t>指向。</a:t>
            </a:r>
          </a:p>
          <a:p>
            <a:pPr lvl="1" algn="l">
              <a:lnSpc>
                <a:spcPct val="150000"/>
              </a:lnSpc>
            </a:pPr>
            <a:r>
              <a:rPr lang="zh-CN" altLang="en-US" b="0" dirty="0"/>
              <a:t>由于每个进程可以定义自己的信号处理程序，故存在安全风险。因此信号处理程序在用户空间实现，也在用户空间运行。</a:t>
            </a:r>
          </a:p>
          <a:p>
            <a:pPr lvl="1" algn="l">
              <a:lnSpc>
                <a:spcPct val="150000"/>
              </a:lnSpc>
            </a:pPr>
            <a:endParaRPr lang="zh-CN" altLang="en-US" dirty="0"/>
          </a:p>
        </p:txBody>
      </p:sp>
      <p:sp>
        <p:nvSpPr>
          <p:cNvPr id="7" name="矩形: 圆角 6">
            <a:extLst>
              <a:ext uri="{FF2B5EF4-FFF2-40B4-BE49-F238E27FC236}">
                <a16:creationId xmlns:a16="http://schemas.microsoft.com/office/drawing/2014/main" id="{6D06BFBB-9A01-4281-8A81-4EE92319916A}"/>
              </a:ext>
            </a:extLst>
          </p:cNvPr>
          <p:cNvSpPr/>
          <p:nvPr/>
        </p:nvSpPr>
        <p:spPr bwMode="auto">
          <a:xfrm>
            <a:off x="2321719" y="4653136"/>
            <a:ext cx="4608512" cy="1584841"/>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sigaction</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__</a:t>
            </a:r>
            <a:r>
              <a:rPr lang="en-US" altLang="zh-CN" sz="1600" dirty="0" err="1">
                <a:solidFill>
                  <a:srgbClr val="FFFFFF"/>
                </a:solidFill>
                <a:latin typeface="Consolas" panose="020B0609020204030204" pitchFamily="49" charset="0"/>
              </a:rPr>
              <a:t>sighandler_t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sa_handler</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unsigned long </a:t>
            </a:r>
            <a:r>
              <a:rPr lang="en-US" altLang="zh-CN" sz="1600" dirty="0" err="1">
                <a:solidFill>
                  <a:srgbClr val="FFFFFF"/>
                </a:solidFill>
                <a:latin typeface="Consolas" panose="020B0609020204030204" pitchFamily="49" charset="0"/>
              </a:rPr>
              <a:t>sa_flags</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__</a:t>
            </a:r>
            <a:r>
              <a:rPr lang="en-US" altLang="zh-CN" sz="1600" dirty="0" err="1">
                <a:solidFill>
                  <a:srgbClr val="FFFFFF"/>
                </a:solidFill>
                <a:latin typeface="Consolas" panose="020B0609020204030204" pitchFamily="49" charset="0"/>
              </a:rPr>
              <a:t>sigrestore_t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sa_restorer</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sigset_t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sa_mask</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28844451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信号响应</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信号处理程序</a:t>
            </a:r>
          </a:p>
          <a:p>
            <a:pPr lvl="1" algn="l">
              <a:lnSpc>
                <a:spcPct val="150000"/>
              </a:lnSpc>
            </a:pPr>
            <a:r>
              <a:rPr lang="zh-CN" altLang="en-US" dirty="0"/>
              <a:t>系统定义了如下三个默认的信号处理程序，当然，进程也可以自己定义信号处理程序</a:t>
            </a:r>
          </a:p>
          <a:p>
            <a:pPr lvl="1" algn="l">
              <a:lnSpc>
                <a:spcPct val="150000"/>
              </a:lnSpc>
            </a:pPr>
            <a:endParaRPr lang="zh-CN" altLang="en-US" dirty="0"/>
          </a:p>
          <a:p>
            <a:pPr lvl="1" algn="l">
              <a:lnSpc>
                <a:spcPct val="150000"/>
              </a:lnSpc>
            </a:pPr>
            <a:endParaRPr lang="zh-CN" altLang="en-US" dirty="0"/>
          </a:p>
          <a:p>
            <a:pPr lvl="2" algn="l">
              <a:lnSpc>
                <a:spcPct val="150000"/>
              </a:lnSpc>
            </a:pPr>
            <a:r>
              <a:rPr lang="en-US" altLang="zh-CN" dirty="0"/>
              <a:t>SIG_DFL</a:t>
            </a:r>
            <a:r>
              <a:rPr lang="zh-CN" altLang="en-US" dirty="0"/>
              <a:t>：采取默认操作</a:t>
            </a:r>
            <a:endParaRPr lang="en-US" altLang="zh-CN" dirty="0"/>
          </a:p>
          <a:p>
            <a:pPr lvl="2" algn="l">
              <a:lnSpc>
                <a:spcPct val="150000"/>
              </a:lnSpc>
            </a:pPr>
            <a:r>
              <a:rPr lang="en-US" altLang="zh-CN" dirty="0"/>
              <a:t>SIG_IGN</a:t>
            </a:r>
            <a:r>
              <a:rPr lang="zh-CN" altLang="en-US" dirty="0"/>
              <a:t>：忽略该信号</a:t>
            </a:r>
            <a:endParaRPr lang="en-US" altLang="zh-CN" dirty="0"/>
          </a:p>
          <a:p>
            <a:pPr lvl="2" algn="l">
              <a:lnSpc>
                <a:spcPct val="150000"/>
              </a:lnSpc>
            </a:pPr>
            <a:r>
              <a:rPr lang="en-US" altLang="zh-CN" dirty="0"/>
              <a:t>SIG_ERR</a:t>
            </a:r>
            <a:r>
              <a:rPr lang="zh-CN" altLang="en-US" dirty="0"/>
              <a:t>：返回错误码</a:t>
            </a:r>
          </a:p>
          <a:p>
            <a:pPr lvl="2" algn="l">
              <a:lnSpc>
                <a:spcPct val="150000"/>
              </a:lnSpc>
            </a:pPr>
            <a:endParaRPr lang="zh-CN" altLang="en-US" dirty="0"/>
          </a:p>
        </p:txBody>
      </p:sp>
      <p:sp>
        <p:nvSpPr>
          <p:cNvPr id="7" name="矩形: 圆角 6">
            <a:extLst>
              <a:ext uri="{FF2B5EF4-FFF2-40B4-BE49-F238E27FC236}">
                <a16:creationId xmlns:a16="http://schemas.microsoft.com/office/drawing/2014/main" id="{BD88CE31-0C0F-49E7-AA6D-02E0B407BBFD}"/>
              </a:ext>
            </a:extLst>
          </p:cNvPr>
          <p:cNvSpPr/>
          <p:nvPr/>
        </p:nvSpPr>
        <p:spPr bwMode="auto">
          <a:xfrm>
            <a:off x="138456" y="2492896"/>
            <a:ext cx="8910367" cy="839033"/>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#define SIG_DFL	((__force __</a:t>
            </a:r>
            <a:r>
              <a:rPr lang="en-US" altLang="zh-CN" sz="1600" dirty="0" err="1">
                <a:solidFill>
                  <a:srgbClr val="FFFFFF"/>
                </a:solidFill>
                <a:latin typeface="Consolas" panose="020B0609020204030204" pitchFamily="49" charset="0"/>
              </a:rPr>
              <a:t>sighandler_t</a:t>
            </a:r>
            <a:r>
              <a:rPr lang="en-US" altLang="zh-CN" sz="1600" dirty="0">
                <a:solidFill>
                  <a:srgbClr val="FFFFFF"/>
                </a:solidFill>
                <a:latin typeface="Consolas" panose="020B0609020204030204" pitchFamily="49" charset="0"/>
              </a:rPr>
              <a:t>)0)	/* default signal handling */</a:t>
            </a:r>
          </a:p>
          <a:p>
            <a:r>
              <a:rPr lang="en-US" altLang="zh-CN" sz="1600" dirty="0">
                <a:solidFill>
                  <a:srgbClr val="FFFFFF"/>
                </a:solidFill>
                <a:latin typeface="Consolas" panose="020B0609020204030204" pitchFamily="49" charset="0"/>
              </a:rPr>
              <a:t>#define SIG_IGN	((__force __</a:t>
            </a:r>
            <a:r>
              <a:rPr lang="en-US" altLang="zh-CN" sz="1600" dirty="0" err="1">
                <a:solidFill>
                  <a:srgbClr val="FFFFFF"/>
                </a:solidFill>
                <a:latin typeface="Consolas" panose="020B0609020204030204" pitchFamily="49" charset="0"/>
              </a:rPr>
              <a:t>sighandler_t</a:t>
            </a:r>
            <a:r>
              <a:rPr lang="en-US" altLang="zh-CN" sz="1600" dirty="0">
                <a:solidFill>
                  <a:srgbClr val="FFFFFF"/>
                </a:solidFill>
                <a:latin typeface="Consolas" panose="020B0609020204030204" pitchFamily="49" charset="0"/>
              </a:rPr>
              <a:t>)1)	/* ignore signal */</a:t>
            </a:r>
          </a:p>
          <a:p>
            <a:r>
              <a:rPr lang="en-US" altLang="zh-CN" sz="1600" dirty="0">
                <a:solidFill>
                  <a:srgbClr val="FFFFFF"/>
                </a:solidFill>
                <a:latin typeface="Consolas" panose="020B0609020204030204" pitchFamily="49" charset="0"/>
              </a:rPr>
              <a:t>#define SIG_ERR	((__force __</a:t>
            </a:r>
            <a:r>
              <a:rPr lang="en-US" altLang="zh-CN" sz="1600" dirty="0" err="1">
                <a:solidFill>
                  <a:srgbClr val="FFFFFF"/>
                </a:solidFill>
                <a:latin typeface="Consolas" panose="020B0609020204030204" pitchFamily="49" charset="0"/>
              </a:rPr>
              <a:t>sighandler_t</a:t>
            </a:r>
            <a:r>
              <a:rPr lang="en-US" altLang="zh-CN" sz="1600" dirty="0">
                <a:solidFill>
                  <a:srgbClr val="FFFFFF"/>
                </a:solidFill>
                <a:latin typeface="Consolas" panose="020B0609020204030204" pitchFamily="49" charset="0"/>
              </a:rPr>
              <a:t>)-1)/* error return from signal */</a:t>
            </a:r>
          </a:p>
        </p:txBody>
      </p:sp>
    </p:spTree>
    <p:extLst>
      <p:ext uri="{BB962C8B-B14F-4D97-AF65-F5344CB8AC3E}">
        <p14:creationId xmlns:p14="http://schemas.microsoft.com/office/powerpoint/2010/main" val="253331236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6.1</a:t>
            </a:r>
            <a:r>
              <a:rPr lang="zh-CN" altLang="en-US" dirty="0"/>
              <a:t>：概述</a:t>
            </a:r>
            <a:endParaRPr lang="en-US" altLang="zh-CN" dirty="0"/>
          </a:p>
          <a:p>
            <a:endParaRPr lang="zh-CN" altLang="en-US" dirty="0"/>
          </a:p>
          <a:p>
            <a:r>
              <a:rPr lang="en-US" altLang="zh-CN" dirty="0"/>
              <a:t>6.2</a:t>
            </a:r>
            <a:r>
              <a:rPr lang="zh-CN" altLang="en-US" dirty="0"/>
              <a:t>：进程中的信号</a:t>
            </a:r>
            <a:endParaRPr lang="en-US" altLang="zh-CN" dirty="0"/>
          </a:p>
          <a:p>
            <a:endParaRPr lang="en-US" altLang="zh-CN" dirty="0"/>
          </a:p>
          <a:p>
            <a:r>
              <a:rPr lang="en-US" altLang="zh-CN" dirty="0">
                <a:solidFill>
                  <a:schemeClr val="tx2"/>
                </a:solidFill>
              </a:rPr>
              <a:t>6.3</a:t>
            </a:r>
            <a:r>
              <a:rPr lang="zh-CN" altLang="en-US" dirty="0">
                <a:solidFill>
                  <a:schemeClr val="tx2"/>
                </a:solidFill>
              </a:rPr>
              <a:t>：信号响应</a:t>
            </a:r>
            <a:endParaRPr lang="en-US" altLang="zh-CN" dirty="0">
              <a:solidFill>
                <a:schemeClr val="tx2"/>
              </a:solidFill>
            </a:endParaRPr>
          </a:p>
          <a:p>
            <a:endParaRPr lang="zh-CN" altLang="en-US" dirty="0"/>
          </a:p>
          <a:p>
            <a:r>
              <a:rPr lang="en-US" altLang="zh-CN" dirty="0">
                <a:solidFill>
                  <a:srgbClr val="FF0000"/>
                </a:solidFill>
              </a:rPr>
              <a:t>6.4</a:t>
            </a:r>
            <a:r>
              <a:rPr lang="zh-CN" altLang="en-US" dirty="0">
                <a:solidFill>
                  <a:srgbClr val="FF0000"/>
                </a:solidFill>
              </a:rPr>
              <a:t>：信号操作</a:t>
            </a:r>
            <a:endParaRPr lang="en-US" altLang="zh-CN" dirty="0">
              <a:solidFill>
                <a:srgbClr val="FF0000"/>
              </a:solidFill>
            </a:endParaRPr>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29</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6</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信号处理机制</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193509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solidFill>
                  <a:srgbClr val="FF0000"/>
                </a:solidFill>
              </a:rPr>
              <a:t>6.1</a:t>
            </a:r>
            <a:r>
              <a:rPr lang="zh-CN" altLang="en-US" dirty="0">
                <a:solidFill>
                  <a:srgbClr val="FF0000"/>
                </a:solidFill>
              </a:rPr>
              <a:t>：概述</a:t>
            </a:r>
            <a:endParaRPr lang="en-US" altLang="zh-CN" dirty="0">
              <a:solidFill>
                <a:srgbClr val="FF0000"/>
              </a:solidFill>
            </a:endParaRPr>
          </a:p>
          <a:p>
            <a:endParaRPr lang="zh-CN" altLang="en-US" dirty="0"/>
          </a:p>
          <a:p>
            <a:r>
              <a:rPr lang="en-US" altLang="zh-CN" dirty="0"/>
              <a:t>6.2</a:t>
            </a:r>
            <a:r>
              <a:rPr lang="zh-CN" altLang="en-US" dirty="0"/>
              <a:t>：进程中的信号</a:t>
            </a:r>
            <a:endParaRPr lang="en-US" altLang="zh-CN" dirty="0"/>
          </a:p>
          <a:p>
            <a:endParaRPr lang="en-US" altLang="zh-CN" dirty="0"/>
          </a:p>
          <a:p>
            <a:r>
              <a:rPr lang="en-US" altLang="zh-CN" dirty="0"/>
              <a:t>6.3</a:t>
            </a:r>
            <a:r>
              <a:rPr lang="zh-CN" altLang="en-US" dirty="0"/>
              <a:t>：信号响应</a:t>
            </a:r>
            <a:endParaRPr lang="en-US" altLang="zh-CN" dirty="0"/>
          </a:p>
          <a:p>
            <a:endParaRPr lang="zh-CN" altLang="en-US" dirty="0"/>
          </a:p>
          <a:p>
            <a:r>
              <a:rPr lang="en-US" altLang="zh-CN" dirty="0"/>
              <a:t>6.4</a:t>
            </a:r>
            <a:r>
              <a:rPr lang="zh-CN" altLang="en-US" dirty="0"/>
              <a:t>：信号操作</a:t>
            </a:r>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6</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信号处理机制</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79942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信号操作</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号与服务程序的绑定</a:t>
            </a:r>
          </a:p>
          <a:p>
            <a:pPr lvl="1" algn="l">
              <a:lnSpc>
                <a:spcPct val="150000"/>
              </a:lnSpc>
            </a:pPr>
            <a:r>
              <a:rPr lang="zh-CN" altLang="en-US" b="0" dirty="0"/>
              <a:t>早期</a:t>
            </a:r>
            <a:r>
              <a:rPr lang="en-US" altLang="zh-CN" b="0" dirty="0"/>
              <a:t>Linux</a:t>
            </a:r>
            <a:r>
              <a:rPr lang="zh-CN" altLang="en-US" b="0" dirty="0"/>
              <a:t>主要用</a:t>
            </a:r>
            <a:r>
              <a:rPr lang="en-US" altLang="zh-CN" dirty="0"/>
              <a:t>signal</a:t>
            </a:r>
            <a:r>
              <a:rPr lang="zh-CN" altLang="en-US" b="0" dirty="0"/>
              <a:t>系统调用来实现信号与服务例程的绑定</a:t>
            </a:r>
            <a:r>
              <a:rPr lang="zh-CN" altLang="zh-CN" b="0" dirty="0"/>
              <a:t>：</a:t>
            </a:r>
            <a:endParaRPr lang="zh-CN" altLang="en-US" b="0" dirty="0">
              <a:sym typeface="+mn-ea"/>
            </a:endParaRPr>
          </a:p>
          <a:p>
            <a:pPr lvl="1" algn="l">
              <a:lnSpc>
                <a:spcPct val="150000"/>
              </a:lnSpc>
            </a:pPr>
            <a:endParaRPr lang="zh-CN" altLang="en-US" dirty="0">
              <a:sym typeface="+mn-ea"/>
            </a:endParaRPr>
          </a:p>
          <a:p>
            <a:pPr lvl="1" algn="l">
              <a:lnSpc>
                <a:spcPct val="150000"/>
              </a:lnSpc>
            </a:pPr>
            <a:r>
              <a:rPr lang="zh-CN" altLang="en-US" dirty="0"/>
              <a:t>参数说明：</a:t>
            </a:r>
          </a:p>
          <a:p>
            <a:pPr lvl="2" algn="l">
              <a:lnSpc>
                <a:spcPct val="150000"/>
              </a:lnSpc>
            </a:pPr>
            <a:r>
              <a:rPr lang="en-US" altLang="zh-CN" dirty="0"/>
              <a:t>sig</a:t>
            </a:r>
            <a:r>
              <a:rPr lang="zh-CN" altLang="en-US" dirty="0"/>
              <a:t>：信号</a:t>
            </a:r>
          </a:p>
          <a:p>
            <a:pPr lvl="2" algn="l">
              <a:lnSpc>
                <a:spcPct val="150000"/>
              </a:lnSpc>
            </a:pPr>
            <a:r>
              <a:rPr lang="en-US" altLang="zh-CN" dirty="0"/>
              <a:t>handler</a:t>
            </a:r>
            <a:r>
              <a:rPr lang="zh-CN" altLang="en-US" dirty="0"/>
              <a:t>：将要注册的信号处理程序的指针</a:t>
            </a:r>
          </a:p>
        </p:txBody>
      </p:sp>
      <p:pic>
        <p:nvPicPr>
          <p:cNvPr id="7" name="图片 6">
            <a:extLst>
              <a:ext uri="{FF2B5EF4-FFF2-40B4-BE49-F238E27FC236}">
                <a16:creationId xmlns:a16="http://schemas.microsoft.com/office/drawing/2014/main" id="{BA766018-DDBC-4679-8971-A766051A9415}"/>
              </a:ext>
            </a:extLst>
          </p:cNvPr>
          <p:cNvPicPr>
            <a:picLocks noChangeAspect="1"/>
          </p:cNvPicPr>
          <p:nvPr/>
        </p:nvPicPr>
        <p:blipFill>
          <a:blip r:embed="rId3"/>
          <a:stretch>
            <a:fillRect/>
          </a:stretch>
        </p:blipFill>
        <p:spPr>
          <a:xfrm>
            <a:off x="2627784" y="4438230"/>
            <a:ext cx="2989996" cy="2292359"/>
          </a:xfrm>
          <a:prstGeom prst="rect">
            <a:avLst/>
          </a:prstGeom>
        </p:spPr>
      </p:pic>
      <p:sp>
        <p:nvSpPr>
          <p:cNvPr id="9" name="矩形: 圆角 8">
            <a:extLst>
              <a:ext uri="{FF2B5EF4-FFF2-40B4-BE49-F238E27FC236}">
                <a16:creationId xmlns:a16="http://schemas.microsoft.com/office/drawing/2014/main" id="{240248B0-3829-4504-8C08-54AD2A87B25D}"/>
              </a:ext>
            </a:extLst>
          </p:cNvPr>
          <p:cNvSpPr/>
          <p:nvPr/>
        </p:nvSpPr>
        <p:spPr bwMode="auto">
          <a:xfrm>
            <a:off x="827584" y="1988840"/>
            <a:ext cx="7848872" cy="372904"/>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err="1">
                <a:solidFill>
                  <a:srgbClr val="FFFFFF"/>
                </a:solidFill>
                <a:latin typeface="Consolas" panose="020B0609020204030204" pitchFamily="49" charset="0"/>
              </a:rPr>
              <a:t>asmlinkage</a:t>
            </a:r>
            <a:r>
              <a:rPr lang="en-US" altLang="zh-CN" dirty="0">
                <a:solidFill>
                  <a:srgbClr val="FFFFFF"/>
                </a:solidFill>
                <a:latin typeface="Consolas" panose="020B0609020204030204" pitchFamily="49" charset="0"/>
              </a:rPr>
              <a:t> long </a:t>
            </a:r>
            <a:r>
              <a:rPr lang="en-US" altLang="zh-CN" dirty="0" err="1">
                <a:solidFill>
                  <a:srgbClr val="FFFFFF"/>
                </a:solidFill>
                <a:latin typeface="Consolas" panose="020B0609020204030204" pitchFamily="49" charset="0"/>
              </a:rPr>
              <a:t>sys_signal</a:t>
            </a:r>
            <a:r>
              <a:rPr lang="en-US" altLang="zh-CN" dirty="0">
                <a:solidFill>
                  <a:srgbClr val="FFFFFF"/>
                </a:solidFill>
                <a:latin typeface="Consolas" panose="020B0609020204030204" pitchFamily="49" charset="0"/>
              </a:rPr>
              <a:t>(int sig, __</a:t>
            </a:r>
            <a:r>
              <a:rPr lang="en-US" altLang="zh-CN" dirty="0" err="1">
                <a:solidFill>
                  <a:srgbClr val="FFFFFF"/>
                </a:solidFill>
                <a:latin typeface="Consolas" panose="020B0609020204030204" pitchFamily="49" charset="0"/>
              </a:rPr>
              <a:t>sighandler_t</a:t>
            </a:r>
            <a:r>
              <a:rPr lang="en-US" altLang="zh-CN" dirty="0">
                <a:solidFill>
                  <a:srgbClr val="FFFFFF"/>
                </a:solidFill>
                <a:latin typeface="Consolas" panose="020B0609020204030204" pitchFamily="49" charset="0"/>
              </a:rPr>
              <a:t> handler);</a:t>
            </a:r>
          </a:p>
        </p:txBody>
      </p:sp>
    </p:spTree>
    <p:extLst>
      <p:ext uri="{BB962C8B-B14F-4D97-AF65-F5344CB8AC3E}">
        <p14:creationId xmlns:p14="http://schemas.microsoft.com/office/powerpoint/2010/main" val="181210189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信号处理</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号与服务程序的绑定</a:t>
            </a:r>
          </a:p>
          <a:p>
            <a:pPr lvl="1" algn="l">
              <a:lnSpc>
                <a:spcPct val="150000"/>
              </a:lnSpc>
            </a:pPr>
            <a:r>
              <a:rPr lang="zh-CN" altLang="en-US" b="0" dirty="0"/>
              <a:t>当前</a:t>
            </a:r>
            <a:r>
              <a:rPr lang="en-US" altLang="zh-CN" b="0" dirty="0"/>
              <a:t>Linux</a:t>
            </a:r>
            <a:r>
              <a:rPr lang="zh-CN" altLang="en-US" b="0" dirty="0"/>
              <a:t>主要用</a:t>
            </a:r>
            <a:r>
              <a:rPr lang="en-US" altLang="zh-CN" dirty="0" err="1"/>
              <a:t>sigaction</a:t>
            </a:r>
            <a:r>
              <a:rPr lang="zh-CN" altLang="en-US" b="0" dirty="0"/>
              <a:t>系统调用来实现信号与服务例程的绑定，而在</a:t>
            </a:r>
            <a:r>
              <a:rPr lang="en-US" altLang="zh-CN" dirty="0" err="1">
                <a:sym typeface="+mn-ea"/>
              </a:rPr>
              <a:t>sigaction</a:t>
            </a:r>
            <a:r>
              <a:rPr lang="zh-CN" altLang="en-US" b="0" dirty="0">
                <a:sym typeface="+mn-ea"/>
              </a:rPr>
              <a:t>里面主要是靠</a:t>
            </a:r>
            <a:r>
              <a:rPr lang="zh-CN" altLang="en-US" dirty="0">
                <a:sym typeface="+mn-ea"/>
              </a:rPr>
              <a:t>do_sigaction</a:t>
            </a:r>
            <a:r>
              <a:rPr lang="zh-CN" altLang="en-US" b="0" dirty="0">
                <a:sym typeface="+mn-ea"/>
              </a:rPr>
              <a:t>来完成工作的。</a:t>
            </a:r>
          </a:p>
          <a:p>
            <a:pPr lvl="1" algn="l">
              <a:lnSpc>
                <a:spcPct val="150000"/>
              </a:lnSpc>
            </a:pPr>
            <a:endParaRPr lang="en-US" altLang="zh-CN" dirty="0">
              <a:sym typeface="+mn-ea"/>
            </a:endParaRPr>
          </a:p>
          <a:p>
            <a:pPr lvl="1" algn="l">
              <a:lnSpc>
                <a:spcPct val="150000"/>
              </a:lnSpc>
            </a:pPr>
            <a:endParaRPr lang="zh-CN" altLang="en-US" dirty="0">
              <a:sym typeface="+mn-ea"/>
            </a:endParaRPr>
          </a:p>
          <a:p>
            <a:pPr lvl="1" algn="l">
              <a:lnSpc>
                <a:spcPct val="150000"/>
              </a:lnSpc>
            </a:pPr>
            <a:r>
              <a:rPr lang="zh-CN" altLang="en-US" dirty="0"/>
              <a:t>参数说明：</a:t>
            </a:r>
          </a:p>
          <a:p>
            <a:pPr lvl="2" algn="l">
              <a:lnSpc>
                <a:spcPct val="150000"/>
              </a:lnSpc>
            </a:pPr>
            <a:r>
              <a:rPr lang="en-US" altLang="zh-CN" dirty="0"/>
              <a:t>sig</a:t>
            </a:r>
            <a:r>
              <a:rPr lang="zh-CN" altLang="en-US" dirty="0"/>
              <a:t>：信号</a:t>
            </a:r>
          </a:p>
          <a:p>
            <a:pPr lvl="2" algn="l">
              <a:lnSpc>
                <a:spcPct val="150000"/>
              </a:lnSpc>
            </a:pPr>
            <a:r>
              <a:rPr lang="en-US" altLang="zh-CN" dirty="0"/>
              <a:t>act</a:t>
            </a:r>
            <a:r>
              <a:rPr lang="zh-CN" altLang="en-US" dirty="0"/>
              <a:t>：将要注册的信号处理程序的管理结构</a:t>
            </a:r>
            <a:r>
              <a:rPr lang="en-US" altLang="zh-CN" dirty="0" err="1"/>
              <a:t>k_sigaction</a:t>
            </a:r>
            <a:endParaRPr lang="en-US" altLang="zh-CN" dirty="0"/>
          </a:p>
          <a:p>
            <a:pPr lvl="2" algn="l">
              <a:lnSpc>
                <a:spcPct val="150000"/>
              </a:lnSpc>
            </a:pPr>
            <a:r>
              <a:rPr lang="en-US" altLang="zh-CN" dirty="0" err="1"/>
              <a:t>oact</a:t>
            </a:r>
            <a:r>
              <a:rPr lang="zh-CN" altLang="en-US" dirty="0"/>
              <a:t>：此信号之前的</a:t>
            </a:r>
            <a:r>
              <a:rPr lang="zh-CN" altLang="en-US" dirty="0">
                <a:sym typeface="+mn-ea"/>
              </a:rPr>
              <a:t>信号处理程序的管理结构</a:t>
            </a:r>
          </a:p>
          <a:p>
            <a:pPr lvl="2" algn="l">
              <a:lnSpc>
                <a:spcPct val="150000"/>
              </a:lnSpc>
            </a:pPr>
            <a:endParaRPr lang="zh-CN" altLang="en-US" dirty="0"/>
          </a:p>
          <a:p>
            <a:pPr lvl="1" algn="l">
              <a:lnSpc>
                <a:spcPct val="150000"/>
              </a:lnSpc>
            </a:pPr>
            <a:r>
              <a:rPr lang="en-US" altLang="zh-CN" dirty="0" err="1"/>
              <a:t>sigaction</a:t>
            </a:r>
            <a:r>
              <a:rPr lang="zh-CN" altLang="en-US" b="0" dirty="0"/>
              <a:t>相较于</a:t>
            </a:r>
            <a:r>
              <a:rPr lang="en-US" altLang="zh-CN" dirty="0"/>
              <a:t>signal</a:t>
            </a:r>
            <a:r>
              <a:rPr lang="zh-CN" altLang="en-US" b="0" dirty="0"/>
              <a:t>引入了</a:t>
            </a:r>
            <a:r>
              <a:rPr lang="en-US" altLang="zh-CN" dirty="0" err="1"/>
              <a:t>sigaction</a:t>
            </a:r>
            <a:r>
              <a:rPr lang="zh-CN" altLang="en-US" b="0" dirty="0"/>
              <a:t>结构体，支持了一些信息的传递</a:t>
            </a:r>
          </a:p>
        </p:txBody>
      </p:sp>
      <p:sp>
        <p:nvSpPr>
          <p:cNvPr id="9" name="矩形: 圆角 8">
            <a:extLst>
              <a:ext uri="{FF2B5EF4-FFF2-40B4-BE49-F238E27FC236}">
                <a16:creationId xmlns:a16="http://schemas.microsoft.com/office/drawing/2014/main" id="{14EC5008-81A4-4864-B1FF-B8A9AD6A2DDC}"/>
              </a:ext>
            </a:extLst>
          </p:cNvPr>
          <p:cNvSpPr/>
          <p:nvPr/>
        </p:nvSpPr>
        <p:spPr bwMode="auto">
          <a:xfrm>
            <a:off x="1547664" y="2492896"/>
            <a:ext cx="5567955" cy="932259"/>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solidFill>
                  <a:srgbClr val="FFFFFF"/>
                </a:solidFill>
                <a:latin typeface="Consolas" panose="020B0609020204030204" pitchFamily="49" charset="0"/>
              </a:rPr>
              <a:t>int </a:t>
            </a:r>
            <a:r>
              <a:rPr lang="en-US" altLang="zh-CN" dirty="0" err="1">
                <a:solidFill>
                  <a:srgbClr val="FFFFFF"/>
                </a:solidFill>
                <a:latin typeface="Consolas" panose="020B0609020204030204" pitchFamily="49" charset="0"/>
              </a:rPr>
              <a:t>do_sigaction</a:t>
            </a:r>
            <a:r>
              <a:rPr lang="en-US" altLang="zh-CN" dirty="0">
                <a:solidFill>
                  <a:srgbClr val="FFFFFF"/>
                </a:solidFill>
                <a:latin typeface="Consolas" panose="020B0609020204030204" pitchFamily="49" charset="0"/>
              </a:rPr>
              <a:t>(int sig, </a:t>
            </a:r>
          </a:p>
          <a:p>
            <a:r>
              <a:rPr lang="en-US" altLang="zh-CN" dirty="0">
                <a:solidFill>
                  <a:srgbClr val="FFFFFF"/>
                </a:solidFill>
                <a:latin typeface="Consolas" panose="020B0609020204030204" pitchFamily="49" charset="0"/>
              </a:rPr>
              <a:t>		struct </a:t>
            </a:r>
            <a:r>
              <a:rPr lang="en-US" altLang="zh-CN" dirty="0" err="1">
                <a:solidFill>
                  <a:srgbClr val="FFFFFF"/>
                </a:solidFill>
                <a:latin typeface="Consolas" panose="020B0609020204030204" pitchFamily="49" charset="0"/>
              </a:rPr>
              <a:t>k_sigaction</a:t>
            </a:r>
            <a:r>
              <a:rPr lang="en-US" altLang="zh-CN" dirty="0">
                <a:solidFill>
                  <a:srgbClr val="FFFFFF"/>
                </a:solidFill>
                <a:latin typeface="Consolas" panose="020B0609020204030204" pitchFamily="49" charset="0"/>
              </a:rPr>
              <a:t> *act, </a:t>
            </a:r>
          </a:p>
          <a:p>
            <a:r>
              <a:rPr lang="en-US" altLang="zh-CN" dirty="0">
                <a:solidFill>
                  <a:srgbClr val="FFFFFF"/>
                </a:solidFill>
                <a:latin typeface="Consolas" panose="020B0609020204030204" pitchFamily="49" charset="0"/>
              </a:rPr>
              <a:t>		struct </a:t>
            </a:r>
            <a:r>
              <a:rPr lang="en-US" altLang="zh-CN" dirty="0" err="1">
                <a:solidFill>
                  <a:srgbClr val="FFFFFF"/>
                </a:solidFill>
                <a:latin typeface="Consolas" panose="020B0609020204030204" pitchFamily="49" charset="0"/>
              </a:rPr>
              <a:t>k_sigaction</a:t>
            </a:r>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oact</a:t>
            </a:r>
            <a:r>
              <a:rPr lang="en-US" altLang="zh-CN"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76186603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信号处理</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发送信号</a:t>
            </a:r>
          </a:p>
          <a:p>
            <a:pPr lvl="1" algn="l">
              <a:lnSpc>
                <a:spcPct val="150000"/>
              </a:lnSpc>
            </a:pPr>
            <a:r>
              <a:rPr lang="en-US" altLang="zh-CN" sz="2000" dirty="0"/>
              <a:t>kill</a:t>
            </a:r>
            <a:r>
              <a:rPr lang="zh-CN" altLang="en-US" sz="2000" dirty="0"/>
              <a:t>：向进程或进程组发送一个信号</a:t>
            </a:r>
          </a:p>
          <a:p>
            <a:pPr lvl="1" algn="l">
              <a:lnSpc>
                <a:spcPct val="150000"/>
              </a:lnSpc>
            </a:pPr>
            <a:endParaRPr lang="zh-CN" altLang="en-US" sz="2000" dirty="0"/>
          </a:p>
          <a:p>
            <a:pPr lvl="1" algn="l">
              <a:lnSpc>
                <a:spcPct val="150000"/>
              </a:lnSpc>
            </a:pPr>
            <a:r>
              <a:rPr lang="zh-CN" altLang="en-US" dirty="0"/>
              <a:t>参数说明：</a:t>
            </a:r>
          </a:p>
          <a:p>
            <a:pPr lvl="2" algn="l">
              <a:lnSpc>
                <a:spcPct val="150000"/>
              </a:lnSpc>
            </a:pPr>
            <a:r>
              <a:rPr lang="zh-CN" altLang="en-US" dirty="0"/>
              <a:t>pid：信号的接收进程。pid&gt;0 进程ID为pid的进程；pid=0 同一个进程组的进程；pid&lt;0 且pid!=-1则为进程组ID为 -pid的所有进程；pid=-1 除发送进程自身外，所有进程ID大于1的进程</a:t>
            </a:r>
          </a:p>
          <a:p>
            <a:pPr lvl="2" algn="l">
              <a:lnSpc>
                <a:spcPct val="150000"/>
              </a:lnSpc>
            </a:pPr>
            <a:r>
              <a:rPr lang="zh-CN" altLang="en-US" dirty="0"/>
              <a:t>Si</a:t>
            </a:r>
            <a:r>
              <a:rPr lang="en-US" altLang="zh-CN" dirty="0"/>
              <a:t>g</a:t>
            </a:r>
            <a:r>
              <a:rPr lang="zh-CN" altLang="en-US" dirty="0"/>
              <a:t>：信号值</a:t>
            </a:r>
          </a:p>
          <a:p>
            <a:pPr lvl="1" algn="l">
              <a:lnSpc>
                <a:spcPct val="150000"/>
              </a:lnSpc>
            </a:pPr>
            <a:r>
              <a:rPr lang="zh-CN" altLang="en-US" dirty="0"/>
              <a:t>该调用执行成功时，返回值为0；错误时，返回-1，并设置相应的错误代码errno。</a:t>
            </a:r>
          </a:p>
          <a:p>
            <a:pPr lvl="1" algn="l">
              <a:lnSpc>
                <a:spcPct val="150000"/>
              </a:lnSpc>
            </a:pPr>
            <a:endParaRPr lang="zh-CN" altLang="en-US" dirty="0"/>
          </a:p>
          <a:p>
            <a:pPr lvl="1" algn="l">
              <a:lnSpc>
                <a:spcPct val="150000"/>
              </a:lnSpc>
            </a:pPr>
            <a:endParaRPr lang="zh-CN" altLang="en-US" dirty="0"/>
          </a:p>
        </p:txBody>
      </p:sp>
      <p:sp>
        <p:nvSpPr>
          <p:cNvPr id="7" name="矩形: 圆角 6">
            <a:extLst>
              <a:ext uri="{FF2B5EF4-FFF2-40B4-BE49-F238E27FC236}">
                <a16:creationId xmlns:a16="http://schemas.microsoft.com/office/drawing/2014/main" id="{BE454136-1764-464B-8B7D-E78979F94283}"/>
              </a:ext>
            </a:extLst>
          </p:cNvPr>
          <p:cNvSpPr/>
          <p:nvPr/>
        </p:nvSpPr>
        <p:spPr bwMode="auto">
          <a:xfrm>
            <a:off x="971600" y="1988840"/>
            <a:ext cx="7200800" cy="403979"/>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2000" dirty="0" err="1">
                <a:solidFill>
                  <a:srgbClr val="FFFFFF"/>
                </a:solidFill>
                <a:latin typeface="Consolas" panose="020B0609020204030204" pitchFamily="49" charset="0"/>
              </a:rPr>
              <a:t>asmlinkage</a:t>
            </a:r>
            <a:r>
              <a:rPr lang="en-US" altLang="zh-CN" sz="2000" dirty="0">
                <a:solidFill>
                  <a:srgbClr val="FFFFFF"/>
                </a:solidFill>
                <a:latin typeface="Consolas" panose="020B0609020204030204" pitchFamily="49" charset="0"/>
              </a:rPr>
              <a:t> long </a:t>
            </a:r>
            <a:r>
              <a:rPr lang="en-US" altLang="zh-CN" sz="2000" dirty="0" err="1">
                <a:solidFill>
                  <a:srgbClr val="FFFFFF"/>
                </a:solidFill>
                <a:latin typeface="Consolas" panose="020B0609020204030204" pitchFamily="49" charset="0"/>
              </a:rPr>
              <a:t>sys_kill</a:t>
            </a:r>
            <a:r>
              <a:rPr lang="en-US" altLang="zh-CN" sz="2000" dirty="0">
                <a:solidFill>
                  <a:srgbClr val="FFFFFF"/>
                </a:solidFill>
                <a:latin typeface="Consolas" panose="020B0609020204030204" pitchFamily="49" charset="0"/>
              </a:rPr>
              <a:t>(</a:t>
            </a:r>
            <a:r>
              <a:rPr lang="en-US" altLang="zh-CN" sz="2000" dirty="0" err="1">
                <a:solidFill>
                  <a:srgbClr val="FFFFFF"/>
                </a:solidFill>
                <a:latin typeface="Consolas" panose="020B0609020204030204" pitchFamily="49" charset="0"/>
              </a:rPr>
              <a:t>pid_t</a:t>
            </a:r>
            <a:r>
              <a:rPr lang="en-US" altLang="zh-CN" sz="2000" dirty="0">
                <a:solidFill>
                  <a:srgbClr val="FFFFFF"/>
                </a:solidFill>
                <a:latin typeface="Consolas" panose="020B0609020204030204" pitchFamily="49" charset="0"/>
              </a:rPr>
              <a:t> </a:t>
            </a:r>
            <a:r>
              <a:rPr lang="en-US" altLang="zh-CN" sz="2000" dirty="0" err="1">
                <a:solidFill>
                  <a:srgbClr val="FFFFFF"/>
                </a:solidFill>
                <a:latin typeface="Consolas" panose="020B0609020204030204" pitchFamily="49" charset="0"/>
              </a:rPr>
              <a:t>pid</a:t>
            </a:r>
            <a:r>
              <a:rPr lang="en-US" altLang="zh-CN" sz="2000" dirty="0">
                <a:solidFill>
                  <a:srgbClr val="FFFFFF"/>
                </a:solidFill>
                <a:latin typeface="Consolas" panose="020B0609020204030204" pitchFamily="49" charset="0"/>
              </a:rPr>
              <a:t>, int sig);</a:t>
            </a:r>
          </a:p>
        </p:txBody>
      </p:sp>
    </p:spTree>
    <p:extLst>
      <p:ext uri="{BB962C8B-B14F-4D97-AF65-F5344CB8AC3E}">
        <p14:creationId xmlns:p14="http://schemas.microsoft.com/office/powerpoint/2010/main" val="335921950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信号处理</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发送信号</a:t>
            </a:r>
          </a:p>
          <a:p>
            <a:pPr lvl="1" algn="l">
              <a:lnSpc>
                <a:spcPct val="150000"/>
              </a:lnSpc>
            </a:pPr>
            <a:r>
              <a:rPr lang="en-US" altLang="zh-CN" dirty="0" err="1"/>
              <a:t>sigqueue</a:t>
            </a:r>
            <a:r>
              <a:rPr lang="zh-CN" altLang="en-US" b="0" dirty="0"/>
              <a:t>：与</a:t>
            </a:r>
            <a:r>
              <a:rPr lang="en-US" altLang="zh-CN" b="0" dirty="0"/>
              <a:t>kill</a:t>
            </a:r>
            <a:r>
              <a:rPr lang="zh-CN" altLang="en-US" b="0" dirty="0"/>
              <a:t>功能类似，</a:t>
            </a:r>
            <a:r>
              <a:rPr lang="zh-CN" altLang="en-US" dirty="0"/>
              <a:t>sigqueue()</a:t>
            </a:r>
            <a:r>
              <a:rPr lang="zh-CN" altLang="en-US" b="0" dirty="0"/>
              <a:t>比</a:t>
            </a:r>
            <a:r>
              <a:rPr lang="zh-CN" altLang="en-US" dirty="0"/>
              <a:t>kill()</a:t>
            </a:r>
            <a:r>
              <a:rPr lang="zh-CN" altLang="en-US" b="0" dirty="0"/>
              <a:t>传递了更多的附加信息，因此功能更强大。但</a:t>
            </a:r>
            <a:r>
              <a:rPr lang="zh-CN" altLang="en-US" dirty="0"/>
              <a:t>sigqueue()</a:t>
            </a:r>
            <a:r>
              <a:rPr lang="zh-CN" altLang="en-US" b="0" dirty="0"/>
              <a:t>只能向一个进程发送信号，而不能发送信号给一个进程组。</a:t>
            </a:r>
          </a:p>
          <a:p>
            <a:pPr lvl="1" algn="l">
              <a:lnSpc>
                <a:spcPct val="150000"/>
              </a:lnSpc>
            </a:pPr>
            <a:endParaRPr lang="zh-CN" altLang="en-US" dirty="0"/>
          </a:p>
          <a:p>
            <a:pPr lvl="1" algn="l">
              <a:lnSpc>
                <a:spcPct val="150000"/>
              </a:lnSpc>
            </a:pPr>
            <a:r>
              <a:rPr lang="zh-CN" altLang="en-US" dirty="0"/>
              <a:t>参数说明：</a:t>
            </a:r>
          </a:p>
          <a:p>
            <a:pPr lvl="2" algn="l">
              <a:lnSpc>
                <a:spcPct val="150000"/>
              </a:lnSpc>
            </a:pPr>
            <a:r>
              <a:rPr lang="en-US" altLang="zh-CN" dirty="0" err="1"/>
              <a:t>pid</a:t>
            </a:r>
            <a:r>
              <a:rPr lang="zh-CN" altLang="en-US" dirty="0"/>
              <a:t>：接收信号的进程ID</a:t>
            </a:r>
          </a:p>
          <a:p>
            <a:pPr lvl="2" algn="l">
              <a:lnSpc>
                <a:spcPct val="150000"/>
              </a:lnSpc>
            </a:pPr>
            <a:r>
              <a:rPr lang="en-US" altLang="zh-CN" dirty="0"/>
              <a:t>sig</a:t>
            </a:r>
            <a:r>
              <a:rPr lang="zh-CN" altLang="en-US" dirty="0"/>
              <a:t>：信号值</a:t>
            </a:r>
          </a:p>
          <a:p>
            <a:pPr lvl="2" algn="l">
              <a:lnSpc>
                <a:spcPct val="150000"/>
              </a:lnSpc>
            </a:pPr>
            <a:r>
              <a:rPr lang="en-US" altLang="zh-CN" dirty="0"/>
              <a:t>value</a:t>
            </a:r>
            <a:r>
              <a:rPr lang="zh-CN" altLang="en-US" dirty="0"/>
              <a:t>：一个联合数据结构union sigval，指定了信号传递的参数</a:t>
            </a:r>
          </a:p>
          <a:p>
            <a:pPr lvl="1" algn="l">
              <a:lnSpc>
                <a:spcPct val="150000"/>
              </a:lnSpc>
            </a:pPr>
            <a:r>
              <a:rPr lang="zh-CN" altLang="en-US" dirty="0"/>
              <a:t>调用成功返回 0；否则，返回 -1。</a:t>
            </a:r>
          </a:p>
        </p:txBody>
      </p:sp>
      <p:pic>
        <p:nvPicPr>
          <p:cNvPr id="3" name="图片 2">
            <a:extLst>
              <a:ext uri="{FF2B5EF4-FFF2-40B4-BE49-F238E27FC236}">
                <a16:creationId xmlns:a16="http://schemas.microsoft.com/office/drawing/2014/main" id="{9EB66CDB-F959-4D6F-AEC0-BBD60B22CF0B}"/>
              </a:ext>
            </a:extLst>
          </p:cNvPr>
          <p:cNvPicPr>
            <a:picLocks noChangeAspect="1"/>
          </p:cNvPicPr>
          <p:nvPr/>
        </p:nvPicPr>
        <p:blipFill>
          <a:blip r:embed="rId3"/>
          <a:stretch>
            <a:fillRect/>
          </a:stretch>
        </p:blipFill>
        <p:spPr>
          <a:xfrm>
            <a:off x="831966" y="3025064"/>
            <a:ext cx="8229600" cy="373380"/>
          </a:xfrm>
          <a:prstGeom prst="rect">
            <a:avLst/>
          </a:prstGeom>
        </p:spPr>
      </p:pic>
    </p:spTree>
    <p:extLst>
      <p:ext uri="{BB962C8B-B14F-4D97-AF65-F5344CB8AC3E}">
        <p14:creationId xmlns:p14="http://schemas.microsoft.com/office/powerpoint/2010/main" val="383074914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信号处理</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其他的信号操作</a:t>
            </a:r>
          </a:p>
          <a:p>
            <a:pPr lvl="1" algn="l">
              <a:lnSpc>
                <a:spcPct val="150000"/>
              </a:lnSpc>
            </a:pPr>
            <a:r>
              <a:rPr lang="en-US" altLang="zh-CN" dirty="0"/>
              <a:t>alarm</a:t>
            </a:r>
            <a:r>
              <a:rPr lang="zh-CN" altLang="en-US" dirty="0"/>
              <a:t>：</a:t>
            </a:r>
            <a:r>
              <a:rPr lang="zh-CN" altLang="en-US" b="0" dirty="0"/>
              <a:t>设置信号传送闹钟，即用来设置信号</a:t>
            </a:r>
            <a:r>
              <a:rPr lang="zh-CN" altLang="en-US" dirty="0"/>
              <a:t>SIGALRM</a:t>
            </a:r>
            <a:r>
              <a:rPr lang="zh-CN" altLang="en-US" b="0" dirty="0"/>
              <a:t>在经过参数</a:t>
            </a:r>
            <a:r>
              <a:rPr lang="zh-CN" altLang="en-US" dirty="0"/>
              <a:t>seconds</a:t>
            </a:r>
            <a:r>
              <a:rPr lang="zh-CN" altLang="en-US" b="0" dirty="0"/>
              <a:t>秒数后发送给目前的进程。如果未设置信号</a:t>
            </a:r>
            <a:r>
              <a:rPr lang="zh-CN" altLang="en-US" dirty="0"/>
              <a:t>SIGALARM</a:t>
            </a:r>
            <a:r>
              <a:rPr lang="zh-CN" altLang="en-US" b="0" dirty="0"/>
              <a:t>的处理函数，那么</a:t>
            </a:r>
            <a:r>
              <a:rPr lang="zh-CN" altLang="en-US" dirty="0"/>
              <a:t>alarm()</a:t>
            </a:r>
            <a:r>
              <a:rPr lang="zh-CN" altLang="en-US" b="0" dirty="0"/>
              <a:t>默认处理终止进程。</a:t>
            </a:r>
          </a:p>
          <a:p>
            <a:pPr marL="457200" lvl="1" indent="0" algn="l">
              <a:lnSpc>
                <a:spcPct val="150000"/>
              </a:lnSpc>
              <a:buNone/>
            </a:pPr>
            <a:endParaRPr lang="zh-CN" altLang="en-US" dirty="0"/>
          </a:p>
          <a:p>
            <a:pPr lvl="1" algn="l">
              <a:lnSpc>
                <a:spcPct val="150000"/>
              </a:lnSpc>
            </a:pPr>
            <a:r>
              <a:rPr lang="en-US" altLang="zh-CN" dirty="0"/>
              <a:t>abort</a:t>
            </a:r>
            <a:r>
              <a:rPr lang="zh-CN" altLang="en-US" dirty="0"/>
              <a:t>：</a:t>
            </a:r>
            <a:r>
              <a:rPr lang="zh-CN" altLang="en-US" b="0" dirty="0"/>
              <a:t>向进程发送</a:t>
            </a:r>
            <a:r>
              <a:rPr lang="zh-CN" altLang="en-US" dirty="0"/>
              <a:t>SIGABORT</a:t>
            </a:r>
            <a:r>
              <a:rPr lang="zh-CN" altLang="en-US" b="0" dirty="0"/>
              <a:t>信号，默认情况下进程会异常退出，当然可定义自己的信号处理函数。</a:t>
            </a:r>
            <a:endParaRPr lang="en-US" altLang="zh-CN" b="0" dirty="0"/>
          </a:p>
          <a:p>
            <a:pPr lvl="1" algn="l">
              <a:lnSpc>
                <a:spcPct val="150000"/>
              </a:lnSpc>
            </a:pPr>
            <a:endParaRPr lang="en-US" altLang="zh-CN" b="0" dirty="0"/>
          </a:p>
          <a:p>
            <a:pPr lvl="1">
              <a:lnSpc>
                <a:spcPct val="150000"/>
              </a:lnSpc>
            </a:pPr>
            <a:r>
              <a:rPr lang="en-US" altLang="zh-CN" sz="2000" dirty="0"/>
              <a:t>pause</a:t>
            </a:r>
            <a:r>
              <a:rPr lang="zh-CN" altLang="en-US" sz="2000" dirty="0"/>
              <a:t>：</a:t>
            </a:r>
            <a:r>
              <a:rPr lang="zh-CN" altLang="en-US" sz="2000" b="0" dirty="0"/>
              <a:t>将当前进程进入睡眠状态，直到有信号到达才将其唤醒</a:t>
            </a:r>
          </a:p>
          <a:p>
            <a:pPr lvl="1" algn="l">
              <a:lnSpc>
                <a:spcPct val="150000"/>
              </a:lnSpc>
            </a:pPr>
            <a:endParaRPr lang="zh-CN" altLang="en-US" b="0" dirty="0"/>
          </a:p>
        </p:txBody>
      </p:sp>
      <p:sp>
        <p:nvSpPr>
          <p:cNvPr id="9" name="矩形: 圆角 8">
            <a:extLst>
              <a:ext uri="{FF2B5EF4-FFF2-40B4-BE49-F238E27FC236}">
                <a16:creationId xmlns:a16="http://schemas.microsoft.com/office/drawing/2014/main" id="{382DC5B5-40A1-40DD-B2A9-C3BA5246AEEA}"/>
              </a:ext>
            </a:extLst>
          </p:cNvPr>
          <p:cNvSpPr/>
          <p:nvPr/>
        </p:nvSpPr>
        <p:spPr bwMode="auto">
          <a:xfrm>
            <a:off x="1115616" y="3056096"/>
            <a:ext cx="6696744" cy="372904"/>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err="1">
                <a:solidFill>
                  <a:srgbClr val="FFFFFF"/>
                </a:solidFill>
                <a:latin typeface="Consolas" panose="020B0609020204030204" pitchFamily="49" charset="0"/>
              </a:rPr>
              <a:t>asmlinkage</a:t>
            </a:r>
            <a:r>
              <a:rPr lang="en-US" altLang="zh-CN" dirty="0">
                <a:solidFill>
                  <a:srgbClr val="FFFFFF"/>
                </a:solidFill>
                <a:latin typeface="Consolas" panose="020B0609020204030204" pitchFamily="49" charset="0"/>
              </a:rPr>
              <a:t> long </a:t>
            </a:r>
            <a:r>
              <a:rPr lang="en-US" altLang="zh-CN" dirty="0" err="1">
                <a:solidFill>
                  <a:srgbClr val="FFFFFF"/>
                </a:solidFill>
                <a:latin typeface="Consolas" panose="020B0609020204030204" pitchFamily="49" charset="0"/>
              </a:rPr>
              <a:t>sys_alarm</a:t>
            </a:r>
            <a:r>
              <a:rPr lang="en-US" altLang="zh-CN" dirty="0">
                <a:solidFill>
                  <a:srgbClr val="FFFFFF"/>
                </a:solidFill>
                <a:latin typeface="Consolas" panose="020B0609020204030204" pitchFamily="49" charset="0"/>
              </a:rPr>
              <a:t>(unsigned int seconds);</a:t>
            </a:r>
          </a:p>
        </p:txBody>
      </p:sp>
      <p:sp>
        <p:nvSpPr>
          <p:cNvPr id="11" name="矩形: 圆角 10">
            <a:extLst>
              <a:ext uri="{FF2B5EF4-FFF2-40B4-BE49-F238E27FC236}">
                <a16:creationId xmlns:a16="http://schemas.microsoft.com/office/drawing/2014/main" id="{ED99FD0D-C1C1-4AE9-9CA8-4273A5E8E826}"/>
              </a:ext>
            </a:extLst>
          </p:cNvPr>
          <p:cNvSpPr/>
          <p:nvPr/>
        </p:nvSpPr>
        <p:spPr bwMode="auto">
          <a:xfrm>
            <a:off x="2051720" y="4392152"/>
            <a:ext cx="4608512" cy="34182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err="1">
                <a:solidFill>
                  <a:srgbClr val="FFFFFF"/>
                </a:solidFill>
                <a:latin typeface="Consolas" panose="020B0609020204030204" pitchFamily="49" charset="0"/>
              </a:rPr>
              <a:t>asmlinkage</a:t>
            </a:r>
            <a:r>
              <a:rPr lang="en-US" altLang="zh-CN" sz="1600" dirty="0">
                <a:solidFill>
                  <a:srgbClr val="FFFFFF"/>
                </a:solidFill>
                <a:latin typeface="Consolas" panose="020B0609020204030204" pitchFamily="49" charset="0"/>
              </a:rPr>
              <a:t> long </a:t>
            </a:r>
            <a:r>
              <a:rPr lang="en-US" altLang="zh-CN" sz="1600" dirty="0" err="1">
                <a:solidFill>
                  <a:srgbClr val="FFFFFF"/>
                </a:solidFill>
                <a:latin typeface="Consolas" panose="020B0609020204030204" pitchFamily="49" charset="0"/>
              </a:rPr>
              <a:t>sys_abort</a:t>
            </a:r>
            <a:r>
              <a:rPr lang="en-US" altLang="zh-CN" sz="1600" dirty="0">
                <a:solidFill>
                  <a:srgbClr val="FFFFFF"/>
                </a:solidFill>
                <a:latin typeface="Consolas" panose="020B0609020204030204" pitchFamily="49" charset="0"/>
              </a:rPr>
              <a:t>(void);</a:t>
            </a:r>
          </a:p>
        </p:txBody>
      </p:sp>
      <p:sp>
        <p:nvSpPr>
          <p:cNvPr id="13" name="矩形: 圆角 12">
            <a:extLst>
              <a:ext uri="{FF2B5EF4-FFF2-40B4-BE49-F238E27FC236}">
                <a16:creationId xmlns:a16="http://schemas.microsoft.com/office/drawing/2014/main" id="{2DE78824-C6D6-4307-90B8-1A510F8DD9A8}"/>
              </a:ext>
            </a:extLst>
          </p:cNvPr>
          <p:cNvSpPr/>
          <p:nvPr/>
        </p:nvSpPr>
        <p:spPr bwMode="auto">
          <a:xfrm>
            <a:off x="2051720" y="5526218"/>
            <a:ext cx="4608512" cy="34182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err="1">
                <a:solidFill>
                  <a:srgbClr val="FFFFFF"/>
                </a:solidFill>
                <a:latin typeface="Consolas" panose="020B0609020204030204" pitchFamily="49" charset="0"/>
              </a:rPr>
              <a:t>asmlinkage</a:t>
            </a:r>
            <a:r>
              <a:rPr lang="en-US" altLang="zh-CN" sz="1600" dirty="0">
                <a:solidFill>
                  <a:srgbClr val="FFFFFF"/>
                </a:solidFill>
                <a:latin typeface="Consolas" panose="020B0609020204030204" pitchFamily="49" charset="0"/>
              </a:rPr>
              <a:t> long </a:t>
            </a:r>
            <a:r>
              <a:rPr lang="en-US" altLang="zh-CN" sz="1600" dirty="0" err="1">
                <a:solidFill>
                  <a:srgbClr val="FFFFFF"/>
                </a:solidFill>
                <a:latin typeface="Consolas" panose="020B0609020204030204" pitchFamily="49" charset="0"/>
              </a:rPr>
              <a:t>sys_pause</a:t>
            </a:r>
            <a:r>
              <a:rPr lang="en-US" altLang="zh-CN" sz="1600" dirty="0">
                <a:solidFill>
                  <a:srgbClr val="FFFFFF"/>
                </a:solidFill>
                <a:latin typeface="Consolas" panose="020B0609020204030204" pitchFamily="49" charset="0"/>
              </a:rPr>
              <a:t>(void);</a:t>
            </a:r>
          </a:p>
        </p:txBody>
      </p:sp>
    </p:spTree>
    <p:extLst>
      <p:ext uri="{BB962C8B-B14F-4D97-AF65-F5344CB8AC3E}">
        <p14:creationId xmlns:p14="http://schemas.microsoft.com/office/powerpoint/2010/main" val="166640536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信号处理</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信号处理的过程</a:t>
            </a:r>
          </a:p>
          <a:p>
            <a:pPr lvl="1" algn="l">
              <a:lnSpc>
                <a:spcPct val="150000"/>
              </a:lnSpc>
            </a:pPr>
            <a:r>
              <a:rPr lang="zh-CN" altLang="en-US" b="0" dirty="0"/>
              <a:t>在每个处理信号的时机（从内核态返回用户态）到来时，内核都会检查当前进程的进程对应的的</a:t>
            </a:r>
            <a:r>
              <a:rPr lang="en-US" altLang="zh-CN" dirty="0"/>
              <a:t>TIF_SIGPENDING</a:t>
            </a:r>
            <a:r>
              <a:rPr lang="zh-CN" altLang="en-US" b="0" dirty="0"/>
              <a:t>标志位（若为</a:t>
            </a:r>
            <a:r>
              <a:rPr lang="en-US" altLang="zh-CN" b="0" dirty="0"/>
              <a:t>1</a:t>
            </a:r>
            <a:r>
              <a:rPr lang="zh-CN" altLang="en-US" b="0" dirty="0"/>
              <a:t>则有，否则没有），若没有待处理的信号，则跳过信号处理阶段直接进入用户态运行。</a:t>
            </a:r>
          </a:p>
          <a:p>
            <a:pPr lvl="1" algn="l">
              <a:lnSpc>
                <a:spcPct val="150000"/>
              </a:lnSpc>
            </a:pPr>
            <a:r>
              <a:rPr lang="zh-CN" altLang="en-US" b="0" dirty="0"/>
              <a:t>若</a:t>
            </a:r>
            <a:r>
              <a:rPr lang="en-US" altLang="zh-CN" dirty="0"/>
              <a:t>TIF_SIGPENDING</a:t>
            </a:r>
            <a:r>
              <a:rPr lang="zh-CN" altLang="en-US" b="0" dirty="0"/>
              <a:t>为</a:t>
            </a:r>
            <a:r>
              <a:rPr lang="en-US" altLang="zh-CN" b="0" dirty="0"/>
              <a:t>1 </a:t>
            </a:r>
            <a:r>
              <a:rPr lang="zh-CN" altLang="en-US" b="0" dirty="0"/>
              <a:t>，则从位图中按照信号的响应次序来选择首先要响应的信号</a:t>
            </a:r>
          </a:p>
        </p:txBody>
      </p:sp>
      <p:pic>
        <p:nvPicPr>
          <p:cNvPr id="8" name="图片 7">
            <a:extLst>
              <a:ext uri="{FF2B5EF4-FFF2-40B4-BE49-F238E27FC236}">
                <a16:creationId xmlns:a16="http://schemas.microsoft.com/office/drawing/2014/main" id="{98FBEF99-0419-4F09-8752-AE16E515D771}"/>
              </a:ext>
            </a:extLst>
          </p:cNvPr>
          <p:cNvPicPr>
            <a:picLocks noChangeAspect="1"/>
          </p:cNvPicPr>
          <p:nvPr/>
        </p:nvPicPr>
        <p:blipFill>
          <a:blip r:embed="rId3"/>
          <a:stretch>
            <a:fillRect/>
          </a:stretch>
        </p:blipFill>
        <p:spPr>
          <a:xfrm>
            <a:off x="755576" y="4147157"/>
            <a:ext cx="5159310" cy="2450195"/>
          </a:xfrm>
          <a:prstGeom prst="rect">
            <a:avLst/>
          </a:prstGeom>
        </p:spPr>
      </p:pic>
      <p:sp>
        <p:nvSpPr>
          <p:cNvPr id="9" name="圆角矩形 1">
            <a:extLst>
              <a:ext uri="{FF2B5EF4-FFF2-40B4-BE49-F238E27FC236}">
                <a16:creationId xmlns:a16="http://schemas.microsoft.com/office/drawing/2014/main" id="{5035C46A-A723-4EEF-AAAB-6012FEB2535D}"/>
              </a:ext>
            </a:extLst>
          </p:cNvPr>
          <p:cNvSpPr/>
          <p:nvPr/>
        </p:nvSpPr>
        <p:spPr>
          <a:xfrm>
            <a:off x="6660232" y="4725144"/>
            <a:ext cx="2135474" cy="919401"/>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en-US" altLang="zh-CN" sz="1600" b="1" dirty="0">
                <a:solidFill>
                  <a:srgbClr val="008000"/>
                </a:solidFill>
                <a:latin typeface="Times New Roman" panose="02020603050405020304" pitchFamily="18" charset="0"/>
                <a:ea typeface="楷体_GB2312" pitchFamily="49" charset="-122"/>
              </a:rPr>
              <a:t>TIF_SIGPENDING</a:t>
            </a:r>
            <a:r>
              <a:rPr kumimoji="1" lang="zh-CN" altLang="en-US" sz="1600" b="1" dirty="0">
                <a:solidFill>
                  <a:srgbClr val="008000"/>
                </a:solidFill>
                <a:latin typeface="Times New Roman" panose="02020603050405020304" pitchFamily="18" charset="0"/>
                <a:ea typeface="楷体_GB2312" pitchFamily="49" charset="-122"/>
              </a:rPr>
              <a:t>标志位什么时候被置</a:t>
            </a:r>
            <a:r>
              <a:rPr kumimoji="1" lang="en-US" altLang="zh-CN" sz="1600" b="1" dirty="0">
                <a:solidFill>
                  <a:srgbClr val="008000"/>
                </a:solidFill>
                <a:latin typeface="Times New Roman" panose="02020603050405020304" pitchFamily="18" charset="0"/>
                <a:ea typeface="楷体_GB2312" pitchFamily="49" charset="-122"/>
              </a:rPr>
              <a:t>1</a:t>
            </a:r>
            <a:r>
              <a:rPr kumimoji="1" lang="zh-CN" altLang="en-US" sz="1600" b="1" dirty="0">
                <a:solidFill>
                  <a:srgbClr val="008000"/>
                </a:solidFill>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1084803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信号处理</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信号处理程序</a:t>
            </a:r>
          </a:p>
          <a:p>
            <a:pPr lvl="1" algn="l">
              <a:lnSpc>
                <a:spcPct val="150000"/>
              </a:lnSpc>
            </a:pPr>
            <a:r>
              <a:rPr lang="zh-CN" altLang="en-US" b="0" dirty="0"/>
              <a:t>查询该信号在当前进程的信号处理函数，若是用户自定义的则转入该信号处理函数进行（此时从内核态跳到了用户态）。</a:t>
            </a:r>
          </a:p>
          <a:p>
            <a:pPr lvl="1" algn="l">
              <a:lnSpc>
                <a:spcPct val="150000"/>
              </a:lnSpc>
            </a:pPr>
            <a:endParaRPr lang="zh-CN" altLang="en-US" dirty="0"/>
          </a:p>
          <a:p>
            <a:pPr lvl="1" algn="l">
              <a:lnSpc>
                <a:spcPct val="150000"/>
              </a:lnSpc>
            </a:pPr>
            <a:endParaRPr lang="zh-CN" altLang="en-US" dirty="0"/>
          </a:p>
          <a:p>
            <a:pPr lvl="1" algn="l">
              <a:lnSpc>
                <a:spcPct val="150000"/>
              </a:lnSpc>
            </a:pPr>
            <a:endParaRPr lang="zh-CN" altLang="en-US" dirty="0"/>
          </a:p>
        </p:txBody>
      </p:sp>
      <p:pic>
        <p:nvPicPr>
          <p:cNvPr id="3" name="图片 2">
            <a:extLst>
              <a:ext uri="{FF2B5EF4-FFF2-40B4-BE49-F238E27FC236}">
                <a16:creationId xmlns:a16="http://schemas.microsoft.com/office/drawing/2014/main" id="{680120C2-3204-4244-9144-500A239E6CCC}"/>
              </a:ext>
            </a:extLst>
          </p:cNvPr>
          <p:cNvPicPr>
            <a:picLocks noChangeAspect="1"/>
          </p:cNvPicPr>
          <p:nvPr/>
        </p:nvPicPr>
        <p:blipFill>
          <a:blip r:embed="rId3"/>
          <a:stretch>
            <a:fillRect/>
          </a:stretch>
        </p:blipFill>
        <p:spPr>
          <a:xfrm>
            <a:off x="1826260" y="3284984"/>
            <a:ext cx="5491480" cy="2607945"/>
          </a:xfrm>
          <a:prstGeom prst="rect">
            <a:avLst/>
          </a:prstGeom>
        </p:spPr>
      </p:pic>
    </p:spTree>
    <p:extLst>
      <p:ext uri="{BB962C8B-B14F-4D97-AF65-F5344CB8AC3E}">
        <p14:creationId xmlns:p14="http://schemas.microsoft.com/office/powerpoint/2010/main" val="110936779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信号处理</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号处理程序</a:t>
            </a:r>
          </a:p>
          <a:p>
            <a:pPr lvl="1" algn="l">
              <a:lnSpc>
                <a:spcPct val="150000"/>
              </a:lnSpc>
            </a:pPr>
            <a:r>
              <a:rPr lang="zh-CN" altLang="en-US" b="0" dirty="0"/>
              <a:t>在信号处理程序完成任务之后，再执行特殊的系统调用</a:t>
            </a:r>
            <a:r>
              <a:rPr lang="en-US" altLang="zh-CN" dirty="0" err="1"/>
              <a:t>sigreturn</a:t>
            </a:r>
            <a:r>
              <a:rPr lang="zh-CN" altLang="en-US" b="0" dirty="0"/>
              <a:t>，返回到信号处理前的程序状态，这标志着当前信号处理的结束。进入下一个信号处理周期（如果还有待处理信号的话）。</a:t>
            </a:r>
          </a:p>
          <a:p>
            <a:pPr lvl="1" algn="l">
              <a:lnSpc>
                <a:spcPct val="150000"/>
              </a:lnSpc>
            </a:pPr>
            <a:endParaRPr lang="zh-CN" altLang="en-US" dirty="0"/>
          </a:p>
        </p:txBody>
      </p:sp>
      <p:pic>
        <p:nvPicPr>
          <p:cNvPr id="3" name="图片 2">
            <a:extLst>
              <a:ext uri="{FF2B5EF4-FFF2-40B4-BE49-F238E27FC236}">
                <a16:creationId xmlns:a16="http://schemas.microsoft.com/office/drawing/2014/main" id="{F5971B1D-57C9-4D6A-84FD-FE81F06B58A4}"/>
              </a:ext>
            </a:extLst>
          </p:cNvPr>
          <p:cNvPicPr>
            <a:picLocks noChangeAspect="1"/>
          </p:cNvPicPr>
          <p:nvPr/>
        </p:nvPicPr>
        <p:blipFill>
          <a:blip r:embed="rId3"/>
          <a:stretch>
            <a:fillRect/>
          </a:stretch>
        </p:blipFill>
        <p:spPr>
          <a:xfrm>
            <a:off x="2051720" y="3501008"/>
            <a:ext cx="5491480" cy="2607945"/>
          </a:xfrm>
          <a:prstGeom prst="rect">
            <a:avLst/>
          </a:prstGeom>
        </p:spPr>
      </p:pic>
    </p:spTree>
    <p:extLst>
      <p:ext uri="{BB962C8B-B14F-4D97-AF65-F5344CB8AC3E}">
        <p14:creationId xmlns:p14="http://schemas.microsoft.com/office/powerpoint/2010/main" val="301966687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72000"/>
            <a:ext cx="9142012"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38</a:t>
            </a:fld>
            <a:endParaRPr lang="zh-CN" altLang="en-US" dirty="0"/>
          </a:p>
        </p:txBody>
      </p:sp>
      <p:sp>
        <p:nvSpPr>
          <p:cNvPr id="10" name="副标题 2">
            <a:extLst>
              <a:ext uri="{FF2B5EF4-FFF2-40B4-BE49-F238E27FC236}">
                <a16:creationId xmlns:a16="http://schemas.microsoft.com/office/drawing/2014/main" id="{983AECA0-8A39-4344-B081-978A1FB8B3F5}"/>
              </a:ext>
            </a:extLst>
          </p:cNvPr>
          <p:cNvSpPr>
            <a:spLocks noGrp="1"/>
          </p:cNvSpPr>
          <p:nvPr/>
        </p:nvSpPr>
        <p:spPr>
          <a:xfrm>
            <a:off x="2555776" y="2831062"/>
            <a:ext cx="4032448" cy="1498600"/>
          </a:xfrm>
          <a:prstGeom prst="rect">
            <a:avLst/>
          </a:prstGeom>
          <a:noFill/>
          <a:ln w="9525">
            <a:noFill/>
            <a:miter/>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rPr>
              <a:t>Q&amp;A</a:t>
            </a:r>
            <a:endParaRPr lang="zh-CN" altLang="en-US"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endParaRPr>
          </a:p>
          <a:p>
            <a:pPr>
              <a:defRPr/>
            </a:pPr>
            <a:endParaRPr lang="zh-CN" altLang="en-US" sz="54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楷体" charset="0"/>
              <a:ea typeface="楷体" charset="0"/>
            </a:endParaRPr>
          </a:p>
        </p:txBody>
      </p:sp>
      <p:sp>
        <p:nvSpPr>
          <p:cNvPr id="2" name="文本占位符 1"/>
          <p:cNvSpPr>
            <a:spLocks noGrp="1"/>
          </p:cNvSpPr>
          <p:nvPr>
            <p:ph type="body" idx="1"/>
          </p:nvPr>
        </p:nvSpPr>
        <p:spPr/>
        <p:txBody>
          <a:bodyPr/>
          <a:lstStyle/>
          <a:p>
            <a:r>
              <a:rPr lang="zh-CN" altLang="en-US" dirty="0"/>
              <a:t>本节完</a:t>
            </a:r>
          </a:p>
        </p:txBody>
      </p:sp>
      <p:sp>
        <p:nvSpPr>
          <p:cNvPr id="8" name="Footer Placeholder 4">
            <a:extLst>
              <a:ext uri="{FF2B5EF4-FFF2-40B4-BE49-F238E27FC236}">
                <a16:creationId xmlns:a16="http://schemas.microsoft.com/office/drawing/2014/main" id="{58FBB195-9CF5-4D68-8551-1E8D89C2CA81}"/>
              </a:ext>
            </a:extLst>
          </p:cNvPr>
          <p:cNvSpPr txBox="1">
            <a:spLocks/>
          </p:cNvSpPr>
          <p:nvPr/>
        </p:nvSpPr>
        <p:spPr>
          <a:xfrm>
            <a:off x="539552" y="6502554"/>
            <a:ext cx="8136903"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extLst>
      <p:ext uri="{BB962C8B-B14F-4D97-AF65-F5344CB8AC3E}">
        <p14:creationId xmlns:p14="http://schemas.microsoft.com/office/powerpoint/2010/main" val="186322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概述</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含义</a:t>
            </a:r>
            <a:endParaRPr lang="en-US" altLang="zh-CN" dirty="0"/>
          </a:p>
          <a:p>
            <a:pPr lvl="1" algn="l">
              <a:lnSpc>
                <a:spcPct val="150000"/>
              </a:lnSpc>
            </a:pPr>
            <a:r>
              <a:rPr lang="en-US" altLang="zh-CN" b="0" dirty="0" err="1"/>
              <a:t>信号是进程间通信机制中唯一的异步通信机制</a:t>
            </a:r>
            <a:r>
              <a:rPr lang="en-US" altLang="zh-CN" b="0" dirty="0">
                <a:sym typeface="+mn-ea"/>
              </a:rPr>
              <a:t>，</a:t>
            </a:r>
            <a:r>
              <a:rPr lang="zh-CN" altLang="en-US" b="0" dirty="0">
                <a:sym typeface="+mn-ea"/>
              </a:rPr>
              <a:t>即</a:t>
            </a:r>
            <a:r>
              <a:rPr lang="en-US" altLang="zh-CN" b="0" dirty="0" err="1">
                <a:sym typeface="+mn-ea"/>
              </a:rPr>
              <a:t>进程不知道信号到底什么时候到达</a:t>
            </a:r>
            <a:r>
              <a:rPr lang="en-US" altLang="zh-CN" b="0" dirty="0"/>
              <a:t>，</a:t>
            </a:r>
            <a:r>
              <a:rPr lang="zh-CN" altLang="en-US" b="0" dirty="0"/>
              <a:t>也</a:t>
            </a:r>
            <a:r>
              <a:rPr lang="en-US" altLang="zh-CN" b="0" dirty="0" err="1"/>
              <a:t>不必通过任何操作来等待信号的到达</a:t>
            </a:r>
            <a:r>
              <a:rPr lang="en-US" altLang="zh-CN" b="0" dirty="0"/>
              <a:t>。</a:t>
            </a:r>
            <a:r>
              <a:rPr lang="zh-CN" altLang="en-US" b="0" dirty="0"/>
              <a:t>进程之间可以相互发送信号，也可以由</a:t>
            </a:r>
            <a:r>
              <a:rPr lang="en-US" altLang="zh-CN" b="0" dirty="0" err="1"/>
              <a:t>内核因为内部事件而给进程发送信号，通知进程发生了某个事件。信号机制除了基本通知功能外，还可以传递附加信息</a:t>
            </a:r>
            <a:r>
              <a:rPr lang="zh-CN" altLang="en-US" b="0" dirty="0"/>
              <a:t>。</a:t>
            </a:r>
          </a:p>
        </p:txBody>
      </p:sp>
      <p:sp>
        <p:nvSpPr>
          <p:cNvPr id="4" name="圆角矩形 1">
            <a:extLst>
              <a:ext uri="{FF2B5EF4-FFF2-40B4-BE49-F238E27FC236}">
                <a16:creationId xmlns:a16="http://schemas.microsoft.com/office/drawing/2014/main" id="{C43AFFE3-7E7F-43B2-B50E-0949F03F8199}"/>
              </a:ext>
            </a:extLst>
          </p:cNvPr>
          <p:cNvSpPr/>
          <p:nvPr/>
        </p:nvSpPr>
        <p:spPr>
          <a:xfrm>
            <a:off x="3248660" y="4265295"/>
            <a:ext cx="3066415" cy="1328023"/>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dirty="0">
                <a:solidFill>
                  <a:srgbClr val="008000"/>
                </a:solidFill>
                <a:latin typeface="Times New Roman" panose="02020603050405020304" pitchFamily="18" charset="0"/>
                <a:ea typeface="楷体_GB2312" pitchFamily="49" charset="-122"/>
              </a:rPr>
              <a:t>这里的</a:t>
            </a:r>
            <a:r>
              <a:rPr kumimoji="1" lang="en-US" altLang="zh-CN" sz="2400" b="1" dirty="0">
                <a:solidFill>
                  <a:srgbClr val="008000"/>
                </a:solidFill>
                <a:latin typeface="Times New Roman" panose="02020603050405020304" pitchFamily="18" charset="0"/>
                <a:ea typeface="楷体_GB2312" pitchFamily="49" charset="-122"/>
              </a:rPr>
              <a:t>“</a:t>
            </a:r>
            <a:r>
              <a:rPr kumimoji="1" lang="zh-CN" altLang="en-US" sz="2400" b="1" dirty="0">
                <a:solidFill>
                  <a:srgbClr val="008000"/>
                </a:solidFill>
                <a:latin typeface="Times New Roman" panose="02020603050405020304" pitchFamily="18" charset="0"/>
                <a:ea typeface="楷体_GB2312" pitchFamily="49" charset="-122"/>
              </a:rPr>
              <a:t>异步</a:t>
            </a:r>
            <a:r>
              <a:rPr kumimoji="1" lang="en-US" altLang="zh-CN" sz="2400" b="1" dirty="0">
                <a:solidFill>
                  <a:srgbClr val="008000"/>
                </a:solidFill>
                <a:latin typeface="Times New Roman" panose="02020603050405020304" pitchFamily="18" charset="0"/>
                <a:ea typeface="楷体_GB2312" pitchFamily="49" charset="-122"/>
              </a:rPr>
              <a:t>”</a:t>
            </a:r>
            <a:r>
              <a:rPr kumimoji="1" lang="zh-CN" altLang="en-US" sz="2400" b="1" dirty="0">
                <a:solidFill>
                  <a:srgbClr val="008000"/>
                </a:solidFill>
                <a:latin typeface="Times New Roman" panose="02020603050405020304" pitchFamily="18" charset="0"/>
                <a:ea typeface="楷体_GB2312" pitchFamily="49" charset="-122"/>
              </a:rPr>
              <a:t>，就是事件发生的时机不可预测。</a:t>
            </a:r>
          </a:p>
        </p:txBody>
      </p:sp>
    </p:spTree>
    <p:extLst>
      <p:ext uri="{BB962C8B-B14F-4D97-AF65-F5344CB8AC3E}">
        <p14:creationId xmlns:p14="http://schemas.microsoft.com/office/powerpoint/2010/main" val="4485016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概述</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一些常见的信号</a:t>
            </a:r>
            <a:endParaRPr lang="en-US" altLang="zh-CN" dirty="0">
              <a:solidFill>
                <a:schemeClr val="accent4"/>
              </a:solidFill>
            </a:endParaRPr>
          </a:p>
          <a:p>
            <a:pPr marL="457200" lvl="1" indent="0" algn="l">
              <a:lnSpc>
                <a:spcPct val="150000"/>
              </a:lnSpc>
              <a:buNone/>
            </a:pPr>
            <a:endParaRPr lang="en-US" altLang="zh-CN" dirty="0">
              <a:solidFill>
                <a:schemeClr val="accent4"/>
              </a:solidFill>
            </a:endParaRPr>
          </a:p>
        </p:txBody>
      </p:sp>
      <p:pic>
        <p:nvPicPr>
          <p:cNvPr id="3" name="图片 2">
            <a:extLst>
              <a:ext uri="{FF2B5EF4-FFF2-40B4-BE49-F238E27FC236}">
                <a16:creationId xmlns:a16="http://schemas.microsoft.com/office/drawing/2014/main" id="{1D425DF9-B877-48D6-8796-5E1EBB8C2A5D}"/>
              </a:ext>
            </a:extLst>
          </p:cNvPr>
          <p:cNvPicPr>
            <a:picLocks noChangeAspect="1"/>
          </p:cNvPicPr>
          <p:nvPr/>
        </p:nvPicPr>
        <p:blipFill>
          <a:blip r:embed="rId3"/>
          <a:stretch>
            <a:fillRect/>
          </a:stretch>
        </p:blipFill>
        <p:spPr>
          <a:xfrm>
            <a:off x="251520" y="1887205"/>
            <a:ext cx="5167630" cy="4584700"/>
          </a:xfrm>
          <a:prstGeom prst="rect">
            <a:avLst/>
          </a:prstGeom>
        </p:spPr>
      </p:pic>
      <p:pic>
        <p:nvPicPr>
          <p:cNvPr id="7" name="图片 6">
            <a:extLst>
              <a:ext uri="{FF2B5EF4-FFF2-40B4-BE49-F238E27FC236}">
                <a16:creationId xmlns:a16="http://schemas.microsoft.com/office/drawing/2014/main" id="{E412658A-F42E-446B-8B24-F4BC011891BF}"/>
              </a:ext>
            </a:extLst>
          </p:cNvPr>
          <p:cNvPicPr>
            <a:picLocks noChangeAspect="1"/>
          </p:cNvPicPr>
          <p:nvPr/>
        </p:nvPicPr>
        <p:blipFill>
          <a:blip r:embed="rId4"/>
          <a:stretch>
            <a:fillRect/>
          </a:stretch>
        </p:blipFill>
        <p:spPr>
          <a:xfrm>
            <a:off x="5576801" y="1845310"/>
            <a:ext cx="4659630" cy="1583690"/>
          </a:xfrm>
          <a:prstGeom prst="rect">
            <a:avLst/>
          </a:prstGeom>
        </p:spPr>
      </p:pic>
    </p:spTree>
    <p:extLst>
      <p:ext uri="{BB962C8B-B14F-4D97-AF65-F5344CB8AC3E}">
        <p14:creationId xmlns:p14="http://schemas.microsoft.com/office/powerpoint/2010/main" val="282851113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概述</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号的来源</a:t>
            </a:r>
          </a:p>
          <a:p>
            <a:pPr lvl="1" algn="l">
              <a:lnSpc>
                <a:spcPct val="150000"/>
              </a:lnSpc>
            </a:pPr>
            <a:r>
              <a:rPr lang="zh-CN" altLang="en-US" b="0" dirty="0"/>
              <a:t>信号可以来自终端的键盘字符输入，比如</a:t>
            </a:r>
            <a:r>
              <a:rPr lang="en-US" altLang="zh-CN" dirty="0"/>
              <a:t>CTRL</a:t>
            </a:r>
            <a:r>
              <a:rPr lang="zh-CN" altLang="en-US" dirty="0"/>
              <a:t>-C</a:t>
            </a:r>
            <a:r>
              <a:rPr lang="zh-CN" altLang="en-US" b="0" dirty="0"/>
              <a:t>触发的</a:t>
            </a:r>
            <a:r>
              <a:rPr lang="zh-CN" altLang="en-US" dirty="0"/>
              <a:t>SIGINIT</a:t>
            </a:r>
            <a:r>
              <a:rPr lang="zh-CN" altLang="en-US" b="0" dirty="0"/>
              <a:t>；也可以来自与硬件或软件有关的异常，比如应用程序访问了无效地址触发的</a:t>
            </a:r>
            <a:r>
              <a:rPr lang="zh-CN" altLang="en-US" dirty="0"/>
              <a:t>SIGSEGV(segmentation fault)</a:t>
            </a:r>
            <a:r>
              <a:rPr lang="zh-CN" altLang="en-US" b="0" dirty="0"/>
              <a:t>，定时器到期触发的</a:t>
            </a:r>
            <a:r>
              <a:rPr lang="zh-CN" altLang="en-US" dirty="0"/>
              <a:t>SIGALARM</a:t>
            </a:r>
            <a:r>
              <a:rPr lang="zh-CN" altLang="en-US" b="0" dirty="0"/>
              <a:t>等。这些信号都是由内核发送给进程的。</a:t>
            </a:r>
          </a:p>
          <a:p>
            <a:pPr lvl="1" algn="l">
              <a:lnSpc>
                <a:spcPct val="150000"/>
              </a:lnSpc>
            </a:pPr>
            <a:endParaRPr lang="zh-CN" altLang="en-US" b="0" dirty="0"/>
          </a:p>
          <a:p>
            <a:pPr lvl="1" algn="l">
              <a:lnSpc>
                <a:spcPct val="150000"/>
              </a:lnSpc>
            </a:pPr>
            <a:r>
              <a:rPr lang="zh-CN" altLang="en-US" b="0" dirty="0"/>
              <a:t>进程收到的信号还可以来自于其他进程。但不是所有的进程都可以向其他任意一个进程发送信号，只有具有</a:t>
            </a:r>
            <a:r>
              <a:rPr lang="zh-CN" altLang="en-US" dirty="0"/>
              <a:t>root</a:t>
            </a:r>
            <a:r>
              <a:rPr lang="zh-CN" altLang="en-US" b="0" dirty="0"/>
              <a:t>权限的</a:t>
            </a:r>
            <a:r>
              <a:rPr lang="zh-CN" altLang="en-US" dirty="0"/>
              <a:t>super user</a:t>
            </a:r>
            <a:r>
              <a:rPr lang="zh-CN" altLang="en-US" b="0" dirty="0"/>
              <a:t>才可以这么做，对于普通</a:t>
            </a:r>
            <a:r>
              <a:rPr lang="zh-CN" altLang="en-US" dirty="0"/>
              <a:t>user</a:t>
            </a:r>
            <a:r>
              <a:rPr lang="zh-CN" altLang="en-US" b="0" dirty="0"/>
              <a:t>的进程，只能向属于同一</a:t>
            </a:r>
            <a:r>
              <a:rPr lang="zh-CN" altLang="en-US" dirty="0"/>
              <a:t>user</a:t>
            </a:r>
            <a:r>
              <a:rPr lang="zh-CN" altLang="en-US" b="0" dirty="0"/>
              <a:t>的进程发送信号。</a:t>
            </a:r>
          </a:p>
        </p:txBody>
      </p:sp>
    </p:spTree>
    <p:extLst>
      <p:ext uri="{BB962C8B-B14F-4D97-AF65-F5344CB8AC3E}">
        <p14:creationId xmlns:p14="http://schemas.microsoft.com/office/powerpoint/2010/main" val="250148086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概述</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err="1"/>
              <a:t>信号</a:t>
            </a:r>
            <a:r>
              <a:rPr lang="zh-CN" altLang="en-US" dirty="0"/>
              <a:t>分类</a:t>
            </a:r>
            <a:endParaRPr lang="en-US" altLang="zh-CN" dirty="0"/>
          </a:p>
          <a:p>
            <a:pPr lvl="1" algn="l">
              <a:lnSpc>
                <a:spcPct val="150000"/>
              </a:lnSpc>
            </a:pPr>
            <a:r>
              <a:rPr lang="zh-CN" altLang="en-US" sz="2000" dirty="0">
                <a:sym typeface="+mn-ea"/>
              </a:rPr>
              <a:t>按发出信号的原因简单分类：</a:t>
            </a:r>
            <a:endParaRPr lang="zh-CN" altLang="en-US" sz="2000" dirty="0"/>
          </a:p>
          <a:p>
            <a:pPr lvl="2" algn="l">
              <a:lnSpc>
                <a:spcPct val="150000"/>
              </a:lnSpc>
            </a:pPr>
            <a:r>
              <a:rPr lang="zh-CN" altLang="en-US" sz="2000" dirty="0">
                <a:sym typeface="+mn-ea"/>
              </a:rPr>
              <a:t>（1） 与进程终止相关的信号：当进程退出，或者子进程终止时，发出这类信号。</a:t>
            </a:r>
            <a:endParaRPr lang="zh-CN" altLang="en-US" sz="2000" dirty="0"/>
          </a:p>
          <a:p>
            <a:pPr lvl="2" algn="l">
              <a:lnSpc>
                <a:spcPct val="150000"/>
              </a:lnSpc>
            </a:pPr>
            <a:r>
              <a:rPr lang="zh-CN" altLang="en-US" sz="2000" dirty="0">
                <a:sym typeface="+mn-ea"/>
              </a:rPr>
              <a:t>（2） 与进程例外事件相关的信号：如进程越界，或企图写一个只读的内存区域（如程序正文区），或执行一个特权指令及其他各种硬件错误。</a:t>
            </a:r>
          </a:p>
          <a:p>
            <a:pPr lvl="2" algn="l">
              <a:lnSpc>
                <a:spcPct val="150000"/>
              </a:lnSpc>
            </a:pPr>
            <a:r>
              <a:rPr lang="zh-CN" altLang="en-US" dirty="0">
                <a:sym typeface="+mn-ea"/>
              </a:rPr>
              <a:t>（3） 与在系统调用期间遇到不可恢复条件相关的信号：如执行系统调用exec时，原有资源已经释放，而目前系统资源又已经耗尽。</a:t>
            </a:r>
            <a:endParaRPr lang="zh-CN" altLang="en-US" dirty="0"/>
          </a:p>
          <a:p>
            <a:pPr lvl="2" algn="l">
              <a:lnSpc>
                <a:spcPct val="150000"/>
              </a:lnSpc>
            </a:pPr>
            <a:r>
              <a:rPr lang="zh-CN" altLang="en-US" dirty="0">
                <a:sym typeface="+mn-ea"/>
              </a:rPr>
              <a:t>（4） 与执行系统调用时遇到非预测错误条件相关的信号：如执行一个并不存在的系统调用。</a:t>
            </a:r>
            <a:endParaRPr lang="zh-CN" altLang="en-US" dirty="0"/>
          </a:p>
          <a:p>
            <a:pPr lvl="2" algn="l">
              <a:lnSpc>
                <a:spcPct val="150000"/>
              </a:lnSpc>
            </a:pPr>
            <a:endParaRPr lang="zh-CN" altLang="en-US" sz="2000" dirty="0"/>
          </a:p>
          <a:p>
            <a:pPr lvl="2" algn="l">
              <a:lnSpc>
                <a:spcPct val="150000"/>
              </a:lnSpc>
            </a:pPr>
            <a:endParaRPr lang="zh-CN" altLang="en-US" sz="2000" dirty="0"/>
          </a:p>
          <a:p>
            <a:pPr lvl="1" algn="l">
              <a:lnSpc>
                <a:spcPct val="150000"/>
              </a:lnSpc>
            </a:pPr>
            <a:endParaRPr lang="en-US" altLang="zh-CN" dirty="0">
              <a:solidFill>
                <a:schemeClr val="accent4"/>
              </a:solidFill>
            </a:endParaRPr>
          </a:p>
        </p:txBody>
      </p:sp>
    </p:spTree>
    <p:extLst>
      <p:ext uri="{BB962C8B-B14F-4D97-AF65-F5344CB8AC3E}">
        <p14:creationId xmlns:p14="http://schemas.microsoft.com/office/powerpoint/2010/main" val="9506253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概述</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信</a:t>
            </a:r>
            <a:r>
              <a:rPr lang="zh-CN" altLang="en-US" dirty="0"/>
              <a:t>号分类</a:t>
            </a:r>
          </a:p>
          <a:p>
            <a:pPr lvl="1" algn="l">
              <a:lnSpc>
                <a:spcPct val="150000"/>
              </a:lnSpc>
            </a:pPr>
            <a:r>
              <a:rPr lang="zh-CN" altLang="en-US" sz="2000" dirty="0">
                <a:sym typeface="+mn-ea"/>
              </a:rPr>
              <a:t>按发出信号的原因简单分类：</a:t>
            </a:r>
            <a:endParaRPr lang="zh-CN" altLang="en-US" dirty="0"/>
          </a:p>
          <a:p>
            <a:pPr lvl="2" algn="l">
              <a:lnSpc>
                <a:spcPct val="150000"/>
              </a:lnSpc>
            </a:pPr>
            <a:r>
              <a:rPr lang="zh-CN" altLang="en-US" dirty="0"/>
              <a:t>（5） 在用户态下的进程发出的信号：如进程调用系统调用kill向其他进程发送信号。</a:t>
            </a:r>
          </a:p>
          <a:p>
            <a:pPr lvl="2" algn="l">
              <a:lnSpc>
                <a:spcPct val="150000"/>
              </a:lnSpc>
            </a:pPr>
            <a:r>
              <a:rPr lang="zh-CN" altLang="en-US" dirty="0"/>
              <a:t>（6） 与终端交互相关的信号：如用户关闭一个终端，或按下break键等情况。</a:t>
            </a:r>
          </a:p>
          <a:p>
            <a:pPr lvl="2" algn="l">
              <a:lnSpc>
                <a:spcPct val="150000"/>
              </a:lnSpc>
            </a:pPr>
            <a:r>
              <a:rPr lang="zh-CN" altLang="en-US" dirty="0"/>
              <a:t>（7） 跟踪进程执行的信号。</a:t>
            </a:r>
          </a:p>
        </p:txBody>
      </p:sp>
    </p:spTree>
    <p:extLst>
      <p:ext uri="{BB962C8B-B14F-4D97-AF65-F5344CB8AC3E}">
        <p14:creationId xmlns:p14="http://schemas.microsoft.com/office/powerpoint/2010/main" val="9092945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6.1</a:t>
            </a:r>
            <a:r>
              <a:rPr lang="zh-CN" altLang="en-US" dirty="0"/>
              <a:t>：概述</a:t>
            </a:r>
            <a:endParaRPr lang="en-US" altLang="zh-CN" dirty="0"/>
          </a:p>
          <a:p>
            <a:endParaRPr lang="zh-CN" altLang="en-US" dirty="0"/>
          </a:p>
          <a:p>
            <a:r>
              <a:rPr lang="en-US" altLang="zh-CN" dirty="0">
                <a:solidFill>
                  <a:srgbClr val="FF0000"/>
                </a:solidFill>
              </a:rPr>
              <a:t>6.2</a:t>
            </a:r>
            <a:r>
              <a:rPr lang="zh-CN" altLang="en-US" dirty="0">
                <a:solidFill>
                  <a:srgbClr val="FF0000"/>
                </a:solidFill>
              </a:rPr>
              <a:t>：进程中的信号</a:t>
            </a:r>
            <a:endParaRPr lang="en-US" altLang="zh-CN" dirty="0">
              <a:solidFill>
                <a:srgbClr val="FF0000"/>
              </a:solidFill>
            </a:endParaRPr>
          </a:p>
          <a:p>
            <a:endParaRPr lang="en-US" altLang="zh-CN" dirty="0"/>
          </a:p>
          <a:p>
            <a:r>
              <a:rPr lang="en-US" altLang="zh-CN" dirty="0"/>
              <a:t>6.3</a:t>
            </a:r>
            <a:r>
              <a:rPr lang="zh-CN" altLang="en-US" dirty="0"/>
              <a:t>：信号响应</a:t>
            </a:r>
            <a:endParaRPr lang="en-US" altLang="zh-CN" dirty="0"/>
          </a:p>
          <a:p>
            <a:endParaRPr lang="zh-CN" altLang="en-US" dirty="0"/>
          </a:p>
          <a:p>
            <a:r>
              <a:rPr lang="en-US" altLang="zh-CN" dirty="0"/>
              <a:t>6.4</a:t>
            </a:r>
            <a:r>
              <a:rPr lang="zh-CN" altLang="en-US" dirty="0"/>
              <a:t>：信号操作</a:t>
            </a:r>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9</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6</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信号处理机制</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2190719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heme/theme1.xml><?xml version="1.0" encoding="utf-8"?>
<a:theme xmlns:a="http://schemas.openxmlformats.org/drawingml/2006/main" name="A000120140530A99PPBG">
  <a:themeElements>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软件安全与脆弱性分析2017秋季（高对比度，自用模板）" id="{94E05BF4-BF8E-413D-A4B3-622970EC04C7}" vid="{A615E6FF-DD63-489A-B130-35253202B7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14772</TotalTime>
  <Pages>0</Pages>
  <Words>3457</Words>
  <Characters>0</Characters>
  <Application>Microsoft Office PowerPoint</Application>
  <DocSecurity>0</DocSecurity>
  <PresentationFormat>全屏显示(4:3)</PresentationFormat>
  <Lines>0</Lines>
  <Paragraphs>368</Paragraphs>
  <Slides>38</Slides>
  <Notes>31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38</vt:i4>
      </vt:variant>
    </vt:vector>
  </HeadingPairs>
  <TitlesOfParts>
    <vt:vector size="54" baseType="lpstr">
      <vt:lpstr>黑体</vt:lpstr>
      <vt:lpstr>华文中宋</vt:lpstr>
      <vt:lpstr>楷体</vt:lpstr>
      <vt:lpstr>隶书</vt:lpstr>
      <vt:lpstr>微软雅黑</vt:lpstr>
      <vt:lpstr>幼圆</vt:lpstr>
      <vt:lpstr>Arial</vt:lpstr>
      <vt:lpstr>Arial Narrow</vt:lpstr>
      <vt:lpstr>Bodoni MT Condensed</vt:lpstr>
      <vt:lpstr>Calibri</vt:lpstr>
      <vt:lpstr>Californian FB</vt:lpstr>
      <vt:lpstr>Consolas</vt:lpstr>
      <vt:lpstr>Footlight MT Light</vt:lpstr>
      <vt:lpstr>Times New Roman</vt:lpstr>
      <vt:lpstr>Wingdings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邹维</dc:creator>
  <cp:lastModifiedBy>Administrator</cp:lastModifiedBy>
  <cp:revision>164</cp:revision>
  <dcterms:created xsi:type="dcterms:W3CDTF">2018-06-26T07:11:17Z</dcterms:created>
  <dcterms:modified xsi:type="dcterms:W3CDTF">2020-10-18T08:03:12Z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