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2" r:id="rId5"/>
    <p:sldId id="519" r:id="rId6"/>
    <p:sldId id="516" r:id="rId7"/>
    <p:sldId id="517" r:id="rId8"/>
    <p:sldId id="518" r:id="rId9"/>
    <p:sldId id="274" r:id="rId10"/>
    <p:sldId id="281" r:id="rId11"/>
    <p:sldId id="520" r:id="rId12"/>
    <p:sldId id="521" r:id="rId13"/>
    <p:sldId id="522" r:id="rId14"/>
    <p:sldId id="523" r:id="rId15"/>
    <p:sldId id="524" r:id="rId16"/>
    <p:sldId id="525" r:id="rId17"/>
    <p:sldId id="533" r:id="rId18"/>
    <p:sldId id="531" r:id="rId19"/>
    <p:sldId id="534" r:id="rId20"/>
    <p:sldId id="535" r:id="rId21"/>
    <p:sldId id="539" r:id="rId22"/>
    <p:sldId id="537" r:id="rId23"/>
    <p:sldId id="53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410960" y="4665345"/>
            <a:ext cx="1697990" cy="474980"/>
          </a:xfrm>
        </p:spPr>
        <p:txBody>
          <a:bodyPr>
            <a:noAutofit/>
          </a:bodyPr>
          <a:lstStyle/>
          <a:p>
            <a:r>
              <a:rPr lang="zh-CN" altLang="en-US" sz="3200" dirty="0"/>
              <a:t>程畹町</a:t>
            </a:r>
            <a:endParaRPr lang="zh-CN" altLang="en-US" sz="3200" dirty="0"/>
          </a:p>
        </p:txBody>
      </p:sp>
      <p:sp>
        <p:nvSpPr>
          <p:cNvPr id="18" name="标题 17"/>
          <p:cNvSpPr>
            <a:spLocks noGrp="1"/>
          </p:cNvSpPr>
          <p:nvPr>
            <p:ph type="ctrTitle"/>
          </p:nvPr>
        </p:nvSpPr>
        <p:spPr>
          <a:xfrm>
            <a:off x="3329305" y="1633855"/>
            <a:ext cx="7400290" cy="749300"/>
          </a:xfrm>
        </p:spPr>
        <p:txBody>
          <a:bodyPr>
            <a:noAutofit/>
          </a:bodyPr>
          <a:lstStyle/>
          <a:p>
            <a:r>
              <a:rPr lang="en-US" altLang="zh-CN" sz="4800" dirty="0"/>
              <a:t>Redis&amp;Memcached</a:t>
            </a:r>
            <a:r>
              <a:rPr lang="zh-CN" altLang="en-US" sz="4800" dirty="0"/>
              <a:t>相关</a:t>
            </a:r>
            <a:endParaRPr lang="zh-CN" altLang="en-US" sz="4800"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a:t>
            </a:r>
            <a:r>
              <a:rPr lang="en-US" altLang="zh-CN" dirty="0"/>
              <a:t>Append-only file</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写操作速度依赖于硬盘性能限制</a:t>
            </a:r>
            <a:endParaRPr lang="zh-CN" altLang="en-US" sz="2400"/>
          </a:p>
          <a:p>
            <a:r>
              <a:rPr lang="en-US" altLang="zh-CN" sz="2400"/>
              <a:t>1</a:t>
            </a:r>
            <a:r>
              <a:rPr lang="zh-CN" altLang="en-US" sz="2400"/>
              <a:t>）转盘式硬盘每秒可处理</a:t>
            </a:r>
            <a:r>
              <a:rPr lang="en-US" altLang="zh-CN" sz="2400"/>
              <a:t>200</a:t>
            </a:r>
            <a:r>
              <a:rPr lang="zh-CN" altLang="en-US" sz="2400"/>
              <a:t>个写命令</a:t>
            </a:r>
            <a:endParaRPr lang="zh-CN" altLang="en-US" sz="2400"/>
          </a:p>
          <a:p>
            <a:r>
              <a:rPr lang="en-US" altLang="zh-CN" sz="2400"/>
              <a:t>2</a:t>
            </a:r>
            <a:r>
              <a:rPr lang="zh-CN" altLang="en-US" sz="2400"/>
              <a:t>）固态硬盘可每秒可处理几万个写命令</a:t>
            </a:r>
            <a:endParaRPr lang="zh-CN" altLang="en-US" sz="2400"/>
          </a:p>
          <a:p>
            <a:endParaRPr lang="zh-CN" altLang="en-US" sz="2400"/>
          </a:p>
          <a:p>
            <a:r>
              <a:rPr lang="zh-CN" altLang="en-US" sz="2400"/>
              <a:t>注：固态硬盘采用同步频率过高的方案，会引起严重的写入放大，从而大幅度缩短硬盘寿命</a:t>
            </a:r>
            <a:endParaRPr lang="zh-CN" altLang="en-US" sz="2400"/>
          </a:p>
        </p:txBody>
      </p:sp>
      <p:pic>
        <p:nvPicPr>
          <p:cNvPr id="3" name="图片 2"/>
          <p:cNvPicPr>
            <a:picLocks noChangeAspect="1"/>
          </p:cNvPicPr>
          <p:nvPr/>
        </p:nvPicPr>
        <p:blipFill>
          <a:blip r:embed="rId1"/>
          <a:stretch>
            <a:fillRect/>
          </a:stretch>
        </p:blipFill>
        <p:spPr>
          <a:xfrm>
            <a:off x="669925" y="4011930"/>
            <a:ext cx="10454005" cy="1687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重写、压缩</a:t>
            </a:r>
            <a:endParaRPr lang="zh-CN" altLang="en-US" dirty="0"/>
          </a:p>
        </p:txBody>
      </p:sp>
      <p:sp>
        <p:nvSpPr>
          <p:cNvPr id="5" name="文本框 4"/>
          <p:cNvSpPr txBox="1"/>
          <p:nvPr/>
        </p:nvSpPr>
        <p:spPr>
          <a:xfrm>
            <a:off x="577850" y="1445895"/>
            <a:ext cx="10347960" cy="4154170"/>
          </a:xfrm>
          <a:prstGeom prst="rect">
            <a:avLst/>
          </a:prstGeom>
          <a:noFill/>
        </p:spPr>
        <p:txBody>
          <a:bodyPr wrap="square" rtlCol="0">
            <a:spAutoFit/>
          </a:bodyPr>
          <a:p>
            <a:r>
              <a:rPr lang="zh-CN" altLang="en-US" sz="2400"/>
              <a:t>背景：利用</a:t>
            </a:r>
            <a:r>
              <a:rPr lang="en-US" altLang="zh-CN" sz="2400"/>
              <a:t>AOF</a:t>
            </a:r>
            <a:r>
              <a:rPr lang="zh-CN" altLang="en-US" sz="2400"/>
              <a:t>的秒级同步频率，可以达到短时间的定期持久化。而需要解决的问题是其文件体积过大。极端情况</a:t>
            </a:r>
            <a:r>
              <a:rPr lang="en-US" altLang="zh-CN" sz="2400"/>
              <a:t>AOF</a:t>
            </a:r>
            <a:r>
              <a:rPr lang="zh-CN" altLang="en-US" sz="2400"/>
              <a:t>文件会用完硬盘可用空间，同时执行时间也会非常长。</a:t>
            </a:r>
            <a:endParaRPr lang="zh-CN" altLang="en-US" sz="2400"/>
          </a:p>
          <a:p>
            <a:endParaRPr lang="zh-CN" altLang="en-US" sz="2400"/>
          </a:p>
          <a:p>
            <a:r>
              <a:rPr lang="zh-CN" altLang="en-US" sz="2400"/>
              <a:t>方案：启动子进程对</a:t>
            </a:r>
            <a:r>
              <a:rPr lang="en-US" altLang="zh-CN" sz="2400"/>
              <a:t>AOF</a:t>
            </a:r>
            <a:r>
              <a:rPr lang="zh-CN" altLang="en-US" sz="2400"/>
              <a:t>文件进行重写。</a:t>
            </a:r>
            <a:endParaRPr lang="zh-CN" altLang="en-US" sz="2400"/>
          </a:p>
          <a:p>
            <a:r>
              <a:rPr lang="zh-CN" altLang="en-US" sz="2400"/>
              <a:t>隐患：创建子进程导致性能和内存占用问题，问题比快照更严重。</a:t>
            </a:r>
            <a:endParaRPr lang="zh-CN" altLang="en-US" sz="2400"/>
          </a:p>
          <a:p>
            <a:r>
              <a:rPr lang="zh-CN" altLang="en-US" sz="2400"/>
              <a:t>下一步方案：</a:t>
            </a:r>
            <a:r>
              <a:rPr lang="en-US" altLang="zh-CN" sz="2400"/>
              <a:t>auto-aof-rewrite-min-size</a:t>
            </a:r>
            <a:r>
              <a:rPr lang="zh-CN" altLang="en-US" sz="2400"/>
              <a:t>自动执行</a:t>
            </a:r>
            <a:r>
              <a:rPr lang="en-US" altLang="zh-CN" sz="2400"/>
              <a:t>AOF</a:t>
            </a:r>
            <a:r>
              <a:rPr lang="zh-CN" altLang="en-US" sz="2400"/>
              <a:t>持久化，同时设置配置，大于</a:t>
            </a:r>
            <a:r>
              <a:rPr lang="en-US" altLang="zh-CN" sz="2400"/>
              <a:t>xx</a:t>
            </a:r>
            <a:r>
              <a:rPr lang="zh-CN" altLang="en-US" sz="2400"/>
              <a:t>体积，再开始重写。（如</a:t>
            </a:r>
            <a:r>
              <a:rPr lang="en-US" altLang="zh-CN" sz="2400"/>
              <a:t>100MB</a:t>
            </a:r>
            <a:r>
              <a:rPr lang="zh-CN" altLang="en-US" sz="2400"/>
              <a:t>）</a:t>
            </a:r>
            <a:endParaRPr lang="zh-CN" altLang="en-US" sz="2400"/>
          </a:p>
          <a:p>
            <a:endParaRPr lang="zh-CN" altLang="en-US" sz="2400"/>
          </a:p>
          <a:p>
            <a:r>
              <a:rPr lang="zh-CN" altLang="en-US" sz="2400"/>
              <a:t>快照和</a:t>
            </a:r>
            <a:r>
              <a:rPr lang="en-US" altLang="zh-CN" sz="2400"/>
              <a:t>AOF</a:t>
            </a:r>
            <a:r>
              <a:rPr lang="zh-CN" altLang="en-US" sz="2400"/>
              <a:t>可分别在不同服务器实施，后续可继续进行备份。</a:t>
            </a:r>
            <a:endParaRPr lang="zh-CN" altLang="en-US" sz="2400"/>
          </a:p>
          <a:p>
            <a:r>
              <a:rPr lang="zh-CN" altLang="en-US" sz="2400"/>
              <a:t>数据负载，数据完整性需求持续增加，需要采用复制特性。</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replication</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单</a:t>
            </a:r>
            <a:r>
              <a:rPr lang="en-US" altLang="zh-CN" sz="2400"/>
              <a:t>redis</a:t>
            </a:r>
            <a:r>
              <a:rPr lang="zh-CN" altLang="en-US" sz="2400"/>
              <a:t>实例</a:t>
            </a:r>
            <a:r>
              <a:rPr lang="en-US" altLang="zh-CN" sz="2400"/>
              <a:t>1</a:t>
            </a:r>
            <a:r>
              <a:rPr lang="zh-CN" altLang="en-US" sz="2400"/>
              <a:t>秒只能处理</a:t>
            </a:r>
            <a:r>
              <a:rPr lang="en-US" altLang="zh-CN" sz="2400"/>
              <a:t>100</a:t>
            </a:r>
            <a:r>
              <a:rPr lang="zh-CN" altLang="en-US" sz="2400"/>
              <a:t>个命令，涉及到</a:t>
            </a:r>
            <a:r>
              <a:rPr lang="en-US" altLang="zh-CN" sz="2400"/>
              <a:t>set</a:t>
            </a:r>
            <a:r>
              <a:rPr lang="zh-CN" altLang="en-US" sz="2400"/>
              <a:t>和</a:t>
            </a:r>
            <a:r>
              <a:rPr lang="en-US" altLang="zh-CN" sz="2400"/>
              <a:t>sortedset</a:t>
            </a:r>
            <a:r>
              <a:rPr lang="zh-CN" altLang="en-US" sz="2400"/>
              <a:t>的操作，涉及元素数据量上万甚至上百万，执行时间会达到秒级。</a:t>
            </a:r>
            <a:endParaRPr lang="zh-CN" altLang="en-US" sz="2400"/>
          </a:p>
          <a:p>
            <a:r>
              <a:rPr lang="zh-CN" altLang="en-US" sz="2400"/>
              <a:t>策略：主从模式，</a:t>
            </a:r>
            <a:r>
              <a:rPr lang="en-US" altLang="zh-CN" sz="2400"/>
              <a:t>master</a:t>
            </a:r>
            <a:r>
              <a:rPr lang="zh-CN" altLang="en-US" sz="2400"/>
              <a:t>发送更新到</a:t>
            </a:r>
            <a:r>
              <a:rPr lang="en-US" altLang="zh-CN" sz="2400"/>
              <a:t>slave</a:t>
            </a:r>
            <a:r>
              <a:rPr lang="zh-CN" altLang="en-US" sz="2400"/>
              <a:t>，</a:t>
            </a:r>
            <a:r>
              <a:rPr lang="en-US" altLang="zh-CN" sz="2400"/>
              <a:t>slave</a:t>
            </a:r>
            <a:r>
              <a:rPr lang="zh-CN" altLang="en-US" sz="2400"/>
              <a:t>处理读请求。</a:t>
            </a:r>
            <a:endParaRPr lang="zh-CN" altLang="en-US" sz="2400"/>
          </a:p>
          <a:p>
            <a:endParaRPr lang="zh-CN" altLang="en-US" sz="2400"/>
          </a:p>
          <a:p>
            <a:r>
              <a:rPr lang="zh-CN" altLang="en-US" sz="2400"/>
              <a:t>注：</a:t>
            </a:r>
            <a:r>
              <a:rPr lang="en-US" altLang="zh-CN" sz="2400"/>
              <a:t>redis</a:t>
            </a:r>
            <a:r>
              <a:rPr lang="zh-CN" altLang="en-US" sz="2400"/>
              <a:t>不支持主主复制，互为主服务器的两个</a:t>
            </a:r>
            <a:r>
              <a:rPr lang="en-US" altLang="zh-CN" sz="2400"/>
              <a:t>redis</a:t>
            </a:r>
            <a:r>
              <a:rPr lang="zh-CN" altLang="en-US" sz="2400"/>
              <a:t>实例会持续尝试通信，同时占用海量处理资源，请求的数据不一致。</a:t>
            </a:r>
            <a:endParaRPr lang="zh-CN" altLang="en-US" sz="2400"/>
          </a:p>
        </p:txBody>
      </p:sp>
      <p:pic>
        <p:nvPicPr>
          <p:cNvPr id="3" name="图片 2"/>
          <p:cNvPicPr>
            <a:picLocks noChangeAspect="1"/>
          </p:cNvPicPr>
          <p:nvPr/>
        </p:nvPicPr>
        <p:blipFill>
          <a:blip r:embed="rId1"/>
          <a:stretch>
            <a:fillRect/>
          </a:stretch>
        </p:blipFill>
        <p:spPr>
          <a:xfrm>
            <a:off x="-106045" y="245745"/>
            <a:ext cx="12404090" cy="4989830"/>
          </a:xfrm>
          <a:prstGeom prst="rect">
            <a:avLst/>
          </a:prstGeom>
        </p:spPr>
      </p:pic>
      <p:pic>
        <p:nvPicPr>
          <p:cNvPr id="4" name="图片 3"/>
          <p:cNvPicPr>
            <a:picLocks noChangeAspect="1"/>
          </p:cNvPicPr>
          <p:nvPr/>
        </p:nvPicPr>
        <p:blipFill>
          <a:blip r:embed="rId2"/>
          <a:stretch>
            <a:fillRect/>
          </a:stretch>
        </p:blipFill>
        <p:spPr>
          <a:xfrm>
            <a:off x="-106045" y="4824095"/>
            <a:ext cx="12119610"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系统故障处理</a:t>
            </a:r>
            <a:endParaRPr lang="zh-CN" altLang="en-US" dirty="0"/>
          </a:p>
        </p:txBody>
      </p:sp>
      <p:sp>
        <p:nvSpPr>
          <p:cNvPr id="5" name="文本框 4"/>
          <p:cNvSpPr txBox="1"/>
          <p:nvPr/>
        </p:nvSpPr>
        <p:spPr>
          <a:xfrm>
            <a:off x="577850" y="1445895"/>
            <a:ext cx="10943590" cy="4892675"/>
          </a:xfrm>
          <a:prstGeom prst="rect">
            <a:avLst/>
          </a:prstGeom>
          <a:noFill/>
        </p:spPr>
        <p:txBody>
          <a:bodyPr wrap="square" rtlCol="0">
            <a:spAutoFit/>
          </a:bodyPr>
          <a:p>
            <a:r>
              <a:rPr lang="zh-CN" altLang="en-US" sz="2400"/>
              <a:t>验证</a:t>
            </a:r>
            <a:r>
              <a:rPr lang="en-US" altLang="zh-CN" sz="2400"/>
              <a:t>AOF</a:t>
            </a:r>
            <a:r>
              <a:rPr lang="zh-CN" altLang="en-US" sz="2400"/>
              <a:t>和</a:t>
            </a:r>
            <a:r>
              <a:rPr lang="en-US" altLang="zh-CN" sz="2400"/>
              <a:t>snap-shotting</a:t>
            </a:r>
            <a:r>
              <a:rPr lang="zh-CN" altLang="en-US" sz="2400"/>
              <a:t>文件：</a:t>
            </a:r>
            <a:endParaRPr lang="zh-CN" altLang="en-US" sz="2400"/>
          </a:p>
          <a:p>
            <a:r>
              <a:rPr lang="en-US" altLang="zh-CN" sz="2400"/>
              <a:t>AOF</a:t>
            </a:r>
            <a:r>
              <a:rPr lang="zh-CN" altLang="en-US" sz="2400"/>
              <a:t>：扫描文件，发现出错命令，就把其和其后的命令全删除</a:t>
            </a:r>
            <a:endParaRPr lang="zh-CN" altLang="en-US" sz="2400"/>
          </a:p>
          <a:p>
            <a:r>
              <a:rPr lang="en-US" altLang="zh-CN" sz="2400"/>
              <a:t>snap-shotting</a:t>
            </a:r>
            <a:r>
              <a:rPr lang="zh-CN" altLang="en-US" sz="2400"/>
              <a:t>：没有恢复方法，采用文件</a:t>
            </a:r>
            <a:r>
              <a:rPr lang="en-US" altLang="zh-CN" sz="2400"/>
              <a:t>SHA1</a:t>
            </a:r>
            <a:r>
              <a:rPr lang="zh-CN" altLang="en-US" sz="2400"/>
              <a:t>和</a:t>
            </a:r>
            <a:r>
              <a:rPr lang="en-US" altLang="zh-CN" sz="2400"/>
              <a:t>SHA256</a:t>
            </a:r>
            <a:r>
              <a:rPr lang="zh-CN" altLang="en-US" sz="2400"/>
              <a:t>散列值验证内容</a:t>
            </a:r>
            <a:endParaRPr lang="zh-CN" altLang="en-US" sz="2400"/>
          </a:p>
          <a:p>
            <a:endParaRPr lang="zh-CN" altLang="en-US" sz="2400"/>
          </a:p>
          <a:p>
            <a:r>
              <a:rPr lang="zh-CN" altLang="en-US" sz="2400"/>
              <a:t>更换故障服务器：</a:t>
            </a:r>
            <a:endParaRPr lang="zh-CN" altLang="en-US" sz="2400"/>
          </a:p>
          <a:p>
            <a:r>
              <a:rPr lang="zh-CN" altLang="en-US" sz="2400"/>
              <a:t>更换</a:t>
            </a:r>
            <a:r>
              <a:rPr lang="en-US" altLang="zh-CN" sz="2400"/>
              <a:t>master</a:t>
            </a:r>
            <a:r>
              <a:rPr lang="zh-CN" altLang="en-US" sz="2400"/>
              <a:t>：</a:t>
            </a:r>
            <a:endParaRPr lang="zh-CN" altLang="en-US" sz="2400"/>
          </a:p>
          <a:p>
            <a:r>
              <a:rPr lang="en-US" altLang="zh-CN" sz="2400"/>
              <a:t>1</a:t>
            </a:r>
            <a:r>
              <a:rPr lang="zh-CN" altLang="en-US" sz="2400"/>
              <a:t>）给</a:t>
            </a:r>
            <a:r>
              <a:rPr lang="en-US" altLang="zh-CN" sz="2400"/>
              <a:t>slave</a:t>
            </a:r>
            <a:r>
              <a:rPr lang="zh-CN" altLang="en-US" sz="2400"/>
              <a:t>发送</a:t>
            </a:r>
            <a:r>
              <a:rPr lang="en-US" altLang="zh-CN" sz="2400"/>
              <a:t>save</a:t>
            </a:r>
            <a:r>
              <a:rPr lang="zh-CN" altLang="en-US" sz="2400"/>
              <a:t>命令，创建新快照文件，并将文件发送给新</a:t>
            </a:r>
            <a:r>
              <a:rPr lang="en-US" altLang="zh-CN" sz="2400"/>
              <a:t>master</a:t>
            </a:r>
            <a:r>
              <a:rPr lang="zh-CN" altLang="en-US" sz="2400"/>
              <a:t>，新</a:t>
            </a:r>
            <a:r>
              <a:rPr lang="en-US" altLang="zh-CN" sz="2400"/>
              <a:t>master</a:t>
            </a:r>
            <a:r>
              <a:rPr lang="zh-CN" altLang="en-US" sz="2400"/>
              <a:t>启动</a:t>
            </a:r>
            <a:r>
              <a:rPr lang="en-US" altLang="zh-CN" sz="2400"/>
              <a:t>redis</a:t>
            </a:r>
            <a:r>
              <a:rPr lang="zh-CN" altLang="en-US" sz="2400"/>
              <a:t>，新</a:t>
            </a:r>
            <a:r>
              <a:rPr lang="en-US" altLang="zh-CN" sz="2400"/>
              <a:t>master</a:t>
            </a:r>
            <a:r>
              <a:rPr lang="zh-CN" altLang="en-US" sz="2400"/>
              <a:t>和</a:t>
            </a:r>
            <a:r>
              <a:rPr lang="en-US" altLang="zh-CN" sz="2400"/>
              <a:t>slave</a:t>
            </a:r>
            <a:r>
              <a:rPr lang="zh-CN" altLang="en-US" sz="2400"/>
              <a:t>执行关联。</a:t>
            </a:r>
            <a:endParaRPr lang="zh-CN" altLang="en-US" sz="2400"/>
          </a:p>
          <a:p>
            <a:r>
              <a:rPr lang="en-US" altLang="zh-CN" sz="2400"/>
              <a:t>1</a:t>
            </a:r>
            <a:r>
              <a:rPr lang="zh-CN" altLang="en-US" sz="2400"/>
              <a:t>）将</a:t>
            </a:r>
            <a:r>
              <a:rPr lang="en-US" altLang="zh-CN" sz="2400"/>
              <a:t>slave</a:t>
            </a:r>
            <a:r>
              <a:rPr lang="zh-CN" altLang="en-US" sz="2400"/>
              <a:t>升级为</a:t>
            </a:r>
            <a:r>
              <a:rPr lang="en-US" altLang="zh-CN" sz="2400"/>
              <a:t>master</a:t>
            </a:r>
            <a:r>
              <a:rPr lang="zh-CN" altLang="en-US" sz="2400"/>
              <a:t>，并给它配置新的</a:t>
            </a:r>
            <a:r>
              <a:rPr lang="en-US" altLang="zh-CN" sz="2400"/>
              <a:t>slave</a:t>
            </a:r>
            <a:r>
              <a:rPr lang="zh-CN" altLang="en-US" sz="2400"/>
              <a:t>。</a:t>
            </a:r>
            <a:endParaRPr lang="zh-CN" altLang="en-US" sz="2400"/>
          </a:p>
          <a:p>
            <a:r>
              <a:rPr lang="en-US" altLang="zh-CN" sz="2400"/>
              <a:t>2</a:t>
            </a:r>
            <a:r>
              <a:rPr lang="zh-CN" altLang="en-US" sz="2400"/>
              <a:t>）客户端修改配置，保证读写正确的服务器。若此后重启</a:t>
            </a:r>
            <a:r>
              <a:rPr lang="en-US" altLang="zh-CN" sz="2400"/>
              <a:t>redis</a:t>
            </a:r>
            <a:r>
              <a:rPr lang="zh-CN" altLang="en-US" sz="2400"/>
              <a:t>，还需对服务器持久化配置进行更新。</a:t>
            </a:r>
            <a:endParaRPr lang="zh-CN" altLang="en-US" sz="2400"/>
          </a:p>
          <a:p>
            <a:endParaRPr lang="zh-CN" altLang="en-US" sz="2400"/>
          </a:p>
          <a:p>
            <a:r>
              <a:rPr lang="zh-CN" altLang="en-US" sz="2400"/>
              <a:t>（</a:t>
            </a:r>
            <a:r>
              <a:rPr lang="en-US" altLang="zh-CN" sz="2400"/>
              <a:t>Redis Sentinel</a:t>
            </a:r>
            <a:r>
              <a:rPr lang="zh-CN" altLang="en-US" sz="2400"/>
              <a:t>可监视指定</a:t>
            </a:r>
            <a:r>
              <a:rPr lang="en-US" altLang="zh-CN" sz="2400"/>
              <a:t>Redis</a:t>
            </a:r>
            <a:r>
              <a:rPr lang="zh-CN" altLang="en-US" sz="2400"/>
              <a:t>服务器及其</a:t>
            </a:r>
            <a:r>
              <a:rPr lang="en-US" altLang="zh-CN" sz="2400"/>
              <a:t>slave</a:t>
            </a:r>
            <a:r>
              <a:rPr lang="zh-CN" altLang="en-US" sz="2400"/>
              <a:t>，</a:t>
            </a:r>
            <a:r>
              <a:rPr lang="en-US" altLang="zh-CN" sz="2400"/>
              <a:t>master</a:t>
            </a:r>
            <a:r>
              <a:rPr lang="zh-CN" altLang="en-US" sz="2400"/>
              <a:t>下线将触发</a:t>
            </a:r>
            <a:r>
              <a:rPr lang="en-US" altLang="zh-CN" sz="2400"/>
              <a:t>failover</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a:t>
            </a:r>
            <a:r>
              <a:rPr lang="zh-CN" altLang="en-US" sz="2400"/>
              <a:t>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分布式锁</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背景：</a:t>
            </a:r>
            <a:r>
              <a:rPr lang="en-US" sz="2400"/>
              <a:t>redis</a:t>
            </a:r>
            <a:r>
              <a:rPr lang="zh-CN" altLang="en-US" sz="2400"/>
              <a:t>提供的乐观锁很简单，不过随着负载增加，重试的次数也会越来越多。</a:t>
            </a:r>
            <a:endParaRPr lang="zh-CN" altLang="en-US" sz="2400"/>
          </a:p>
          <a:p>
            <a:r>
              <a:rPr lang="en-US" altLang="zh-CN" sz="2400"/>
              <a:t>WATCH,MULTI,EXEC</a:t>
            </a:r>
            <a:r>
              <a:rPr lang="zh-CN" altLang="en-US" sz="2400"/>
              <a:t>组成的事务扩展性很差，事务失败需反复重试，重试次数和等待时间增长幅度很大。</a:t>
            </a:r>
            <a:endParaRPr lang="zh-CN" altLang="en-US" sz="2400"/>
          </a:p>
          <a:p>
            <a:r>
              <a:rPr lang="zh-CN" altLang="en-US" sz="2400"/>
              <a:t>锁的异常行为：</a:t>
            </a:r>
            <a:endParaRPr lang="zh-CN" altLang="en-US" sz="2400"/>
          </a:p>
          <a:p>
            <a:r>
              <a:rPr lang="en-US" altLang="zh-CN" sz="2400"/>
              <a:t>1</a:t>
            </a:r>
            <a:r>
              <a:rPr lang="zh-CN" altLang="en-US" sz="2400"/>
              <a:t>）持有锁的进程因时间过长被释放，进程本身无感知</a:t>
            </a:r>
            <a:endParaRPr lang="zh-CN" altLang="en-US" sz="2400"/>
          </a:p>
          <a:p>
            <a:r>
              <a:rPr lang="en-US" altLang="zh-CN" sz="2400"/>
              <a:t>2</a:t>
            </a:r>
            <a:r>
              <a:rPr lang="zh-CN" altLang="en-US" sz="2400"/>
              <a:t>）持有锁的进程崩溃，其他进程无感知，无法检测，只能等待</a:t>
            </a:r>
            <a:endParaRPr lang="zh-CN" altLang="en-US" sz="2400"/>
          </a:p>
          <a:p>
            <a:r>
              <a:rPr lang="en-US" altLang="zh-CN" sz="2400"/>
              <a:t>3</a:t>
            </a:r>
            <a:r>
              <a:rPr lang="zh-CN" altLang="en-US" sz="2400"/>
              <a:t>）锁过期后，多个进程尝试获得，都获得锁</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内存占用与扩展</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短结构</a:t>
            </a:r>
            <a:endParaRPr lang="zh-CN" altLang="en-US" dirty="0"/>
          </a:p>
        </p:txBody>
      </p:sp>
      <p:sp>
        <p:nvSpPr>
          <p:cNvPr id="5" name="文本框 4"/>
          <p:cNvSpPr txBox="1"/>
          <p:nvPr/>
        </p:nvSpPr>
        <p:spPr>
          <a:xfrm>
            <a:off x="577850" y="1445895"/>
            <a:ext cx="10943590" cy="2676525"/>
          </a:xfrm>
          <a:prstGeom prst="rect">
            <a:avLst/>
          </a:prstGeom>
          <a:noFill/>
        </p:spPr>
        <p:txBody>
          <a:bodyPr wrap="square" rtlCol="0">
            <a:spAutoFit/>
          </a:bodyPr>
          <a:p>
            <a:r>
              <a:rPr lang="zh-CN" altLang="en-US" sz="2400"/>
              <a:t>短结构：对</a:t>
            </a:r>
            <a:r>
              <a:rPr lang="en-US" altLang="zh-CN" sz="2400"/>
              <a:t>list,set,sortedset</a:t>
            </a:r>
            <a:r>
              <a:rPr lang="zh-CN" altLang="en-US" sz="2400"/>
              <a:t>进行压缩列表的紧凑存储</a:t>
            </a:r>
            <a:endParaRPr lang="zh-CN" altLang="en-US" sz="2400"/>
          </a:p>
          <a:p>
            <a:endParaRPr lang="zh-CN" altLang="en-US" sz="2400"/>
          </a:p>
          <a:p>
            <a:r>
              <a:rPr lang="zh-CN" altLang="en-US" sz="2400"/>
              <a:t>在列表、散列和有序集合的长度较短或者体积较小的时候，Redis可以选择使用一种名为压缩列表（ziplist）的紧凑存储方式来存储这些结构。压缩列表会以序列化的方式存储数据，这些序列化数据每次被读取的时候都要就行解码，每次被写入的时候都要进行局部的重新编码，并且可能需要对内存里的数据进行移动。因此读写一个长度较大的压缩列表可能会给性能带来负面的影响。</a:t>
            </a: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分片结构</a:t>
            </a:r>
            <a:endParaRPr lang="zh-CN" altLang="en-US" dirty="0"/>
          </a:p>
        </p:txBody>
      </p:sp>
      <p:sp>
        <p:nvSpPr>
          <p:cNvPr id="5" name="文本框 4"/>
          <p:cNvSpPr txBox="1"/>
          <p:nvPr/>
        </p:nvSpPr>
        <p:spPr>
          <a:xfrm>
            <a:off x="577215" y="1445895"/>
            <a:ext cx="10943590" cy="5169535"/>
          </a:xfrm>
          <a:prstGeom prst="rect">
            <a:avLst/>
          </a:prstGeom>
          <a:noFill/>
        </p:spPr>
        <p:txBody>
          <a:bodyPr wrap="square" rtlCol="0">
            <a:spAutoFit/>
          </a:bodyPr>
          <a:p>
            <a:r>
              <a:rPr lang="zh-CN" altLang="en-US"/>
              <a:t>分片概念：基于特定规则把数据划分为更小的部分，根据数据所属部分决定数据的位置。即将数据拆分到多个</a:t>
            </a:r>
            <a:r>
              <a:rPr lang="en-US" altLang="zh-CN"/>
              <a:t>redis</a:t>
            </a:r>
            <a:r>
              <a:rPr lang="zh-CN" altLang="en-US"/>
              <a:t>实例，每个实例含所有键的子集。</a:t>
            </a:r>
            <a:endParaRPr lang="zh-CN" altLang="en-US"/>
          </a:p>
          <a:p>
            <a:endParaRPr lang="zh-CN" altLang="en-US"/>
          </a:p>
          <a:p>
            <a:r>
              <a:rPr lang="zh-CN" altLang="en-US"/>
              <a:t>标准：</a:t>
            </a:r>
            <a:endParaRPr lang="zh-CN" altLang="en-US"/>
          </a:p>
          <a:p>
            <a:r>
              <a:rPr lang="zh-CN" altLang="en-US"/>
              <a:t>范围：以映射对象（一般为键）的范围进行映射，特定范围进入特定实例</a:t>
            </a:r>
            <a:endParaRPr lang="zh-CN" altLang="en-US"/>
          </a:p>
          <a:p>
            <a:r>
              <a:rPr lang="zh-CN" altLang="en-US"/>
              <a:t>哈希：根据键名哈希处理后（</a:t>
            </a:r>
            <a:r>
              <a:rPr lang="en-US" altLang="zh-CN"/>
              <a:t>crc32</a:t>
            </a:r>
            <a:r>
              <a:rPr lang="zh-CN" altLang="en-US"/>
              <a:t>等）取模结果决定映射的实例</a:t>
            </a:r>
            <a:endParaRPr lang="zh-CN" altLang="en-US"/>
          </a:p>
          <a:p>
            <a:endParaRPr lang="zh-CN" altLang="en-US"/>
          </a:p>
          <a:p>
            <a:r>
              <a:rPr lang="zh-CN" altLang="en-US"/>
              <a:t>实现：</a:t>
            </a:r>
            <a:endParaRPr lang="zh-CN" altLang="en-US"/>
          </a:p>
          <a:p>
            <a:r>
              <a:rPr lang="zh-CN" altLang="en-US"/>
              <a:t>客户端分片：客户端选择节点写入，读取</a:t>
            </a:r>
            <a:endParaRPr lang="zh-CN" altLang="en-US"/>
          </a:p>
          <a:p>
            <a:r>
              <a:rPr lang="zh-CN" altLang="en-US"/>
              <a:t>代理协助分片：请求发送到代理，代理根据既定分片模式，转发到特定</a:t>
            </a:r>
            <a:r>
              <a:rPr lang="en-US" altLang="zh-CN"/>
              <a:t>Redis</a:t>
            </a:r>
            <a:r>
              <a:rPr lang="zh-CN" altLang="en-US"/>
              <a:t>实例</a:t>
            </a:r>
            <a:endParaRPr lang="zh-CN" altLang="en-US"/>
          </a:p>
          <a:p>
            <a:r>
              <a:rPr lang="zh-CN" altLang="en-US"/>
              <a:t>查询路由分片（服务器分片）：请求发送到一个随机实例，该实例会转发到正确节点。</a:t>
            </a:r>
            <a:endParaRPr lang="zh-CN" altLang="en-US"/>
          </a:p>
          <a:p>
            <a:endParaRPr lang="zh-CN" altLang="en-US"/>
          </a:p>
          <a:p>
            <a:r>
              <a:rPr lang="zh-CN" altLang="en-US">
                <a:sym typeface="+mn-ea"/>
              </a:rPr>
              <a:t>分片的问题：</a:t>
            </a:r>
            <a:endParaRPr lang="zh-CN" altLang="en-US"/>
          </a:p>
          <a:p>
            <a:r>
              <a:rPr lang="en-US" altLang="zh-CN">
                <a:sym typeface="+mn-ea"/>
              </a:rPr>
              <a:t>1</a:t>
            </a:r>
            <a:r>
              <a:rPr lang="zh-CN" altLang="en-US">
                <a:sym typeface="+mn-ea"/>
              </a:rPr>
              <a:t>）多个键操作不方便</a:t>
            </a:r>
            <a:endParaRPr lang="zh-CN" altLang="en-US"/>
          </a:p>
          <a:p>
            <a:r>
              <a:rPr lang="en-US" altLang="zh-CN">
                <a:sym typeface="+mn-ea"/>
              </a:rPr>
              <a:t>2</a:t>
            </a:r>
            <a:r>
              <a:rPr lang="zh-CN" altLang="en-US">
                <a:sym typeface="+mn-ea"/>
              </a:rPr>
              <a:t>）由于键作为分片粒度，不能有过大数据集</a:t>
            </a:r>
            <a:endParaRPr lang="zh-CN" altLang="en-US"/>
          </a:p>
          <a:p>
            <a:r>
              <a:rPr lang="en-US" altLang="zh-CN">
                <a:sym typeface="+mn-ea"/>
              </a:rPr>
              <a:t>3</a:t>
            </a:r>
            <a:r>
              <a:rPr lang="zh-CN" altLang="en-US">
                <a:sym typeface="+mn-ea"/>
              </a:rPr>
              <a:t>）数据处理难度增加，备份数据需要聚合多个实例</a:t>
            </a:r>
            <a:endParaRPr lang="zh-CN" altLang="en-US"/>
          </a:p>
          <a:p>
            <a:r>
              <a:rPr lang="en-US" altLang="zh-CN">
                <a:sym typeface="+mn-ea"/>
              </a:rPr>
              <a:t>4</a:t>
            </a:r>
            <a:r>
              <a:rPr lang="zh-CN" altLang="en-US">
                <a:sym typeface="+mn-ea"/>
              </a:rPr>
              <a:t>）节点动态修改能力弱化</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集群方案</a:t>
            </a:r>
            <a:endParaRPr lang="zh-CN" altLang="en-US" dirty="0"/>
          </a:p>
        </p:txBody>
      </p:sp>
      <p:sp>
        <p:nvSpPr>
          <p:cNvPr id="5" name="文本框 4"/>
          <p:cNvSpPr txBox="1"/>
          <p:nvPr/>
        </p:nvSpPr>
        <p:spPr>
          <a:xfrm>
            <a:off x="577215" y="1445895"/>
            <a:ext cx="10943590" cy="1568450"/>
          </a:xfrm>
          <a:prstGeom prst="rect">
            <a:avLst/>
          </a:prstGeom>
          <a:noFill/>
        </p:spPr>
        <p:txBody>
          <a:bodyPr wrap="square" rtlCol="0">
            <a:spAutoFit/>
          </a:bodyPr>
          <a:p>
            <a:r>
              <a:rPr lang="en-US" altLang="zh-CN" sz="2400"/>
              <a:t>1)twitter-&gt;twemproxy</a:t>
            </a:r>
            <a:endParaRPr lang="en-US" altLang="zh-CN" sz="2400"/>
          </a:p>
          <a:p>
            <a:r>
              <a:rPr lang="en-US" altLang="zh-CN" sz="2400"/>
              <a:t>2)</a:t>
            </a:r>
            <a:r>
              <a:rPr lang="zh-CN" altLang="en-US" sz="2400"/>
              <a:t>豌豆荚</a:t>
            </a:r>
            <a:r>
              <a:rPr lang="en-US" altLang="zh-CN" sz="2400"/>
              <a:t>-&gt;codis</a:t>
            </a:r>
            <a:endParaRPr lang="en-US" altLang="zh-CN" sz="2400"/>
          </a:p>
          <a:p>
            <a:r>
              <a:rPr lang="en-US" altLang="zh-CN" sz="2400"/>
              <a:t>3)redis</a:t>
            </a:r>
            <a:r>
              <a:rPr lang="zh-CN" altLang="en-US" sz="2400"/>
              <a:t>官方</a:t>
            </a:r>
            <a:r>
              <a:rPr lang="en-US" altLang="zh-CN" sz="2400"/>
              <a:t>-&gt;redis-cluster</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3599" y="1024056"/>
            <a:ext cx="12450597" cy="4805624"/>
            <a:chOff x="-930109" y="1024056"/>
            <a:chExt cx="12450597" cy="4805624"/>
          </a:xfrm>
        </p:grpSpPr>
        <p:grpSp>
          <p:nvGrpSpPr>
            <p:cNvPr id="6" name="ïṣľîde"/>
            <p:cNvGrpSpPr/>
            <p:nvPr/>
          </p:nvGrpSpPr>
          <p:grpSpPr>
            <a:xfrm>
              <a:off x="-930109" y="1051361"/>
              <a:ext cx="2490640" cy="4778319"/>
              <a:chOff x="-930109" y="1051361"/>
              <a:chExt cx="2490640" cy="4778319"/>
            </a:xfrm>
          </p:grpSpPr>
          <p:sp>
            <p:nvSpPr>
              <p:cNvPr id="27" name="îSľïďe"/>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íṡļî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ïŝ1ïḋ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sḷíḑè"/>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10" name="íśľíḍé"/>
            <p:cNvSpPr/>
            <p:nvPr/>
          </p:nvSpPr>
          <p:spPr>
            <a:xfrm>
              <a:off x="5746916" y="4587041"/>
              <a:ext cx="1158875" cy="1149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03</a:t>
              </a:r>
              <a:endParaRPr lang="en-US" altLang="zh-CN" sz="2800">
                <a:solidFill>
                  <a:schemeClr val="bg1"/>
                </a:solidFill>
                <a:latin typeface="Impact" panose="020B0806030902050204" pitchFamily="34" charset="0"/>
              </a:endParaRPr>
            </a:p>
          </p:txBody>
        </p:sp>
        <p:sp>
          <p:nvSpPr>
            <p:cNvPr id="11" name="ïşḻíḋê"/>
            <p:cNvSpPr/>
            <p:nvPr/>
          </p:nvSpPr>
          <p:spPr>
            <a:xfrm>
              <a:off x="5747551" y="2908101"/>
              <a:ext cx="1158875" cy="106489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02</a:t>
              </a:r>
              <a:endParaRPr lang="en-US" altLang="zh-CN" sz="2800">
                <a:solidFill>
                  <a:schemeClr val="bg1"/>
                </a:solidFill>
                <a:latin typeface="Impact" panose="020B0806030902050204" pitchFamily="34" charset="0"/>
              </a:endParaRPr>
            </a:p>
          </p:txBody>
        </p:sp>
        <p:sp>
          <p:nvSpPr>
            <p:cNvPr id="12" name="isḻïḋé"/>
            <p:cNvSpPr/>
            <p:nvPr/>
          </p:nvSpPr>
          <p:spPr>
            <a:xfrm>
              <a:off x="5748186" y="1024056"/>
              <a:ext cx="1158240" cy="11093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dirty="0">
                  <a:solidFill>
                    <a:schemeClr val="bg1"/>
                  </a:solidFill>
                  <a:latin typeface="Impact" panose="020B0806030902050204" pitchFamily="34" charset="0"/>
                </a:rPr>
                <a:t>01</a:t>
              </a:r>
              <a:endParaRPr lang="en-US" altLang="zh-CN" sz="2800" dirty="0">
                <a:solidFill>
                  <a:schemeClr val="bg1"/>
                </a:solidFill>
                <a:latin typeface="Impact" panose="020B0806030902050204" pitchFamily="34" charset="0"/>
              </a:endParaRPr>
            </a:p>
          </p:txBody>
        </p:sp>
        <p:sp>
          <p:nvSpPr>
            <p:cNvPr id="17" name="íşḻïďê"/>
            <p:cNvSpPr txBox="1"/>
            <p:nvPr/>
          </p:nvSpPr>
          <p:spPr>
            <a:xfrm>
              <a:off x="6950876" y="4857551"/>
              <a:ext cx="3962400" cy="542290"/>
            </a:xfrm>
            <a:prstGeom prst="rect">
              <a:avLst/>
            </a:prstGeom>
            <a:noFill/>
          </p:spPr>
          <p:txBody>
            <a:bodyPr wrap="none" lIns="90000" tIns="46800" rIns="90000" bIns="46800" anchor="b" anchorCtr="0">
              <a:noAutofit/>
            </a:bodyPr>
            <a:lstStyle/>
            <a:p>
              <a:r>
                <a:rPr lang="zh-CN" altLang="en-US" sz="2800" b="1" dirty="0"/>
                <a:t>内存占用与扩展</a:t>
              </a:r>
              <a:endParaRPr lang="zh-CN" altLang="en-US" sz="2800" b="1" dirty="0"/>
            </a:p>
          </p:txBody>
        </p:sp>
        <p:sp>
          <p:nvSpPr>
            <p:cNvPr id="19" name="iśļîďe"/>
            <p:cNvSpPr txBox="1"/>
            <p:nvPr/>
          </p:nvSpPr>
          <p:spPr>
            <a:xfrm>
              <a:off x="6950876" y="3054786"/>
              <a:ext cx="3962400" cy="525780"/>
            </a:xfrm>
            <a:prstGeom prst="rect">
              <a:avLst/>
            </a:prstGeom>
            <a:noFill/>
          </p:spPr>
          <p:txBody>
            <a:bodyPr wrap="none" lIns="90000" tIns="46800" rIns="90000" bIns="46800" anchor="b" anchorCtr="0">
              <a:noAutofit/>
            </a:bodyPr>
            <a:lstStyle/>
            <a:p>
              <a:r>
                <a:rPr lang="zh-CN" altLang="en-US" sz="2800" b="1" dirty="0"/>
                <a:t>数据安全与性能保障</a:t>
              </a:r>
              <a:endParaRPr lang="zh-CN" altLang="en-US" sz="2800" b="1" dirty="0"/>
            </a:p>
          </p:txBody>
        </p:sp>
        <p:sp>
          <p:nvSpPr>
            <p:cNvPr id="21" name="îṧļïďé"/>
            <p:cNvSpPr txBox="1"/>
            <p:nvPr/>
          </p:nvSpPr>
          <p:spPr>
            <a:xfrm>
              <a:off x="6950876" y="1130736"/>
              <a:ext cx="3962400" cy="551180"/>
            </a:xfrm>
            <a:prstGeom prst="rect">
              <a:avLst/>
            </a:prstGeom>
            <a:noFill/>
          </p:spPr>
          <p:txBody>
            <a:bodyPr wrap="none" lIns="90000" tIns="46800" rIns="90000" bIns="46800" anchor="b" anchorCtr="0">
              <a:noAutofit/>
            </a:bodyPr>
            <a:lstStyle/>
            <a:p>
              <a:r>
                <a:rPr lang="en-US" altLang="zh-CN" sz="2800" b="1" dirty="0"/>
                <a:t>redis&amp;memcached</a:t>
              </a:r>
              <a:r>
                <a:rPr lang="zh-CN" altLang="en-US" sz="2800" b="1" dirty="0"/>
                <a:t>简介</a:t>
              </a:r>
              <a:endParaRPr lang="zh-CN" altLang="en-US" sz="2800" b="1" dirty="0"/>
            </a:p>
          </p:txBody>
        </p:sp>
        <p:cxnSp>
          <p:nvCxnSpPr>
            <p:cNvPr id="23" name="直接连接符 22"/>
            <p:cNvCxnSpPr/>
            <p:nvPr/>
          </p:nvCxnSpPr>
          <p:spPr>
            <a:xfrm>
              <a:off x="6951000" y="168187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58369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53426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5" name="文本框 4"/>
          <p:cNvSpPr txBox="1"/>
          <p:nvPr/>
        </p:nvSpPr>
        <p:spPr>
          <a:xfrm>
            <a:off x="577215" y="1445895"/>
            <a:ext cx="10943590" cy="4523105"/>
          </a:xfrm>
          <a:prstGeom prst="rect">
            <a:avLst/>
          </a:prstGeom>
          <a:noFill/>
        </p:spPr>
        <p:txBody>
          <a:bodyPr wrap="square" rtlCol="0">
            <a:spAutoFit/>
          </a:bodyPr>
          <a:p>
            <a:r>
              <a:rPr lang="en-US" altLang="zh-CN" sz="2400"/>
              <a:t>Redis</a:t>
            </a:r>
            <a:r>
              <a:rPr lang="zh-CN" altLang="en-US" sz="2400"/>
              <a:t>集群是服务器实现数据分片的实现</a:t>
            </a:r>
            <a:endParaRPr lang="zh-CN" altLang="en-US" sz="2400"/>
          </a:p>
          <a:p>
            <a:r>
              <a:rPr lang="zh-CN" altLang="en-US" sz="2400"/>
              <a:t>理论：客户端请求任意服务器节点，服务器计算对应节点，返回结果，客户端重定向对正确节点。</a:t>
            </a:r>
            <a:endParaRPr lang="zh-CN" altLang="en-US" sz="2400"/>
          </a:p>
          <a:p>
            <a:endParaRPr lang="zh-CN" altLang="en-US" sz="2400"/>
          </a:p>
          <a:p>
            <a:r>
              <a:rPr lang="zh-CN" altLang="en-US" sz="2400"/>
              <a:t>高可用：</a:t>
            </a:r>
            <a:endParaRPr lang="zh-CN" altLang="en-US" sz="2400"/>
          </a:p>
          <a:p>
            <a:r>
              <a:rPr lang="en-US" altLang="zh-CN" sz="2400"/>
              <a:t>master</a:t>
            </a:r>
            <a:r>
              <a:rPr lang="zh-CN" altLang="en-US" sz="2400"/>
              <a:t>节点宕机，</a:t>
            </a:r>
            <a:r>
              <a:rPr lang="en-US" altLang="zh-CN" sz="2400"/>
              <a:t>slave</a:t>
            </a:r>
            <a:r>
              <a:rPr lang="zh-CN" altLang="en-US" sz="2400"/>
              <a:t>节点升级。出现孤立</a:t>
            </a:r>
            <a:r>
              <a:rPr lang="en-US" altLang="zh-CN" sz="2400"/>
              <a:t>master</a:t>
            </a:r>
            <a:r>
              <a:rPr lang="zh-CN" altLang="en-US" sz="2400"/>
              <a:t>节点，迁移</a:t>
            </a:r>
            <a:r>
              <a:rPr lang="en-US" altLang="zh-CN" sz="2400"/>
              <a:t>slave</a:t>
            </a:r>
            <a:r>
              <a:rPr lang="zh-CN" altLang="en-US" sz="2400"/>
              <a:t>。</a:t>
            </a:r>
            <a:endParaRPr lang="zh-CN" altLang="en-US" sz="2400"/>
          </a:p>
          <a:p>
            <a:r>
              <a:rPr lang="zh-CN" altLang="en-US" sz="2400"/>
              <a:t>高性能：</a:t>
            </a:r>
            <a:endParaRPr lang="zh-CN" altLang="en-US" sz="2400"/>
          </a:p>
          <a:p>
            <a:r>
              <a:rPr lang="zh-CN" altLang="en-US" sz="2400"/>
              <a:t>服务器节点可重定向到对应位置，同步到客户端路由表。</a:t>
            </a:r>
            <a:endParaRPr lang="zh-CN" altLang="en-US" sz="2400"/>
          </a:p>
          <a:p>
            <a:r>
              <a:rPr lang="zh-CN" altLang="en-US" sz="2400"/>
              <a:t>容错性：</a:t>
            </a:r>
            <a:endParaRPr lang="zh-CN" altLang="en-US" sz="2400"/>
          </a:p>
          <a:p>
            <a:r>
              <a:rPr lang="en-US" altLang="zh-CN" sz="2400"/>
              <a:t>ping</a:t>
            </a:r>
            <a:r>
              <a:rPr lang="zh-CN" altLang="en-US" sz="2400"/>
              <a:t>其他节点，收到</a:t>
            </a:r>
            <a:r>
              <a:rPr lang="en-US" altLang="zh-CN" sz="2400"/>
              <a:t>pong</a:t>
            </a:r>
            <a:r>
              <a:rPr lang="zh-CN" altLang="en-US" sz="2400"/>
              <a:t>，保存</a:t>
            </a:r>
            <a:r>
              <a:rPr lang="en-US" altLang="zh-CN" sz="2400"/>
              <a:t>ping/pong</a:t>
            </a:r>
            <a:r>
              <a:rPr lang="zh-CN" altLang="en-US" sz="2400"/>
              <a:t>信息</a:t>
            </a:r>
            <a:endParaRPr lang="zh-CN" altLang="en-US" sz="2400"/>
          </a:p>
          <a:p>
            <a:r>
              <a:rPr lang="zh-CN" altLang="en-US" sz="2400"/>
              <a:t>半数节点检测失败，</a:t>
            </a:r>
            <a:r>
              <a:rPr lang="en-US" altLang="zh-CN" sz="2400"/>
              <a:t>fail</a:t>
            </a:r>
            <a:r>
              <a:rPr lang="zh-CN" altLang="en-US" sz="2400"/>
              <a:t>生效</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3" name="内容占位符 2"/>
          <p:cNvSpPr>
            <a:spLocks noGrp="1"/>
          </p:cNvSpPr>
          <p:nvPr>
            <p:ph idx="1"/>
          </p:nvPr>
        </p:nvSpPr>
        <p:spPr>
          <a:xfrm>
            <a:off x="788178" y="1487829"/>
            <a:ext cx="10515600" cy="4288528"/>
          </a:xfrm>
        </p:spPr>
        <p:txBody>
          <a:bodyPr/>
          <a:p>
            <a:pPr marL="0" indent="0">
              <a:buNone/>
            </a:pPr>
            <a:r>
              <a:rPr kumimoji="1" lang="en-US" altLang="zh-CN" dirty="0" smtClean="0"/>
              <a:t>          </a:t>
            </a:r>
            <a:endParaRPr kumimoji="1" lang="zh-CN" altLang="en-US" dirty="0"/>
          </a:p>
        </p:txBody>
      </p:sp>
      <p:graphicFrame>
        <p:nvGraphicFramePr>
          <p:cNvPr id="4" name="内容占位符 107"/>
          <p:cNvGraphicFramePr/>
          <p:nvPr/>
        </p:nvGraphicFramePr>
        <p:xfrm>
          <a:off x="1512131" y="3644489"/>
          <a:ext cx="8920215" cy="461796"/>
        </p:xfrm>
        <a:graphic>
          <a:graphicData uri="http://schemas.openxmlformats.org/drawingml/2006/table">
            <a:tbl>
              <a:tblPr firstRow="1" bandRow="1">
                <a:tableStyleId>{E8B1032C-EA38-4F05-BA0D-38AFFFC7BED3}</a:tableStyleId>
              </a:tblPr>
              <a:tblGrid>
                <a:gridCol w="991135"/>
                <a:gridCol w="991135"/>
                <a:gridCol w="991135"/>
                <a:gridCol w="991135"/>
                <a:gridCol w="991135"/>
                <a:gridCol w="991135"/>
                <a:gridCol w="991135"/>
                <a:gridCol w="991135"/>
                <a:gridCol w="991135"/>
              </a:tblGrid>
              <a:tr h="461796">
                <a:tc>
                  <a:txBody>
                    <a:bodyPr/>
                    <a:p>
                      <a:pPr algn="ctr"/>
                      <a:r>
                        <a:rPr lang="zh-CN" altLang="zh-CN" b="0" dirty="0" smtClean="0"/>
                        <a:t>0</a:t>
                      </a:r>
                      <a:endParaRPr lang="zh-CN" altLang="en-US" b="0" dirty="0"/>
                    </a:p>
                  </a:txBody>
                  <a:tcPr/>
                </a:tc>
                <a:tc>
                  <a:txBody>
                    <a:bodyPr/>
                    <a:p>
                      <a:pPr algn="ctr"/>
                      <a:r>
                        <a:rPr lang="en-US" altLang="zh-CN" b="0" dirty="0" smtClean="0"/>
                        <a:t>......</a:t>
                      </a:r>
                      <a:endParaRPr lang="zh-CN" altLang="en-US" b="0" i="0" dirty="0"/>
                    </a:p>
                  </a:txBody>
                  <a:tcPr/>
                </a:tc>
                <a:tc>
                  <a:txBody>
                    <a:bodyPr/>
                    <a:p>
                      <a:pPr algn="ctr"/>
                      <a:r>
                        <a:rPr lang="en-US" altLang="zh-CN" b="0" dirty="0" smtClean="0"/>
                        <a:t>5460</a:t>
                      </a:r>
                      <a:endParaRPr lang="zh-CN" altLang="en-US" b="0" dirty="0"/>
                    </a:p>
                  </a:txBody>
                  <a:tcPr/>
                </a:tc>
                <a:tc>
                  <a:txBody>
                    <a:bodyPr/>
                    <a:p>
                      <a:pPr algn="ctr"/>
                      <a:r>
                        <a:rPr lang="en-US" altLang="zh-CN" b="0" dirty="0" smtClean="0"/>
                        <a:t>5461</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10922</a:t>
                      </a:r>
                      <a:endParaRPr lang="zh-CN" altLang="en-US" b="0" dirty="0"/>
                    </a:p>
                  </a:txBody>
                  <a:tcPr/>
                </a:tc>
                <a:tc>
                  <a:txBody>
                    <a:bodyPr/>
                    <a:p>
                      <a:pPr algn="ctr"/>
                      <a:r>
                        <a:rPr lang="en-US" altLang="zh-CN" b="0" dirty="0" smtClean="0"/>
                        <a:t>10923</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16383</a:t>
                      </a:r>
                      <a:endParaRPr lang="zh-CN" altLang="en-US" b="0" dirty="0"/>
                    </a:p>
                  </a:txBody>
                  <a:tcPr/>
                </a:tc>
              </a:tr>
            </a:tbl>
          </a:graphicData>
        </a:graphic>
      </p:graphicFrame>
      <p:sp>
        <p:nvSpPr>
          <p:cNvPr id="6" name="圆角矩形 5"/>
          <p:cNvSpPr/>
          <p:nvPr/>
        </p:nvSpPr>
        <p:spPr>
          <a:xfrm>
            <a:off x="788178" y="1465194"/>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7" name="圆角矩形 6"/>
          <p:cNvSpPr/>
          <p:nvPr/>
        </p:nvSpPr>
        <p:spPr>
          <a:xfrm>
            <a:off x="2499588" y="1465191"/>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8" name="圆角矩形 7"/>
          <p:cNvSpPr/>
          <p:nvPr/>
        </p:nvSpPr>
        <p:spPr>
          <a:xfrm>
            <a:off x="10505698" y="1487826"/>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9" name="圆角矩形 8"/>
          <p:cNvSpPr/>
          <p:nvPr/>
        </p:nvSpPr>
        <p:spPr>
          <a:xfrm>
            <a:off x="8733220" y="1487825"/>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10" name="圆角矩形 9"/>
          <p:cNvSpPr/>
          <p:nvPr/>
        </p:nvSpPr>
        <p:spPr>
          <a:xfrm>
            <a:off x="4354330"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sp>
        <p:nvSpPr>
          <p:cNvPr id="11" name="圆角矩形 10"/>
          <p:cNvSpPr/>
          <p:nvPr/>
        </p:nvSpPr>
        <p:spPr>
          <a:xfrm>
            <a:off x="6792846"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12" name="十角星 11"/>
          <p:cNvSpPr/>
          <p:nvPr/>
        </p:nvSpPr>
        <p:spPr>
          <a:xfrm>
            <a:off x="4644477" y="2384646"/>
            <a:ext cx="2655524" cy="834794"/>
          </a:xfrm>
          <a:prstGeom prst="star10">
            <a:avLst/>
          </a:prstGeom>
        </p:spPr>
        <p:style>
          <a:lnRef idx="1">
            <a:schemeClr val="accent1"/>
          </a:lnRef>
          <a:fillRef idx="3">
            <a:schemeClr val="accent1"/>
          </a:fillRef>
          <a:effectRef idx="2">
            <a:schemeClr val="accent1"/>
          </a:effectRef>
          <a:fontRef idx="minor">
            <a:schemeClr val="lt1"/>
          </a:fontRef>
        </p:style>
        <p:txBody>
          <a:bodyPr/>
          <a:p>
            <a:r>
              <a:rPr lang="en-US" altLang="zh-CN" sz="1400" dirty="0" smtClean="0"/>
              <a:t>CRC16(key)%16384</a:t>
            </a:r>
            <a:endParaRPr lang="zh-CN" altLang="en-US" sz="1400" dirty="0"/>
          </a:p>
        </p:txBody>
      </p:sp>
      <p:cxnSp>
        <p:nvCxnSpPr>
          <p:cNvPr id="13" name="曲线连接符 12"/>
          <p:cNvCxnSpPr>
            <a:stCxn id="6" idx="2"/>
            <a:endCxn id="12" idx="5"/>
          </p:cNvCxnSpPr>
          <p:nvPr/>
        </p:nvCxnSpPr>
        <p:spPr>
          <a:xfrm rot="5400000" flipV="1">
            <a:off x="2437448" y="724218"/>
            <a:ext cx="956310" cy="34575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4" name="曲线连接符 13"/>
          <p:cNvCxnSpPr>
            <a:stCxn id="7" idx="2"/>
            <a:endCxn id="12" idx="6"/>
          </p:cNvCxnSpPr>
          <p:nvPr/>
        </p:nvCxnSpPr>
        <p:spPr>
          <a:xfrm rot="5400000" flipV="1">
            <a:off x="3422333" y="1450658"/>
            <a:ext cx="697865" cy="174625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5" name="曲线连接符 14"/>
          <p:cNvCxnSpPr>
            <a:stCxn id="10" idx="2"/>
            <a:endCxn id="12" idx="7"/>
          </p:cNvCxnSpPr>
          <p:nvPr/>
        </p:nvCxnSpPr>
        <p:spPr>
          <a:xfrm rot="5400000" flipV="1">
            <a:off x="470757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6" name="曲线连接符 15"/>
          <p:cNvCxnSpPr>
            <a:stCxn id="11" idx="2"/>
            <a:endCxn id="12" idx="9"/>
          </p:cNvCxnSpPr>
          <p:nvPr/>
        </p:nvCxnSpPr>
        <p:spPr>
          <a:xfrm rot="5400000">
            <a:off x="674719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7" name="曲线连接符 16"/>
          <p:cNvCxnSpPr>
            <a:stCxn id="9" idx="2"/>
            <a:endCxn id="12" idx="0"/>
          </p:cNvCxnSpPr>
          <p:nvPr/>
        </p:nvCxnSpPr>
        <p:spPr>
          <a:xfrm rot="5400000">
            <a:off x="7878445" y="1419225"/>
            <a:ext cx="675005" cy="18319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8" name="曲线连接符 17"/>
          <p:cNvCxnSpPr>
            <a:stCxn id="8" idx="2"/>
            <a:endCxn id="12" idx="1"/>
          </p:cNvCxnSpPr>
          <p:nvPr/>
        </p:nvCxnSpPr>
        <p:spPr>
          <a:xfrm rot="5400000">
            <a:off x="8635365" y="662305"/>
            <a:ext cx="933450" cy="360426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9" name="直线连接符 50"/>
          <p:cNvCxnSpPr>
            <a:stCxn id="12" idx="3"/>
          </p:cNvCxnSpPr>
          <p:nvPr/>
        </p:nvCxnSpPr>
        <p:spPr>
          <a:xfrm flipH="1">
            <a:off x="3103787" y="3219440"/>
            <a:ext cx="2868452"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0" name="直线箭头连接符 51"/>
          <p:cNvCxnSpPr>
            <a:stCxn id="12" idx="4"/>
            <a:endCxn id="12" idx="4"/>
          </p:cNvCxnSpPr>
          <p:nvPr/>
        </p:nvCxnSpPr>
        <p:spPr>
          <a:xfrm>
            <a:off x="5151632" y="3139726"/>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连接符 52"/>
          <p:cNvCxnSpPr>
            <a:stCxn id="12" idx="3"/>
          </p:cNvCxnSpPr>
          <p:nvPr/>
        </p:nvCxnSpPr>
        <p:spPr>
          <a:xfrm>
            <a:off x="5972239" y="3219440"/>
            <a:ext cx="3008310"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2" name="直线连接符 53"/>
          <p:cNvCxnSpPr>
            <a:endCxn id="29" idx="0"/>
          </p:cNvCxnSpPr>
          <p:nvPr/>
        </p:nvCxnSpPr>
        <p:spPr>
          <a:xfrm>
            <a:off x="2040265" y="4106285"/>
            <a:ext cx="1063522"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线连接符 54"/>
          <p:cNvCxnSpPr>
            <a:endCxn id="29" idx="0"/>
          </p:cNvCxnSpPr>
          <p:nvPr/>
        </p:nvCxnSpPr>
        <p:spPr>
          <a:xfrm flipH="1">
            <a:off x="3103787" y="4106285"/>
            <a:ext cx="1000657"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55"/>
          <p:cNvCxnSpPr>
            <a:endCxn id="32" idx="0"/>
          </p:cNvCxnSpPr>
          <p:nvPr/>
        </p:nvCxnSpPr>
        <p:spPr>
          <a:xfrm>
            <a:off x="5003676" y="4106285"/>
            <a:ext cx="105668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56"/>
          <p:cNvCxnSpPr>
            <a:endCxn id="32" idx="0"/>
          </p:cNvCxnSpPr>
          <p:nvPr/>
        </p:nvCxnSpPr>
        <p:spPr>
          <a:xfrm flipH="1">
            <a:off x="6060362" y="4106285"/>
            <a:ext cx="893265"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线连接符 57"/>
          <p:cNvCxnSpPr>
            <a:endCxn id="42" idx="0"/>
          </p:cNvCxnSpPr>
          <p:nvPr/>
        </p:nvCxnSpPr>
        <p:spPr>
          <a:xfrm>
            <a:off x="7841423" y="4106285"/>
            <a:ext cx="113912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线连接符 58"/>
          <p:cNvCxnSpPr>
            <a:endCxn id="42" idx="0"/>
          </p:cNvCxnSpPr>
          <p:nvPr/>
        </p:nvCxnSpPr>
        <p:spPr>
          <a:xfrm flipH="1">
            <a:off x="8980549" y="4106285"/>
            <a:ext cx="936489" cy="476426"/>
          </a:xfrm>
          <a:prstGeom prst="line">
            <a:avLst/>
          </a:prstGeom>
        </p:spPr>
        <p:style>
          <a:lnRef idx="2">
            <a:schemeClr val="accent1"/>
          </a:lnRef>
          <a:fillRef idx="0">
            <a:schemeClr val="accent1"/>
          </a:fillRef>
          <a:effectRef idx="1">
            <a:schemeClr val="accent1"/>
          </a:effectRef>
          <a:fontRef idx="minor">
            <a:schemeClr val="tx1"/>
          </a:fontRef>
        </p:style>
      </p:cxnSp>
      <p:sp>
        <p:nvSpPr>
          <p:cNvPr id="28" name="云形 27"/>
          <p:cNvSpPr/>
          <p:nvPr/>
        </p:nvSpPr>
        <p:spPr>
          <a:xfrm>
            <a:off x="10608327" y="3417066"/>
            <a:ext cx="950282" cy="668741"/>
          </a:xfrm>
          <a:prstGeom prst="cloud">
            <a:avLst/>
          </a:prstGeom>
        </p:spPr>
        <p:style>
          <a:lnRef idx="2">
            <a:schemeClr val="accent6"/>
          </a:lnRef>
          <a:fillRef idx="1">
            <a:schemeClr val="lt1"/>
          </a:fillRef>
          <a:effectRef idx="0">
            <a:schemeClr val="accent6"/>
          </a:effectRef>
          <a:fontRef idx="minor">
            <a:schemeClr val="dk1"/>
          </a:fontRef>
        </p:style>
        <p:txBody>
          <a:bodyPr/>
          <a:p>
            <a:r>
              <a:rPr lang="en-US" altLang="zh-CN" b="1" dirty="0" smtClean="0"/>
              <a:t>Slot</a:t>
            </a:r>
            <a:endParaRPr lang="zh-CN" altLang="en-US" b="1" dirty="0"/>
          </a:p>
        </p:txBody>
      </p:sp>
      <p:sp>
        <p:nvSpPr>
          <p:cNvPr id="29" name="可选流程 60"/>
          <p:cNvSpPr/>
          <p:nvPr/>
        </p:nvSpPr>
        <p:spPr>
          <a:xfrm>
            <a:off x="2371302"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node1</a:t>
            </a:r>
            <a:endParaRPr lang="zh-CN" altLang="en-US" dirty="0"/>
          </a:p>
        </p:txBody>
      </p:sp>
      <p:sp>
        <p:nvSpPr>
          <p:cNvPr id="30" name="圆角矩形 29"/>
          <p:cNvSpPr/>
          <p:nvPr/>
        </p:nvSpPr>
        <p:spPr>
          <a:xfrm>
            <a:off x="276995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31" name="圆角矩形 30"/>
          <p:cNvSpPr/>
          <p:nvPr/>
        </p:nvSpPr>
        <p:spPr>
          <a:xfrm>
            <a:off x="2769953" y="570662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32" name="可选流程 63"/>
          <p:cNvSpPr/>
          <p:nvPr/>
        </p:nvSpPr>
        <p:spPr>
          <a:xfrm>
            <a:off x="5327877"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node2</a:t>
            </a:r>
            <a:endParaRPr lang="zh-CN" altLang="en-US" dirty="0"/>
          </a:p>
        </p:txBody>
      </p:sp>
      <p:sp>
        <p:nvSpPr>
          <p:cNvPr id="33" name="圆角矩形 32"/>
          <p:cNvSpPr/>
          <p:nvPr/>
        </p:nvSpPr>
        <p:spPr>
          <a:xfrm>
            <a:off x="5767462" y="567974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39" name="圆角矩形 38"/>
          <p:cNvSpPr/>
          <p:nvPr/>
        </p:nvSpPr>
        <p:spPr>
          <a:xfrm>
            <a:off x="576876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42" name="可选流程 66"/>
          <p:cNvSpPr/>
          <p:nvPr/>
        </p:nvSpPr>
        <p:spPr>
          <a:xfrm>
            <a:off x="8248064"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node3</a:t>
            </a:r>
            <a:endParaRPr lang="zh-CN" altLang="en-US" dirty="0"/>
          </a:p>
        </p:txBody>
      </p:sp>
      <p:sp>
        <p:nvSpPr>
          <p:cNvPr id="73" name="圆角矩形 72"/>
          <p:cNvSpPr/>
          <p:nvPr/>
        </p:nvSpPr>
        <p:spPr>
          <a:xfrm>
            <a:off x="8733220" y="570391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74" name="圆角矩形 73"/>
          <p:cNvSpPr/>
          <p:nvPr/>
        </p:nvSpPr>
        <p:spPr>
          <a:xfrm>
            <a:off x="8733220"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cxnSp>
        <p:nvCxnSpPr>
          <p:cNvPr id="75" name="直线连接符 69"/>
          <p:cNvCxnSpPr>
            <a:stCxn id="12" idx="3"/>
            <a:endCxn id="4" idx="0"/>
          </p:cNvCxnSpPr>
          <p:nvPr/>
        </p:nvCxnSpPr>
        <p:spPr>
          <a:xfrm>
            <a:off x="5972239" y="3219440"/>
            <a:ext cx="0" cy="42481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6" name="直线连接符 70"/>
          <p:cNvCxnSpPr>
            <a:stCxn id="29" idx="3"/>
            <a:endCxn id="32" idx="1"/>
          </p:cNvCxnSpPr>
          <p:nvPr/>
        </p:nvCxnSpPr>
        <p:spPr>
          <a:xfrm>
            <a:off x="3836271" y="5475923"/>
            <a:ext cx="1491615"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77" name="直线连接符 71"/>
          <p:cNvCxnSpPr>
            <a:stCxn id="32" idx="3"/>
            <a:endCxn id="42" idx="1"/>
          </p:cNvCxnSpPr>
          <p:nvPr/>
        </p:nvCxnSpPr>
        <p:spPr>
          <a:xfrm>
            <a:off x="6792846" y="5475923"/>
            <a:ext cx="1455420"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redis&amp;memcached</a:t>
            </a:r>
            <a:r>
              <a:rPr lang="zh-CN" altLang="en-US" dirty="0">
                <a:sym typeface="+mn-ea"/>
              </a:rPr>
              <a:t>简介</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共性</a:t>
            </a:r>
            <a:endParaRPr lang="zh-CN" altLang="en-US" dirty="0"/>
          </a:p>
        </p:txBody>
      </p:sp>
      <p:sp>
        <p:nvSpPr>
          <p:cNvPr id="54" name="文本框 53"/>
          <p:cNvSpPr txBox="1"/>
          <p:nvPr/>
        </p:nvSpPr>
        <p:spPr>
          <a:xfrm>
            <a:off x="577850" y="1445895"/>
            <a:ext cx="6899275" cy="3046095"/>
          </a:xfrm>
          <a:prstGeom prst="rect">
            <a:avLst/>
          </a:prstGeom>
          <a:noFill/>
        </p:spPr>
        <p:txBody>
          <a:bodyPr wrap="square" rtlCol="0">
            <a:spAutoFit/>
          </a:bodyPr>
          <a:p>
            <a:r>
              <a:rPr lang="en-US" altLang="zh-CN" sz="2400"/>
              <a:t>1</a:t>
            </a:r>
            <a:r>
              <a:rPr lang="zh-CN" altLang="en-US" sz="2400"/>
              <a:t>）基于内存</a:t>
            </a:r>
            <a:endParaRPr lang="zh-CN" altLang="en-US" sz="2400"/>
          </a:p>
          <a:p>
            <a:r>
              <a:rPr lang="en-US" altLang="zh-CN" sz="2400"/>
              <a:t>2</a:t>
            </a:r>
            <a:r>
              <a:rPr lang="zh-CN" altLang="en-US" sz="2400"/>
              <a:t>）</a:t>
            </a:r>
            <a:r>
              <a:rPr lang="en-US" altLang="zh-CN" sz="2400"/>
              <a:t>K-V</a:t>
            </a:r>
            <a:r>
              <a:rPr lang="zh-CN" altLang="en-US" sz="2400"/>
              <a:t>型数据存储</a:t>
            </a:r>
            <a:endParaRPr lang="zh-CN" altLang="en-US" sz="2400"/>
          </a:p>
          <a:p>
            <a:r>
              <a:rPr lang="en-US" altLang="zh-CN" sz="2400"/>
              <a:t>3</a:t>
            </a:r>
            <a:r>
              <a:rPr lang="zh-CN" altLang="en-US" sz="2400"/>
              <a:t>）同隶属于</a:t>
            </a:r>
            <a:r>
              <a:rPr lang="en-US" altLang="zh-CN" sz="2400"/>
              <a:t>NoSQL</a:t>
            </a:r>
            <a:r>
              <a:rPr lang="zh-CN" altLang="en-US" sz="2400"/>
              <a:t>家族</a:t>
            </a:r>
            <a:endParaRPr lang="zh-CN" altLang="en-US" sz="2400"/>
          </a:p>
          <a:p>
            <a:r>
              <a:rPr lang="en-US" altLang="zh-CN" sz="2400"/>
              <a:t>4</a:t>
            </a:r>
            <a:r>
              <a:rPr lang="zh-CN" altLang="en-US" sz="2400"/>
              <a:t>）基于相同的</a:t>
            </a:r>
            <a:r>
              <a:rPr lang="en-US" altLang="zh-CN" sz="2400"/>
              <a:t>K-V</a:t>
            </a:r>
            <a:r>
              <a:rPr lang="zh-CN" altLang="en-US" sz="2400"/>
              <a:t>数据模型</a:t>
            </a:r>
            <a:endParaRPr lang="zh-CN" altLang="en-US" sz="2400"/>
          </a:p>
          <a:p>
            <a:r>
              <a:rPr lang="en-US" altLang="zh-CN" sz="2400"/>
              <a:t>5</a:t>
            </a:r>
            <a:r>
              <a:rPr lang="zh-CN" altLang="en-US" sz="2400"/>
              <a:t>）将数据保留在</a:t>
            </a:r>
            <a:r>
              <a:rPr lang="en-US" altLang="zh-CN" sz="2400"/>
              <a:t>RAM</a:t>
            </a:r>
            <a:r>
              <a:rPr lang="zh-CN" altLang="en-US" sz="2400"/>
              <a:t>中，保证其在缓存层可用。</a:t>
            </a:r>
            <a:endParaRPr lang="zh-CN" altLang="en-US" sz="2400"/>
          </a:p>
          <a:p>
            <a:r>
              <a:rPr lang="en-US" altLang="zh-CN" sz="2400"/>
              <a:t>6</a:t>
            </a:r>
            <a:r>
              <a:rPr lang="zh-CN" altLang="en-US" sz="2400"/>
              <a:t>）性能表现相似，吞吐量和延迟表现类似。</a:t>
            </a:r>
            <a:endParaRPr lang="zh-CN" altLang="en-US" sz="2400"/>
          </a:p>
          <a:p>
            <a:r>
              <a:rPr lang="zh-CN" altLang="en-US" sz="2400"/>
              <a:t>可缓存数据库数据、</a:t>
            </a:r>
            <a:r>
              <a:rPr lang="en-US" altLang="zh-CN" sz="2400"/>
              <a:t>HTML</a:t>
            </a:r>
            <a:r>
              <a:rPr lang="zh-CN" altLang="en-US" sz="2400"/>
              <a:t>碎片、或其他保存成本高的数据。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比较</a:t>
            </a:r>
            <a:endParaRPr lang="zh-CN" altLang="en-US" dirty="0"/>
          </a:p>
        </p:txBody>
      </p:sp>
      <p:sp>
        <p:nvSpPr>
          <p:cNvPr id="5" name="文本框 4"/>
          <p:cNvSpPr txBox="1"/>
          <p:nvPr/>
        </p:nvSpPr>
        <p:spPr>
          <a:xfrm>
            <a:off x="781685" y="1191260"/>
            <a:ext cx="8336280" cy="922020"/>
          </a:xfrm>
          <a:prstGeom prst="rect">
            <a:avLst/>
          </a:prstGeom>
          <a:noFill/>
        </p:spPr>
        <p:txBody>
          <a:bodyPr wrap="square" rtlCol="0" anchor="t">
            <a:spAutoFit/>
          </a:bodyPr>
          <a:p>
            <a:r>
              <a:rPr lang="zh-CN" altLang="en-US">
                <a:sym typeface="+mn-ea"/>
              </a:rPr>
              <a:t>redis,2009年诞生</a:t>
            </a:r>
            <a:endParaRPr lang="zh-CN" altLang="en-US"/>
          </a:p>
          <a:p>
            <a:r>
              <a:rPr lang="zh-CN" altLang="en-US"/>
              <a:t>memcached，2003年诞生。初期用perl写，后用c重构，现相对于增加新特性，它更注重稳定性和性能优化。</a:t>
            </a:r>
            <a:endParaRPr lang="zh-CN" altLang="en-US"/>
          </a:p>
        </p:txBody>
      </p:sp>
      <p:sp>
        <p:nvSpPr>
          <p:cNvPr id="7" name="文本框 6"/>
          <p:cNvSpPr txBox="1"/>
          <p:nvPr/>
        </p:nvSpPr>
        <p:spPr>
          <a:xfrm>
            <a:off x="781685" y="2485390"/>
            <a:ext cx="8756650" cy="4246245"/>
          </a:xfrm>
          <a:prstGeom prst="rect">
            <a:avLst/>
          </a:prstGeom>
          <a:noFill/>
        </p:spPr>
        <p:txBody>
          <a:bodyPr wrap="square" rtlCol="0">
            <a:spAutoFit/>
          </a:bodyPr>
          <a:p>
            <a:r>
              <a:rPr lang="zh-CN" altLang="en-US"/>
              <a:t>类型：memcached适合存轻量，静态数据，比如html碎片，memcached内部没有redis那么复杂，因此存储效率更高，消耗的内存资源更少。String类型就是最理想的可读类型（memcached只支持String），因为没有什么进一步的处理。</a:t>
            </a:r>
            <a:endParaRPr lang="zh-CN" altLang="en-US"/>
          </a:p>
          <a:p>
            <a:endParaRPr lang="zh-CN" altLang="en-US"/>
          </a:p>
          <a:p>
            <a:r>
              <a:rPr lang="zh-CN" altLang="en-US"/>
              <a:t>并发：由于memcached是多线程，redis是单线程，memcahed可以通过增加计算资源来进行进行缩放，这样会丢失一部分数据。redis始终单线程，只能水平缩放，通过集群来实现，相较于缩放，集群更有效，不过实施起来也更难。</a:t>
            </a:r>
            <a:endParaRPr lang="zh-CN" altLang="en-US"/>
          </a:p>
          <a:p>
            <a:endParaRPr lang="zh-CN" altLang="en-US"/>
          </a:p>
          <a:p>
            <a:r>
              <a:rPr lang="zh-CN" altLang="en-US"/>
              <a:t>数据结构：</a:t>
            </a:r>
            <a:r>
              <a:rPr lang="en-US" altLang="zh-CN"/>
              <a:t>redis</a:t>
            </a:r>
            <a:r>
              <a:rPr lang="zh-CN" altLang="en-US"/>
              <a:t>很多，</a:t>
            </a:r>
            <a:r>
              <a:rPr lang="en-US" altLang="zh-CN"/>
              <a:t>memached</a:t>
            </a:r>
            <a:r>
              <a:rPr lang="zh-CN" altLang="en-US"/>
              <a:t>只有</a:t>
            </a:r>
            <a:r>
              <a:rPr lang="en-US" altLang="zh-CN"/>
              <a:t>String</a:t>
            </a:r>
            <a:endParaRPr lang="en-US" altLang="zh-CN"/>
          </a:p>
          <a:p>
            <a:endParaRPr lang="en-US" altLang="zh-CN"/>
          </a:p>
          <a:p>
            <a:r>
              <a:rPr lang="zh-CN" altLang="en-US"/>
              <a:t>缓存管理：缓存管理方面，redis采用驱逐式的管理，可以删掉老数据给新数据腾空间。</a:t>
            </a:r>
            <a:endParaRPr lang="zh-CN" altLang="en-US"/>
          </a:p>
          <a:p>
            <a:r>
              <a:rPr lang="zh-CN" altLang="en-US"/>
              <a:t>memcached使用Least Recently Used algorithm或是直接把和新数据大小类似的老数据清除掉。</a:t>
            </a:r>
            <a:endParaRPr lang="zh-CN" altLang="en-US"/>
          </a:p>
          <a:p>
            <a:r>
              <a:rPr lang="zh-CN" altLang="en-US"/>
              <a:t>redis的驱逐粒度更细，有6个不同的驱逐方案，同时支持懒惰和积极的驱逐，只有空间不足或主动去驱逐才会执行。</a:t>
            </a:r>
            <a:endParaRPr lang="zh-CN" altLang="en-US"/>
          </a:p>
        </p:txBody>
      </p:sp>
      <p:pic>
        <p:nvPicPr>
          <p:cNvPr id="3" name="图片 2"/>
          <p:cNvPicPr>
            <a:picLocks noChangeAspect="1"/>
          </p:cNvPicPr>
          <p:nvPr/>
        </p:nvPicPr>
        <p:blipFill>
          <a:blip r:embed="rId1"/>
          <a:stretch>
            <a:fillRect/>
          </a:stretch>
        </p:blipFill>
        <p:spPr>
          <a:xfrm>
            <a:off x="2622550" y="2113280"/>
            <a:ext cx="5715635" cy="3031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redis</a:t>
            </a:r>
            <a:endParaRPr lang="en-US" altLang="zh-CN" dirty="0"/>
          </a:p>
        </p:txBody>
      </p:sp>
      <p:pic>
        <p:nvPicPr>
          <p:cNvPr id="5" name="图片 4" descr="Redis-Data-Types"/>
          <p:cNvPicPr>
            <a:picLocks noChangeAspect="1"/>
          </p:cNvPicPr>
          <p:nvPr/>
        </p:nvPicPr>
        <p:blipFill>
          <a:blip r:embed="rId1"/>
          <a:stretch>
            <a:fillRect/>
          </a:stretch>
        </p:blipFill>
        <p:spPr>
          <a:xfrm>
            <a:off x="6012815" y="1860550"/>
            <a:ext cx="5885815" cy="2505075"/>
          </a:xfrm>
          <a:prstGeom prst="rect">
            <a:avLst/>
          </a:prstGeom>
        </p:spPr>
      </p:pic>
      <p:pic>
        <p:nvPicPr>
          <p:cNvPr id="6" name="图片 5" descr="Redis-Usage"/>
          <p:cNvPicPr>
            <a:picLocks noChangeAspect="1"/>
          </p:cNvPicPr>
          <p:nvPr/>
        </p:nvPicPr>
        <p:blipFill>
          <a:blip r:embed="rId2"/>
          <a:stretch>
            <a:fillRect/>
          </a:stretch>
        </p:blipFill>
        <p:spPr>
          <a:xfrm>
            <a:off x="445135" y="1733550"/>
            <a:ext cx="6047740" cy="3390265"/>
          </a:xfrm>
          <a:prstGeom prst="rect">
            <a:avLst/>
          </a:prstGeom>
        </p:spPr>
      </p:pic>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75055" y="5054600"/>
            <a:ext cx="9604375" cy="1198880"/>
          </a:xfrm>
          <a:prstGeom prst="rect">
            <a:avLst/>
          </a:prstGeom>
          <a:noFill/>
        </p:spPr>
        <p:txBody>
          <a:bodyPr wrap="square" rtlCol="0">
            <a:spAutoFit/>
          </a:bodyPr>
          <a:p>
            <a:r>
              <a:rPr lang="zh-CN" altLang="en-US"/>
              <a:t>键值缓存和存储。由于丰富的数据类型会被称为数据结构服务器。可以对各类型进行原子操作。</a:t>
            </a:r>
            <a:r>
              <a:rPr lang="en-US" altLang="zh-CN"/>
              <a:t>e.g. append string,incr hash value,push list,compute set interation\union\difference,sorted set</a:t>
            </a:r>
            <a:endParaRPr lang="en-US" altLang="zh-CN"/>
          </a:p>
          <a:p>
            <a:r>
              <a:rPr lang="zh-CN" altLang="en-US"/>
              <a:t>采用内存数据集，可根据需求将数据持久化到硬盘或将命令追加到</a:t>
            </a:r>
            <a:r>
              <a:rPr lang="en-US" altLang="zh-CN"/>
              <a:t>log</a:t>
            </a:r>
            <a:r>
              <a:rPr lang="zh-CN" altLang="en-US"/>
              <a:t>。同时支持主从异步复制。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数据安全与性能保障</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持久化</a:t>
            </a:r>
            <a:endParaRPr lang="zh-CN" altLang="en-US" dirty="0"/>
          </a:p>
        </p:txBody>
      </p:sp>
      <p:sp>
        <p:nvSpPr>
          <p:cNvPr id="54" name="文本框 53"/>
          <p:cNvSpPr txBox="1"/>
          <p:nvPr/>
        </p:nvSpPr>
        <p:spPr>
          <a:xfrm>
            <a:off x="577850" y="1445895"/>
            <a:ext cx="6899275" cy="829945"/>
          </a:xfrm>
          <a:prstGeom prst="rect">
            <a:avLst/>
          </a:prstGeom>
          <a:noFill/>
        </p:spPr>
        <p:txBody>
          <a:bodyPr wrap="square" rtlCol="0">
            <a:spAutoFit/>
          </a:bodyPr>
          <a:p>
            <a:r>
              <a:rPr lang="zh-CN" altLang="en-US" sz="2400"/>
              <a:t>快照：将某一时刻所有数据写入硬盘</a:t>
            </a:r>
            <a:endParaRPr lang="zh-CN" altLang="en-US" sz="2400"/>
          </a:p>
          <a:p>
            <a:r>
              <a:rPr lang="en-US" altLang="zh-CN" sz="2400"/>
              <a:t>AOF</a:t>
            </a:r>
            <a:r>
              <a:rPr lang="zh-CN" altLang="en-US" sz="2400"/>
              <a:t>：执行写命令时，讲写命令复制到硬盘</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a:t>
            </a:r>
            <a:r>
              <a:rPr lang="en-US" altLang="zh-CN" dirty="0"/>
              <a:t>snapshotting</a:t>
            </a:r>
            <a:r>
              <a:rPr lang="zh-CN" altLang="en-US" dirty="0"/>
              <a:t>）</a:t>
            </a:r>
            <a:endParaRPr lang="zh-CN" altLang="en-US" dirty="0"/>
          </a:p>
        </p:txBody>
      </p:sp>
      <p:sp>
        <p:nvSpPr>
          <p:cNvPr id="54" name="文本框 53"/>
          <p:cNvSpPr txBox="1"/>
          <p:nvPr/>
        </p:nvSpPr>
        <p:spPr>
          <a:xfrm>
            <a:off x="577850" y="1445895"/>
            <a:ext cx="10347960" cy="4154170"/>
          </a:xfrm>
          <a:prstGeom prst="rect">
            <a:avLst/>
          </a:prstGeom>
          <a:noFill/>
        </p:spPr>
        <p:txBody>
          <a:bodyPr wrap="square" rtlCol="0">
            <a:spAutoFit/>
          </a:bodyPr>
          <a:p>
            <a:r>
              <a:rPr lang="zh-CN" altLang="en-US" sz="2400"/>
              <a:t>创建快照的方式：</a:t>
            </a:r>
            <a:endParaRPr lang="zh-CN" altLang="en-US" sz="2400"/>
          </a:p>
          <a:p>
            <a:r>
              <a:rPr lang="en-US" altLang="zh-CN" sz="2400"/>
              <a:t>1</a:t>
            </a:r>
            <a:r>
              <a:rPr lang="zh-CN" altLang="en-US" sz="2400"/>
              <a:t>）客户端发送</a:t>
            </a:r>
            <a:r>
              <a:rPr lang="en-US" altLang="zh-CN" sz="2400"/>
              <a:t>BGSAVE</a:t>
            </a:r>
            <a:r>
              <a:rPr lang="zh-CN" altLang="en-US" sz="2400"/>
              <a:t>命令创建快照，</a:t>
            </a:r>
            <a:r>
              <a:rPr lang="en-US" altLang="zh-CN" sz="2400"/>
              <a:t>redis</a:t>
            </a:r>
            <a:r>
              <a:rPr lang="zh-CN" altLang="en-US" sz="2400"/>
              <a:t>会</a:t>
            </a:r>
            <a:r>
              <a:rPr lang="en-US" altLang="zh-CN" sz="2400"/>
              <a:t>fork</a:t>
            </a:r>
            <a:r>
              <a:rPr lang="zh-CN" altLang="en-US" sz="2400"/>
              <a:t>创建子进程，通过子进程讲快照写入硬盘，父进程继续处理命令请求</a:t>
            </a:r>
            <a:endParaRPr lang="zh-CN" altLang="en-US" sz="2400"/>
          </a:p>
          <a:p>
            <a:r>
              <a:rPr lang="en-US" altLang="zh-CN" sz="2400"/>
              <a:t>2</a:t>
            </a:r>
            <a:r>
              <a:rPr lang="zh-CN" altLang="en-US" sz="2400"/>
              <a:t>）客户端发送</a:t>
            </a:r>
            <a:r>
              <a:rPr lang="en-US" altLang="zh-CN" sz="2400"/>
              <a:t>SAVE</a:t>
            </a:r>
            <a:r>
              <a:rPr lang="zh-CN" altLang="en-US" sz="2400"/>
              <a:t>命令创建快照，该命令阻塞式执行，内存短缺或对等待时间没要求才会采用。</a:t>
            </a:r>
            <a:endParaRPr lang="zh-CN" altLang="en-US" sz="2400"/>
          </a:p>
          <a:p>
            <a:r>
              <a:rPr lang="en-US" altLang="zh-CN" sz="2400"/>
              <a:t>3</a:t>
            </a:r>
            <a:r>
              <a:rPr lang="zh-CN" altLang="en-US" sz="2400"/>
              <a:t>）设置</a:t>
            </a:r>
            <a:r>
              <a:rPr lang="en-US" altLang="zh-CN" sz="2400"/>
              <a:t>save</a:t>
            </a:r>
            <a:r>
              <a:rPr lang="zh-CN" altLang="en-US" sz="2400"/>
              <a:t>配置选项，如</a:t>
            </a:r>
            <a:r>
              <a:rPr lang="en-US" altLang="zh-CN" sz="2400"/>
              <a:t>save 3600 100</a:t>
            </a:r>
            <a:r>
              <a:rPr lang="zh-CN" altLang="en-US" sz="2400"/>
              <a:t>，</a:t>
            </a:r>
            <a:r>
              <a:rPr lang="en-US" altLang="zh-CN" sz="2400"/>
              <a:t>3600</a:t>
            </a:r>
            <a:r>
              <a:rPr lang="zh-CN" altLang="en-US" sz="2400"/>
              <a:t>秒内有</a:t>
            </a:r>
            <a:r>
              <a:rPr lang="en-US" altLang="zh-CN" sz="2400"/>
              <a:t>100</a:t>
            </a:r>
            <a:r>
              <a:rPr lang="zh-CN" altLang="en-US" sz="2400"/>
              <a:t>次写入则触发</a:t>
            </a:r>
            <a:r>
              <a:rPr lang="en-US" altLang="zh-CN" sz="2400"/>
              <a:t>BGSAVE</a:t>
            </a:r>
            <a:endParaRPr lang="en-US" altLang="zh-CN" sz="2400"/>
          </a:p>
          <a:p>
            <a:r>
              <a:rPr lang="en-US" altLang="zh-CN" sz="2400"/>
              <a:t>4</a:t>
            </a:r>
            <a:r>
              <a:rPr lang="zh-CN" altLang="en-US" sz="2400"/>
              <a:t>）接受到</a:t>
            </a:r>
            <a:r>
              <a:rPr lang="en-US" altLang="zh-CN" sz="2400"/>
              <a:t>SHUTDOWN</a:t>
            </a:r>
            <a:r>
              <a:rPr lang="zh-CN" altLang="en-US" sz="2400"/>
              <a:t>命令时，执行</a:t>
            </a:r>
            <a:r>
              <a:rPr lang="en-US" altLang="zh-CN" sz="2400"/>
              <a:t>SAVE</a:t>
            </a:r>
            <a:r>
              <a:rPr lang="zh-CN" altLang="en-US" sz="2400"/>
              <a:t>命令，阻塞所有客户端，完成后再</a:t>
            </a:r>
            <a:r>
              <a:rPr lang="en-US" altLang="zh-CN" sz="2400"/>
              <a:t>SHUTDOWN</a:t>
            </a:r>
            <a:endParaRPr lang="en-US" altLang="zh-CN" sz="2400"/>
          </a:p>
          <a:p>
            <a:r>
              <a:rPr lang="en-US" altLang="zh-CN" sz="2400"/>
              <a:t>5</a:t>
            </a:r>
            <a:r>
              <a:rPr lang="zh-CN" altLang="en-US" sz="2400"/>
              <a:t>）主从服务器连接，采用</a:t>
            </a:r>
            <a:r>
              <a:rPr lang="en-US" altLang="zh-CN" sz="2400"/>
              <a:t>SYNC</a:t>
            </a:r>
            <a:r>
              <a:rPr lang="zh-CN" altLang="en-US" sz="2400"/>
              <a:t>进行复制，主服务器执行</a:t>
            </a:r>
            <a:r>
              <a:rPr lang="en-US" altLang="zh-CN" sz="2400"/>
              <a:t>BGSAVE</a:t>
            </a:r>
            <a:endParaRPr lang="en-US" altLang="zh-CN" sz="2400"/>
          </a:p>
          <a:p>
            <a:r>
              <a:rPr lang="zh-CN" altLang="en-US" sz="2400"/>
              <a:t>系统崩溃将丢失最后一次快照后更改的数据。适用于容错度较高的系统。</a:t>
            </a:r>
            <a:endParaRPr lang="zh-CN" altLang="en-US" sz="2400"/>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3672</Words>
  <Application>WPS 演示</Application>
  <PresentationFormat>宽屏</PresentationFormat>
  <Paragraphs>248</Paragraphs>
  <Slides>21</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Impact</vt:lpstr>
      <vt:lpstr>Arial Unicode MS</vt:lpstr>
      <vt:lpstr>Calibri</vt:lpstr>
      <vt:lpstr>主题5</vt:lpstr>
      <vt:lpstr>Redis&amp;Memcached相关</vt:lpstr>
      <vt:lpstr>PowerPoint 演示文稿</vt:lpstr>
      <vt:lpstr>redis&amp;memcached简介</vt:lpstr>
      <vt:lpstr>redis和memcached共性</vt:lpstr>
      <vt:lpstr>redis和memcached比较</vt:lpstr>
      <vt:lpstr>关于redis</vt:lpstr>
      <vt:lpstr>数据安全与性能保障</vt:lpstr>
      <vt:lpstr>redis持久化</vt:lpstr>
      <vt:lpstr>快照（snapshotting）</vt:lpstr>
      <vt:lpstr>AOF（Append-only file）</vt:lpstr>
      <vt:lpstr>AOF重写、压缩</vt:lpstr>
      <vt:lpstr>复制（replication）</vt:lpstr>
      <vt:lpstr>系统故障处理</vt:lpstr>
      <vt:lpstr>事务</vt:lpstr>
      <vt:lpstr>分布式锁</vt:lpstr>
      <vt:lpstr>内存占用与扩展</vt:lpstr>
      <vt:lpstr>短结构</vt:lpstr>
      <vt:lpstr>分片结构</vt:lpstr>
      <vt:lpstr>分片结构</vt:lpstr>
      <vt:lpstr>分片结构</vt:lpstr>
      <vt:lpstr>Redis Cluster</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zuoyebang</cp:lastModifiedBy>
  <cp:revision>52</cp:revision>
  <cp:lastPrinted>2018-02-05T16:00:00Z</cp:lastPrinted>
  <dcterms:created xsi:type="dcterms:W3CDTF">2018-02-05T16:00:00Z</dcterms:created>
  <dcterms:modified xsi:type="dcterms:W3CDTF">2019-01-05T09:34:47Z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2052-11.1.0.8214</vt:lpwstr>
  </property>
</Properties>
</file>