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272" r:id="rId5"/>
    <p:sldId id="519" r:id="rId6"/>
    <p:sldId id="516" r:id="rId7"/>
    <p:sldId id="517" r:id="rId8"/>
    <p:sldId id="518" r:id="rId9"/>
    <p:sldId id="543" r:id="rId10"/>
    <p:sldId id="274" r:id="rId11"/>
    <p:sldId id="281" r:id="rId12"/>
    <p:sldId id="520" r:id="rId13"/>
    <p:sldId id="521" r:id="rId14"/>
    <p:sldId id="522" r:id="rId15"/>
    <p:sldId id="523" r:id="rId16"/>
    <p:sldId id="524" r:id="rId17"/>
    <p:sldId id="525" r:id="rId18"/>
    <p:sldId id="560" r:id="rId19"/>
    <p:sldId id="531" r:id="rId20"/>
    <p:sldId id="534" r:id="rId21"/>
    <p:sldId id="535" r:id="rId22"/>
    <p:sldId id="539" r:id="rId23"/>
    <p:sldId id="542" r:id="rId24"/>
    <p:sldId id="537" r:id="rId25"/>
    <p:sldId id="53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4" autoAdjust="0"/>
    <p:restoredTop sz="94710" autoAdjust="0"/>
  </p:normalViewPr>
  <p:slideViewPr>
    <p:cSldViewPr snapToGrid="0">
      <p:cViewPr varScale="1">
        <p:scale>
          <a:sx n="94" d="100"/>
          <a:sy n="94" d="100"/>
        </p:scale>
        <p:origin x="90" y="558"/>
      </p:cViewPr>
      <p:guideLst/>
    </p:cSldViewPr>
  </p:slideViewPr>
  <p:notesTextViewPr>
    <p:cViewPr>
      <p:scale>
        <a:sx n="3" d="2"/>
        <a:sy n="3" d="2"/>
      </p:scale>
      <p:origin x="0" y="0"/>
    </p:cViewPr>
  </p:notesTextViewPr>
  <p:sorterViewPr>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hyperlink" Target="http://www.officeplus.cn/Template/Home.shtml"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microsoft.com/office/2007/relationships/hdphoto" Target="../media/image5.wdp"/><Relationship Id="rId6" Type="http://schemas.openxmlformats.org/officeDocument/2006/relationships/image" Target="../media/image4.png"/><Relationship Id="rId5" Type="http://schemas.openxmlformats.org/officeDocument/2006/relationships/hyperlink" Target="http://www.officeplus.cn/Template/Home.shtml" TargetMode="External"/><Relationship Id="rId4" Type="http://schemas.openxmlformats.org/officeDocument/2006/relationships/image" Target="../media/image8.png"/><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1102" name="图片 1101"/>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p:nvPr>
        </p:nvSpPr>
        <p:spPr>
          <a:xfrm>
            <a:off x="669925" y="3079043"/>
            <a:ext cx="10850563" cy="475132"/>
          </a:xfrm>
        </p:spPr>
        <p:txBody>
          <a:bodyPr anchor="ctr">
            <a:normAutofit/>
          </a:bodyPr>
          <a:lstStyle>
            <a:lvl1pPr marL="0" marR="0" indent="0" algn="r" defTabSz="913765"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r"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9802" name="标题 1"/>
          <p:cNvSpPr>
            <a:spLocks noGrp="1"/>
          </p:cNvSpPr>
          <p:nvPr userDrawn="1">
            <p:ph type="ctrTitle"/>
          </p:nvPr>
        </p:nvSpPr>
        <p:spPr>
          <a:xfrm>
            <a:off x="669926" y="2321170"/>
            <a:ext cx="10850562" cy="749082"/>
          </a:xfrm>
        </p:spPr>
        <p:txBody>
          <a:bodyPr anchor="ctr">
            <a:normAutofit/>
          </a:bodyPr>
          <a:lstStyle>
            <a:lvl1pPr algn="r">
              <a:defRPr sz="3600" b="1">
                <a:solidFill>
                  <a:schemeClr val="tx1"/>
                </a:solidFill>
              </a:defRPr>
            </a:lvl1pPr>
          </a:lstStyle>
          <a:p>
            <a:r>
              <a:rPr lang="en-US" altLang="zh-CN"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p:nvPr>
        </p:nvSpPr>
        <p:spPr>
          <a:xfrm>
            <a:off x="669924" y="2927838"/>
            <a:ext cx="10850564" cy="501162"/>
          </a:xfrm>
          <a:noFill/>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129" name="图片 1128"/>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6410960" y="4665345"/>
            <a:ext cx="1697990" cy="474980"/>
          </a:xfrm>
        </p:spPr>
        <p:txBody>
          <a:bodyPr>
            <a:noAutofit/>
          </a:bodyPr>
          <a:lstStyle/>
          <a:p>
            <a:r>
              <a:rPr lang="zh-CN" altLang="en-US" sz="3200" dirty="0"/>
              <a:t>程畹町</a:t>
            </a:r>
            <a:endParaRPr lang="zh-CN" altLang="en-US" sz="3200" dirty="0"/>
          </a:p>
        </p:txBody>
      </p:sp>
      <p:sp>
        <p:nvSpPr>
          <p:cNvPr id="18" name="标题 17"/>
          <p:cNvSpPr>
            <a:spLocks noGrp="1"/>
          </p:cNvSpPr>
          <p:nvPr>
            <p:ph type="ctrTitle"/>
          </p:nvPr>
        </p:nvSpPr>
        <p:spPr>
          <a:xfrm>
            <a:off x="3329305" y="1633855"/>
            <a:ext cx="7400290" cy="749300"/>
          </a:xfrm>
        </p:spPr>
        <p:txBody>
          <a:bodyPr>
            <a:noAutofit/>
          </a:bodyPr>
          <a:lstStyle/>
          <a:p>
            <a:r>
              <a:rPr lang="en-US" altLang="zh-CN" sz="4800" dirty="0"/>
              <a:t>Redis&amp;Memcached</a:t>
            </a:r>
            <a:r>
              <a:rPr lang="zh-CN" altLang="en-US" sz="4800" dirty="0"/>
              <a:t>相关</a:t>
            </a:r>
            <a:endParaRPr lang="zh-CN" altLang="en-US" sz="4800" dirty="0"/>
          </a:p>
        </p:txBody>
      </p:sp>
      <p:cxnSp>
        <p:nvCxnSpPr>
          <p:cNvPr id="4" name="直接连接符 3"/>
          <p:cNvCxnSpPr/>
          <p:nvPr/>
        </p:nvCxnSpPr>
        <p:spPr>
          <a:xfrm>
            <a:off x="3000375" y="2383326"/>
            <a:ext cx="85201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a:t>
            </a:r>
            <a:r>
              <a:rPr lang="en-US" altLang="zh-CN" dirty="0"/>
              <a:t>snapshotting</a:t>
            </a:r>
            <a:r>
              <a:rPr lang="zh-CN" altLang="en-US" dirty="0"/>
              <a:t>）</a:t>
            </a:r>
            <a:endParaRPr lang="zh-CN" altLang="en-US" dirty="0"/>
          </a:p>
        </p:txBody>
      </p:sp>
      <p:sp>
        <p:nvSpPr>
          <p:cNvPr id="54" name="文本框 53"/>
          <p:cNvSpPr txBox="1"/>
          <p:nvPr/>
        </p:nvSpPr>
        <p:spPr>
          <a:xfrm>
            <a:off x="577850" y="1445895"/>
            <a:ext cx="10347960" cy="4154170"/>
          </a:xfrm>
          <a:prstGeom prst="rect">
            <a:avLst/>
          </a:prstGeom>
          <a:noFill/>
        </p:spPr>
        <p:txBody>
          <a:bodyPr wrap="square" rtlCol="0">
            <a:spAutoFit/>
          </a:bodyPr>
          <a:p>
            <a:r>
              <a:rPr lang="zh-CN" altLang="en-US" sz="2400"/>
              <a:t>创建快照的方式：</a:t>
            </a:r>
            <a:endParaRPr lang="zh-CN" altLang="en-US" sz="2400"/>
          </a:p>
          <a:p>
            <a:r>
              <a:rPr lang="en-US" altLang="zh-CN" sz="2400"/>
              <a:t>1</a:t>
            </a:r>
            <a:r>
              <a:rPr lang="zh-CN" altLang="en-US" sz="2400"/>
              <a:t>）客户端发送</a:t>
            </a:r>
            <a:r>
              <a:rPr lang="en-US" altLang="zh-CN" sz="2400"/>
              <a:t>BGSAVE</a:t>
            </a:r>
            <a:r>
              <a:rPr lang="zh-CN" altLang="en-US" sz="2400"/>
              <a:t>命令创建快照，</a:t>
            </a:r>
            <a:r>
              <a:rPr lang="en-US" altLang="zh-CN" sz="2400"/>
              <a:t>redis</a:t>
            </a:r>
            <a:r>
              <a:rPr lang="zh-CN" altLang="en-US" sz="2400"/>
              <a:t>会</a:t>
            </a:r>
            <a:r>
              <a:rPr lang="en-US" altLang="zh-CN" sz="2400"/>
              <a:t>fork</a:t>
            </a:r>
            <a:r>
              <a:rPr lang="zh-CN" altLang="en-US" sz="2400"/>
              <a:t>创建子进程，通过子进程讲快照写入硬盘，父进程继续处理命令请求</a:t>
            </a:r>
            <a:endParaRPr lang="zh-CN" altLang="en-US" sz="2400"/>
          </a:p>
          <a:p>
            <a:r>
              <a:rPr lang="en-US" altLang="zh-CN" sz="2400"/>
              <a:t>2</a:t>
            </a:r>
            <a:r>
              <a:rPr lang="zh-CN" altLang="en-US" sz="2400"/>
              <a:t>）客户端发送</a:t>
            </a:r>
            <a:r>
              <a:rPr lang="en-US" altLang="zh-CN" sz="2400"/>
              <a:t>SAVE</a:t>
            </a:r>
            <a:r>
              <a:rPr lang="zh-CN" altLang="en-US" sz="2400"/>
              <a:t>命令创建快照，该命令阻塞式执行，内存短缺或对等待时间没要求才会采用。</a:t>
            </a:r>
            <a:endParaRPr lang="zh-CN" altLang="en-US" sz="2400"/>
          </a:p>
          <a:p>
            <a:r>
              <a:rPr lang="en-US" altLang="zh-CN" sz="2400"/>
              <a:t>3</a:t>
            </a:r>
            <a:r>
              <a:rPr lang="zh-CN" altLang="en-US" sz="2400"/>
              <a:t>）设置</a:t>
            </a:r>
            <a:r>
              <a:rPr lang="en-US" altLang="zh-CN" sz="2400"/>
              <a:t>save</a:t>
            </a:r>
            <a:r>
              <a:rPr lang="zh-CN" altLang="en-US" sz="2400"/>
              <a:t>配置选项，如</a:t>
            </a:r>
            <a:r>
              <a:rPr lang="en-US" altLang="zh-CN" sz="2400"/>
              <a:t>save 3600 100</a:t>
            </a:r>
            <a:r>
              <a:rPr lang="zh-CN" altLang="en-US" sz="2400"/>
              <a:t>，</a:t>
            </a:r>
            <a:r>
              <a:rPr lang="en-US" altLang="zh-CN" sz="2400"/>
              <a:t>3600</a:t>
            </a:r>
            <a:r>
              <a:rPr lang="zh-CN" altLang="en-US" sz="2400"/>
              <a:t>秒内有</a:t>
            </a:r>
            <a:r>
              <a:rPr lang="en-US" altLang="zh-CN" sz="2400"/>
              <a:t>100</a:t>
            </a:r>
            <a:r>
              <a:rPr lang="zh-CN" altLang="en-US" sz="2400"/>
              <a:t>次写入则触发</a:t>
            </a:r>
            <a:r>
              <a:rPr lang="en-US" altLang="zh-CN" sz="2400"/>
              <a:t>BGSAVE</a:t>
            </a:r>
            <a:endParaRPr lang="en-US" altLang="zh-CN" sz="2400"/>
          </a:p>
          <a:p>
            <a:r>
              <a:rPr lang="en-US" altLang="zh-CN" sz="2400"/>
              <a:t>4</a:t>
            </a:r>
            <a:r>
              <a:rPr lang="zh-CN" altLang="en-US" sz="2400"/>
              <a:t>）接受到</a:t>
            </a:r>
            <a:r>
              <a:rPr lang="en-US" altLang="zh-CN" sz="2400"/>
              <a:t>SHUTDOWN</a:t>
            </a:r>
            <a:r>
              <a:rPr lang="zh-CN" altLang="en-US" sz="2400"/>
              <a:t>命令时，执行</a:t>
            </a:r>
            <a:r>
              <a:rPr lang="en-US" altLang="zh-CN" sz="2400"/>
              <a:t>SAVE</a:t>
            </a:r>
            <a:r>
              <a:rPr lang="zh-CN" altLang="en-US" sz="2400"/>
              <a:t>命令，阻塞所有客户端，完成后再</a:t>
            </a:r>
            <a:r>
              <a:rPr lang="en-US" altLang="zh-CN" sz="2400"/>
              <a:t>SHUTDOWN</a:t>
            </a:r>
            <a:endParaRPr lang="en-US" altLang="zh-CN" sz="2400"/>
          </a:p>
          <a:p>
            <a:r>
              <a:rPr lang="en-US" altLang="zh-CN" sz="2400"/>
              <a:t>5</a:t>
            </a:r>
            <a:r>
              <a:rPr lang="zh-CN" altLang="en-US" sz="2400"/>
              <a:t>）主从服务器连接，采用</a:t>
            </a:r>
            <a:r>
              <a:rPr lang="en-US" altLang="zh-CN" sz="2400"/>
              <a:t>SYNC</a:t>
            </a:r>
            <a:r>
              <a:rPr lang="zh-CN" altLang="en-US" sz="2400"/>
              <a:t>进行复制，主服务器执行</a:t>
            </a:r>
            <a:r>
              <a:rPr lang="en-US" altLang="zh-CN" sz="2400"/>
              <a:t>BGSAVE</a:t>
            </a:r>
            <a:endParaRPr lang="en-US" altLang="zh-CN" sz="2400"/>
          </a:p>
          <a:p>
            <a:r>
              <a:rPr lang="zh-CN" altLang="en-US" sz="2400"/>
              <a:t>系统崩溃将丢失最后一次快照后更改的数据。适用于容错度较高的系统。</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AOF</a:t>
            </a:r>
            <a:r>
              <a:rPr lang="zh-CN" altLang="en-US" dirty="0"/>
              <a:t>（</a:t>
            </a:r>
            <a:r>
              <a:rPr lang="en-US" altLang="zh-CN" dirty="0"/>
              <a:t>Append-only file</a:t>
            </a:r>
            <a:r>
              <a:rPr lang="zh-CN" altLang="en-US" dirty="0"/>
              <a:t>）</a:t>
            </a:r>
            <a:endParaRPr lang="zh-CN" altLang="en-US" dirty="0"/>
          </a:p>
        </p:txBody>
      </p:sp>
      <p:sp>
        <p:nvSpPr>
          <p:cNvPr id="5" name="文本框 4"/>
          <p:cNvSpPr txBox="1"/>
          <p:nvPr/>
        </p:nvSpPr>
        <p:spPr>
          <a:xfrm>
            <a:off x="577850" y="1445895"/>
            <a:ext cx="10347960" cy="2306955"/>
          </a:xfrm>
          <a:prstGeom prst="rect">
            <a:avLst/>
          </a:prstGeom>
          <a:noFill/>
        </p:spPr>
        <p:txBody>
          <a:bodyPr wrap="square" rtlCol="0">
            <a:spAutoFit/>
          </a:bodyPr>
          <a:p>
            <a:r>
              <a:rPr lang="zh-CN" altLang="en-US" sz="2400"/>
              <a:t>写操作速度依赖于硬盘性能限制</a:t>
            </a:r>
            <a:endParaRPr lang="zh-CN" altLang="en-US" sz="2400"/>
          </a:p>
          <a:p>
            <a:r>
              <a:rPr lang="en-US" altLang="zh-CN" sz="2400"/>
              <a:t>1</a:t>
            </a:r>
            <a:r>
              <a:rPr lang="zh-CN" altLang="en-US" sz="2400"/>
              <a:t>）转盘式硬盘每秒可处理</a:t>
            </a:r>
            <a:r>
              <a:rPr lang="en-US" altLang="zh-CN" sz="2400"/>
              <a:t>200</a:t>
            </a:r>
            <a:r>
              <a:rPr lang="zh-CN" altLang="en-US" sz="2400"/>
              <a:t>个写命令</a:t>
            </a:r>
            <a:endParaRPr lang="zh-CN" altLang="en-US" sz="2400"/>
          </a:p>
          <a:p>
            <a:r>
              <a:rPr lang="en-US" altLang="zh-CN" sz="2400"/>
              <a:t>2</a:t>
            </a:r>
            <a:r>
              <a:rPr lang="zh-CN" altLang="en-US" sz="2400"/>
              <a:t>）固态硬盘可每秒可处理几万个写命令</a:t>
            </a:r>
            <a:endParaRPr lang="zh-CN" altLang="en-US" sz="2400"/>
          </a:p>
          <a:p>
            <a:endParaRPr lang="zh-CN" altLang="en-US" sz="2400"/>
          </a:p>
          <a:p>
            <a:r>
              <a:rPr lang="zh-CN" altLang="en-US" sz="2400"/>
              <a:t>注：固态硬盘采用同步频率过高的方案，会引起严重的写入放大，从而大幅度缩短硬盘寿命</a:t>
            </a:r>
            <a:endParaRPr lang="zh-CN" altLang="en-US" sz="2400"/>
          </a:p>
        </p:txBody>
      </p:sp>
      <p:pic>
        <p:nvPicPr>
          <p:cNvPr id="3" name="图片 2"/>
          <p:cNvPicPr>
            <a:picLocks noChangeAspect="1"/>
          </p:cNvPicPr>
          <p:nvPr/>
        </p:nvPicPr>
        <p:blipFill>
          <a:blip r:embed="rId1"/>
          <a:stretch>
            <a:fillRect/>
          </a:stretch>
        </p:blipFill>
        <p:spPr>
          <a:xfrm>
            <a:off x="669925" y="4011930"/>
            <a:ext cx="10454005" cy="1687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AOF</a:t>
            </a:r>
            <a:r>
              <a:rPr lang="zh-CN" altLang="en-US" dirty="0"/>
              <a:t>重写、压缩</a:t>
            </a:r>
            <a:endParaRPr lang="zh-CN" altLang="en-US" dirty="0"/>
          </a:p>
        </p:txBody>
      </p:sp>
      <p:sp>
        <p:nvSpPr>
          <p:cNvPr id="5" name="文本框 4"/>
          <p:cNvSpPr txBox="1"/>
          <p:nvPr/>
        </p:nvSpPr>
        <p:spPr>
          <a:xfrm>
            <a:off x="577850" y="1445895"/>
            <a:ext cx="10347960" cy="4154170"/>
          </a:xfrm>
          <a:prstGeom prst="rect">
            <a:avLst/>
          </a:prstGeom>
          <a:noFill/>
        </p:spPr>
        <p:txBody>
          <a:bodyPr wrap="square" rtlCol="0">
            <a:spAutoFit/>
          </a:bodyPr>
          <a:p>
            <a:r>
              <a:rPr lang="zh-CN" altLang="en-US" sz="2400"/>
              <a:t>背景：利用</a:t>
            </a:r>
            <a:r>
              <a:rPr lang="en-US" altLang="zh-CN" sz="2400"/>
              <a:t>AOF</a:t>
            </a:r>
            <a:r>
              <a:rPr lang="zh-CN" altLang="en-US" sz="2400"/>
              <a:t>的秒级同步频率，可以达到短时间的定期持久化。而需要解决的问题是其文件体积过大。极端情况</a:t>
            </a:r>
            <a:r>
              <a:rPr lang="en-US" altLang="zh-CN" sz="2400"/>
              <a:t>AOF</a:t>
            </a:r>
            <a:r>
              <a:rPr lang="zh-CN" altLang="en-US" sz="2400"/>
              <a:t>文件会用完硬盘可用空间，同时执行时间也会非常长。</a:t>
            </a:r>
            <a:endParaRPr lang="zh-CN" altLang="en-US" sz="2400"/>
          </a:p>
          <a:p>
            <a:endParaRPr lang="zh-CN" altLang="en-US" sz="2400"/>
          </a:p>
          <a:p>
            <a:r>
              <a:rPr lang="zh-CN" altLang="en-US" sz="2400"/>
              <a:t>方案：启动子进程对</a:t>
            </a:r>
            <a:r>
              <a:rPr lang="en-US" altLang="zh-CN" sz="2400"/>
              <a:t>AOF</a:t>
            </a:r>
            <a:r>
              <a:rPr lang="zh-CN" altLang="en-US" sz="2400"/>
              <a:t>文件进行重写。</a:t>
            </a:r>
            <a:endParaRPr lang="zh-CN" altLang="en-US" sz="2400"/>
          </a:p>
          <a:p>
            <a:r>
              <a:rPr lang="zh-CN" altLang="en-US" sz="2400"/>
              <a:t>隐患：创建子进程导致性能和内存占用问题，问题比快照更严重。</a:t>
            </a:r>
            <a:endParaRPr lang="zh-CN" altLang="en-US" sz="2400"/>
          </a:p>
          <a:p>
            <a:r>
              <a:rPr lang="zh-CN" altLang="en-US" sz="2400"/>
              <a:t>下一步方案：</a:t>
            </a:r>
            <a:r>
              <a:rPr lang="en-US" altLang="zh-CN" sz="2400"/>
              <a:t>auto-aof-rewrite-min-size</a:t>
            </a:r>
            <a:r>
              <a:rPr lang="zh-CN" altLang="en-US" sz="2400"/>
              <a:t>自动执行</a:t>
            </a:r>
            <a:r>
              <a:rPr lang="en-US" altLang="zh-CN" sz="2400"/>
              <a:t>AOF</a:t>
            </a:r>
            <a:r>
              <a:rPr lang="zh-CN" altLang="en-US" sz="2400"/>
              <a:t>持久化，同时设置配置，大于</a:t>
            </a:r>
            <a:r>
              <a:rPr lang="en-US" altLang="zh-CN" sz="2400"/>
              <a:t>xx</a:t>
            </a:r>
            <a:r>
              <a:rPr lang="zh-CN" altLang="en-US" sz="2400"/>
              <a:t>体积，再开始重写。（如</a:t>
            </a:r>
            <a:r>
              <a:rPr lang="en-US" altLang="zh-CN" sz="2400"/>
              <a:t>100MB</a:t>
            </a:r>
            <a:r>
              <a:rPr lang="zh-CN" altLang="en-US" sz="2400"/>
              <a:t>）</a:t>
            </a:r>
            <a:endParaRPr lang="zh-CN" altLang="en-US" sz="2400"/>
          </a:p>
          <a:p>
            <a:endParaRPr lang="zh-CN" altLang="en-US" sz="2400"/>
          </a:p>
          <a:p>
            <a:r>
              <a:rPr lang="zh-CN" altLang="en-US" sz="2400"/>
              <a:t>快照和</a:t>
            </a:r>
            <a:r>
              <a:rPr lang="en-US" altLang="zh-CN" sz="2400"/>
              <a:t>AOF</a:t>
            </a:r>
            <a:r>
              <a:rPr lang="zh-CN" altLang="en-US" sz="2400"/>
              <a:t>可分别在不同服务器实施，后续可继续进行备份。</a:t>
            </a:r>
            <a:endParaRPr lang="zh-CN" altLang="en-US" sz="2400"/>
          </a:p>
          <a:p>
            <a:r>
              <a:rPr lang="zh-CN" altLang="en-US" sz="2400"/>
              <a:t>数据负载，数据完整性需求持续增加，需要采用复制特性。</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a:t>
            </a:r>
            <a:r>
              <a:rPr lang="en-US" altLang="zh-CN" dirty="0"/>
              <a:t>replication</a:t>
            </a:r>
            <a:r>
              <a:rPr lang="zh-CN" altLang="en-US" dirty="0"/>
              <a:t>）</a:t>
            </a:r>
            <a:endParaRPr lang="zh-CN" altLang="en-US" dirty="0"/>
          </a:p>
        </p:txBody>
      </p:sp>
      <p:sp>
        <p:nvSpPr>
          <p:cNvPr id="5" name="文本框 4"/>
          <p:cNvSpPr txBox="1"/>
          <p:nvPr/>
        </p:nvSpPr>
        <p:spPr>
          <a:xfrm>
            <a:off x="577850" y="1445895"/>
            <a:ext cx="10347960" cy="2306955"/>
          </a:xfrm>
          <a:prstGeom prst="rect">
            <a:avLst/>
          </a:prstGeom>
          <a:noFill/>
        </p:spPr>
        <p:txBody>
          <a:bodyPr wrap="square" rtlCol="0">
            <a:spAutoFit/>
          </a:bodyPr>
          <a:p>
            <a:r>
              <a:rPr lang="zh-CN" altLang="en-US" sz="2400"/>
              <a:t>单</a:t>
            </a:r>
            <a:r>
              <a:rPr lang="en-US" altLang="zh-CN" sz="2400"/>
              <a:t>redis</a:t>
            </a:r>
            <a:r>
              <a:rPr lang="zh-CN" altLang="en-US" sz="2400"/>
              <a:t>实例</a:t>
            </a:r>
            <a:r>
              <a:rPr lang="en-US" altLang="zh-CN" sz="2400"/>
              <a:t>1</a:t>
            </a:r>
            <a:r>
              <a:rPr lang="zh-CN" altLang="en-US" sz="2400"/>
              <a:t>秒只能处理</a:t>
            </a:r>
            <a:r>
              <a:rPr lang="en-US" altLang="zh-CN" sz="2400"/>
              <a:t>100</a:t>
            </a:r>
            <a:r>
              <a:rPr lang="zh-CN" altLang="en-US" sz="2400"/>
              <a:t>个命令，涉及到</a:t>
            </a:r>
            <a:r>
              <a:rPr lang="en-US" altLang="zh-CN" sz="2400"/>
              <a:t>set</a:t>
            </a:r>
            <a:r>
              <a:rPr lang="zh-CN" altLang="en-US" sz="2400"/>
              <a:t>和</a:t>
            </a:r>
            <a:r>
              <a:rPr lang="en-US" altLang="zh-CN" sz="2400"/>
              <a:t>sortedset</a:t>
            </a:r>
            <a:r>
              <a:rPr lang="zh-CN" altLang="en-US" sz="2400"/>
              <a:t>的操作，涉及元素数据量上万甚至上百万，执行时间会达到秒级。</a:t>
            </a:r>
            <a:endParaRPr lang="zh-CN" altLang="en-US" sz="2400"/>
          </a:p>
          <a:p>
            <a:r>
              <a:rPr lang="zh-CN" altLang="en-US" sz="2400"/>
              <a:t>策略：主从模式，</a:t>
            </a:r>
            <a:r>
              <a:rPr lang="en-US" altLang="zh-CN" sz="2400"/>
              <a:t>master</a:t>
            </a:r>
            <a:r>
              <a:rPr lang="zh-CN" altLang="en-US" sz="2400"/>
              <a:t>发送更新到</a:t>
            </a:r>
            <a:r>
              <a:rPr lang="en-US" altLang="zh-CN" sz="2400"/>
              <a:t>slave</a:t>
            </a:r>
            <a:r>
              <a:rPr lang="zh-CN" altLang="en-US" sz="2400"/>
              <a:t>，</a:t>
            </a:r>
            <a:r>
              <a:rPr lang="en-US" altLang="zh-CN" sz="2400"/>
              <a:t>slave</a:t>
            </a:r>
            <a:r>
              <a:rPr lang="zh-CN" altLang="en-US" sz="2400"/>
              <a:t>处理读请求。</a:t>
            </a:r>
            <a:endParaRPr lang="zh-CN" altLang="en-US" sz="2400"/>
          </a:p>
          <a:p>
            <a:endParaRPr lang="zh-CN" altLang="en-US" sz="2400"/>
          </a:p>
          <a:p>
            <a:r>
              <a:rPr lang="zh-CN" altLang="en-US" sz="2400"/>
              <a:t>注：</a:t>
            </a:r>
            <a:r>
              <a:rPr lang="en-US" altLang="zh-CN" sz="2400"/>
              <a:t>redis</a:t>
            </a:r>
            <a:r>
              <a:rPr lang="zh-CN" altLang="en-US" sz="2400"/>
              <a:t>不支持主主复制，互为主服务器的两个</a:t>
            </a:r>
            <a:r>
              <a:rPr lang="en-US" altLang="zh-CN" sz="2400"/>
              <a:t>redis</a:t>
            </a:r>
            <a:r>
              <a:rPr lang="zh-CN" altLang="en-US" sz="2400"/>
              <a:t>实例会持续尝试通信，同时占用海量处理资源，请求的数据不一致。</a:t>
            </a:r>
            <a:endParaRPr lang="zh-CN" altLang="en-US" sz="2400"/>
          </a:p>
        </p:txBody>
      </p:sp>
      <p:pic>
        <p:nvPicPr>
          <p:cNvPr id="3" name="图片 2"/>
          <p:cNvPicPr>
            <a:picLocks noChangeAspect="1"/>
          </p:cNvPicPr>
          <p:nvPr/>
        </p:nvPicPr>
        <p:blipFill>
          <a:blip r:embed="rId1"/>
          <a:stretch>
            <a:fillRect/>
          </a:stretch>
        </p:blipFill>
        <p:spPr>
          <a:xfrm>
            <a:off x="-106045" y="245745"/>
            <a:ext cx="12404090" cy="4989830"/>
          </a:xfrm>
          <a:prstGeom prst="rect">
            <a:avLst/>
          </a:prstGeom>
        </p:spPr>
      </p:pic>
      <p:pic>
        <p:nvPicPr>
          <p:cNvPr id="4" name="图片 3"/>
          <p:cNvPicPr>
            <a:picLocks noChangeAspect="1"/>
          </p:cNvPicPr>
          <p:nvPr/>
        </p:nvPicPr>
        <p:blipFill>
          <a:blip r:embed="rId2"/>
          <a:stretch>
            <a:fillRect/>
          </a:stretch>
        </p:blipFill>
        <p:spPr>
          <a:xfrm>
            <a:off x="-106045" y="4824095"/>
            <a:ext cx="12119610" cy="1743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系统故障处理</a:t>
            </a:r>
            <a:endParaRPr lang="zh-CN" altLang="en-US" dirty="0"/>
          </a:p>
        </p:txBody>
      </p:sp>
      <p:sp>
        <p:nvSpPr>
          <p:cNvPr id="5" name="文本框 4"/>
          <p:cNvSpPr txBox="1"/>
          <p:nvPr/>
        </p:nvSpPr>
        <p:spPr>
          <a:xfrm>
            <a:off x="577850" y="1445895"/>
            <a:ext cx="10943590" cy="4892675"/>
          </a:xfrm>
          <a:prstGeom prst="rect">
            <a:avLst/>
          </a:prstGeom>
          <a:noFill/>
        </p:spPr>
        <p:txBody>
          <a:bodyPr wrap="square" rtlCol="0">
            <a:spAutoFit/>
          </a:bodyPr>
          <a:p>
            <a:r>
              <a:rPr lang="zh-CN" altLang="en-US" sz="2400"/>
              <a:t>验证</a:t>
            </a:r>
            <a:r>
              <a:rPr lang="en-US" altLang="zh-CN" sz="2400"/>
              <a:t>AOF</a:t>
            </a:r>
            <a:r>
              <a:rPr lang="zh-CN" altLang="en-US" sz="2400"/>
              <a:t>和</a:t>
            </a:r>
            <a:r>
              <a:rPr lang="en-US" altLang="zh-CN" sz="2400"/>
              <a:t>snap-shotting</a:t>
            </a:r>
            <a:r>
              <a:rPr lang="zh-CN" altLang="en-US" sz="2400"/>
              <a:t>文件：</a:t>
            </a:r>
            <a:endParaRPr lang="zh-CN" altLang="en-US" sz="2400"/>
          </a:p>
          <a:p>
            <a:r>
              <a:rPr lang="en-US" altLang="zh-CN" sz="2400"/>
              <a:t>AOF</a:t>
            </a:r>
            <a:r>
              <a:rPr lang="zh-CN" altLang="en-US" sz="2400"/>
              <a:t>：扫描文件，发现出错命令，就把其和其后的命令全删除</a:t>
            </a:r>
            <a:endParaRPr lang="zh-CN" altLang="en-US" sz="2400"/>
          </a:p>
          <a:p>
            <a:r>
              <a:rPr lang="en-US" altLang="zh-CN" sz="2400"/>
              <a:t>snap-shotting</a:t>
            </a:r>
            <a:r>
              <a:rPr lang="zh-CN" altLang="en-US" sz="2400"/>
              <a:t>：没有恢复方法，采用文件</a:t>
            </a:r>
            <a:r>
              <a:rPr lang="en-US" altLang="zh-CN" sz="2400"/>
              <a:t>SHA1</a:t>
            </a:r>
            <a:r>
              <a:rPr lang="zh-CN" altLang="en-US" sz="2400"/>
              <a:t>和</a:t>
            </a:r>
            <a:r>
              <a:rPr lang="en-US" altLang="zh-CN" sz="2400"/>
              <a:t>SHA256</a:t>
            </a:r>
            <a:r>
              <a:rPr lang="zh-CN" altLang="en-US" sz="2400"/>
              <a:t>散列值验证内容</a:t>
            </a:r>
            <a:endParaRPr lang="zh-CN" altLang="en-US" sz="2400"/>
          </a:p>
          <a:p>
            <a:endParaRPr lang="zh-CN" altLang="en-US" sz="2400"/>
          </a:p>
          <a:p>
            <a:r>
              <a:rPr lang="zh-CN" altLang="en-US" sz="2400"/>
              <a:t>更换故障服务器：</a:t>
            </a:r>
            <a:endParaRPr lang="zh-CN" altLang="en-US" sz="2400"/>
          </a:p>
          <a:p>
            <a:r>
              <a:rPr lang="zh-CN" altLang="en-US" sz="2400"/>
              <a:t>更换</a:t>
            </a:r>
            <a:r>
              <a:rPr lang="en-US" altLang="zh-CN" sz="2400"/>
              <a:t>master</a:t>
            </a:r>
            <a:r>
              <a:rPr lang="zh-CN" altLang="en-US" sz="2400"/>
              <a:t>：</a:t>
            </a:r>
            <a:endParaRPr lang="zh-CN" altLang="en-US" sz="2400"/>
          </a:p>
          <a:p>
            <a:r>
              <a:rPr lang="en-US" altLang="zh-CN" sz="2400"/>
              <a:t>1</a:t>
            </a:r>
            <a:r>
              <a:rPr lang="zh-CN" altLang="en-US" sz="2400"/>
              <a:t>）给</a:t>
            </a:r>
            <a:r>
              <a:rPr lang="en-US" altLang="zh-CN" sz="2400"/>
              <a:t>slave</a:t>
            </a:r>
            <a:r>
              <a:rPr lang="zh-CN" altLang="en-US" sz="2400"/>
              <a:t>发送</a:t>
            </a:r>
            <a:r>
              <a:rPr lang="en-US" altLang="zh-CN" sz="2400"/>
              <a:t>save</a:t>
            </a:r>
            <a:r>
              <a:rPr lang="zh-CN" altLang="en-US" sz="2400"/>
              <a:t>命令，创建新快照文件，并将文件发送给新</a:t>
            </a:r>
            <a:r>
              <a:rPr lang="en-US" altLang="zh-CN" sz="2400"/>
              <a:t>master</a:t>
            </a:r>
            <a:r>
              <a:rPr lang="zh-CN" altLang="en-US" sz="2400"/>
              <a:t>，新</a:t>
            </a:r>
            <a:r>
              <a:rPr lang="en-US" altLang="zh-CN" sz="2400"/>
              <a:t>master</a:t>
            </a:r>
            <a:r>
              <a:rPr lang="zh-CN" altLang="en-US" sz="2400"/>
              <a:t>启动</a:t>
            </a:r>
            <a:r>
              <a:rPr lang="en-US" altLang="zh-CN" sz="2400"/>
              <a:t>redis</a:t>
            </a:r>
            <a:r>
              <a:rPr lang="zh-CN" altLang="en-US" sz="2400"/>
              <a:t>，新</a:t>
            </a:r>
            <a:r>
              <a:rPr lang="en-US" altLang="zh-CN" sz="2400"/>
              <a:t>master</a:t>
            </a:r>
            <a:r>
              <a:rPr lang="zh-CN" altLang="en-US" sz="2400"/>
              <a:t>和</a:t>
            </a:r>
            <a:r>
              <a:rPr lang="en-US" altLang="zh-CN" sz="2400"/>
              <a:t>slave</a:t>
            </a:r>
            <a:r>
              <a:rPr lang="zh-CN" altLang="en-US" sz="2400"/>
              <a:t>执行关联。</a:t>
            </a:r>
            <a:endParaRPr lang="zh-CN" altLang="en-US" sz="2400"/>
          </a:p>
          <a:p>
            <a:r>
              <a:rPr lang="en-US" altLang="zh-CN" sz="2400"/>
              <a:t>1</a:t>
            </a:r>
            <a:r>
              <a:rPr lang="zh-CN" altLang="en-US" sz="2400"/>
              <a:t>）将</a:t>
            </a:r>
            <a:r>
              <a:rPr lang="en-US" altLang="zh-CN" sz="2400"/>
              <a:t>slave</a:t>
            </a:r>
            <a:r>
              <a:rPr lang="zh-CN" altLang="en-US" sz="2400"/>
              <a:t>升级为</a:t>
            </a:r>
            <a:r>
              <a:rPr lang="en-US" altLang="zh-CN" sz="2400"/>
              <a:t>master</a:t>
            </a:r>
            <a:r>
              <a:rPr lang="zh-CN" altLang="en-US" sz="2400"/>
              <a:t>，并给它配置新的</a:t>
            </a:r>
            <a:r>
              <a:rPr lang="en-US" altLang="zh-CN" sz="2400"/>
              <a:t>slave</a:t>
            </a:r>
            <a:r>
              <a:rPr lang="zh-CN" altLang="en-US" sz="2400"/>
              <a:t>。</a:t>
            </a:r>
            <a:endParaRPr lang="zh-CN" altLang="en-US" sz="2400"/>
          </a:p>
          <a:p>
            <a:r>
              <a:rPr lang="en-US" altLang="zh-CN" sz="2400"/>
              <a:t>2</a:t>
            </a:r>
            <a:r>
              <a:rPr lang="zh-CN" altLang="en-US" sz="2400"/>
              <a:t>）客户端修改配置，保证读写正确的服务器。若此后重启</a:t>
            </a:r>
            <a:r>
              <a:rPr lang="en-US" altLang="zh-CN" sz="2400"/>
              <a:t>redis</a:t>
            </a:r>
            <a:r>
              <a:rPr lang="zh-CN" altLang="en-US" sz="2400"/>
              <a:t>，还需对服务器持久化配置进行更新。</a:t>
            </a:r>
            <a:endParaRPr lang="zh-CN" altLang="en-US" sz="2400"/>
          </a:p>
          <a:p>
            <a:endParaRPr lang="zh-CN" altLang="en-US" sz="2400"/>
          </a:p>
          <a:p>
            <a:r>
              <a:rPr lang="zh-CN" altLang="en-US" sz="2400"/>
              <a:t>（</a:t>
            </a:r>
            <a:r>
              <a:rPr lang="en-US" altLang="zh-CN" sz="2400"/>
              <a:t>Redis Sentinel</a:t>
            </a:r>
            <a:r>
              <a:rPr lang="zh-CN" altLang="en-US" sz="2400"/>
              <a:t>可监视指定</a:t>
            </a:r>
            <a:r>
              <a:rPr lang="en-US" altLang="zh-CN" sz="2400"/>
              <a:t>Redis</a:t>
            </a:r>
            <a:r>
              <a:rPr lang="zh-CN" altLang="en-US" sz="2400"/>
              <a:t>服务器及其</a:t>
            </a:r>
            <a:r>
              <a:rPr lang="en-US" altLang="zh-CN" sz="2400"/>
              <a:t>slave</a:t>
            </a:r>
            <a:r>
              <a:rPr lang="zh-CN" altLang="en-US" sz="2400"/>
              <a:t>，</a:t>
            </a:r>
            <a:r>
              <a:rPr lang="en-US" altLang="zh-CN" sz="2400"/>
              <a:t>master</a:t>
            </a:r>
            <a:r>
              <a:rPr lang="zh-CN" altLang="en-US" sz="2400"/>
              <a:t>下线将触发</a:t>
            </a:r>
            <a:r>
              <a:rPr lang="en-US" altLang="zh-CN" sz="2400"/>
              <a:t>failover</a:t>
            </a:r>
            <a:r>
              <a:rPr lang="zh-CN" altLang="en-US" sz="2400"/>
              <a:t>）</a:t>
            </a:r>
            <a:endParaRPr lang="zh-CN" alt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a:t>
            </a:r>
            <a:endParaRPr lang="zh-CN" altLang="en-US" dirty="0"/>
          </a:p>
        </p:txBody>
      </p:sp>
      <p:sp>
        <p:nvSpPr>
          <p:cNvPr id="5" name="文本框 4"/>
          <p:cNvSpPr txBox="1"/>
          <p:nvPr/>
        </p:nvSpPr>
        <p:spPr>
          <a:xfrm>
            <a:off x="577850" y="1445895"/>
            <a:ext cx="10943590" cy="4523105"/>
          </a:xfrm>
          <a:prstGeom prst="rect">
            <a:avLst/>
          </a:prstGeom>
          <a:noFill/>
        </p:spPr>
        <p:txBody>
          <a:bodyPr wrap="square" rtlCol="0">
            <a:spAutoFit/>
          </a:bodyPr>
          <a:p>
            <a:r>
              <a:rPr lang="zh-CN" altLang="en-US" sz="2400"/>
              <a:t>锁机制</a:t>
            </a:r>
            <a:endParaRPr lang="zh-CN" altLang="en-US" sz="2400"/>
          </a:p>
          <a:p>
            <a:r>
              <a:rPr lang="zh-CN" altLang="en-US" sz="2400"/>
              <a:t>常见关系型数据库：悲观锁，如</a:t>
            </a:r>
            <a:r>
              <a:rPr lang="en-US" altLang="zh-CN" sz="2400"/>
              <a:t>SELECT FOR UPDATE,</a:t>
            </a:r>
            <a:r>
              <a:rPr lang="zh-CN" altLang="en-US" sz="2400"/>
              <a:t>对访问的数据进行加锁，事务被提交或回滚之后再释放锁，取消阻塞。（缺点是持有锁的客户端运行慢会导致等待锁释放的客户端长时间阻塞）</a:t>
            </a:r>
            <a:endParaRPr lang="zh-CN" altLang="en-US" sz="2400"/>
          </a:p>
          <a:p>
            <a:endParaRPr lang="en-US" altLang="zh-CN" sz="2400"/>
          </a:p>
          <a:p>
            <a:r>
              <a:rPr lang="en-US" altLang="zh-CN" sz="2400"/>
              <a:t>redis:MULTI,WATCH,EXEC</a:t>
            </a:r>
            <a:r>
              <a:rPr lang="zh-CN" altLang="en-US" sz="2400"/>
              <a:t>操作支持事务，为减少客户端等待时间，执行</a:t>
            </a:r>
            <a:r>
              <a:rPr lang="en-US" altLang="zh-CN" sz="2400"/>
              <a:t>WATCH</a:t>
            </a:r>
            <a:r>
              <a:rPr lang="zh-CN" altLang="en-US" sz="2400"/>
              <a:t>命令时不对数据加锁，数据被其它客户端先修改时，通知执行了</a:t>
            </a:r>
            <a:r>
              <a:rPr lang="en-US" altLang="zh-CN" sz="2400"/>
              <a:t>WATCH</a:t>
            </a:r>
            <a:r>
              <a:rPr lang="zh-CN" altLang="en-US" sz="2400"/>
              <a:t>命令的客户端，事务执行失败即进行重试，采用乐观锁。</a:t>
            </a:r>
            <a:endParaRPr lang="zh-CN" altLang="en-US" sz="2400"/>
          </a:p>
          <a:p>
            <a:endParaRPr lang="zh-CN" altLang="en-US" sz="2400"/>
          </a:p>
          <a:p>
            <a:r>
              <a:rPr lang="en-US" altLang="zh-CN" sz="2400"/>
              <a:t>memcached</a:t>
            </a:r>
            <a:r>
              <a:rPr lang="zh-CN" altLang="en-US" sz="2400"/>
              <a:t>：</a:t>
            </a:r>
            <a:r>
              <a:rPr lang="en-US" altLang="zh-CN" sz="2400"/>
              <a:t>increment/decrement</a:t>
            </a:r>
            <a:r>
              <a:rPr lang="zh-CN" altLang="en-US" sz="2400"/>
              <a:t>支持原子命令</a:t>
            </a:r>
            <a:endParaRPr lang="zh-CN" altLang="en-US" sz="2400"/>
          </a:p>
          <a:p>
            <a:endParaRPr lang="zh-CN" altLang="en-US" sz="2400"/>
          </a:p>
          <a:p>
            <a:endParaRPr lang="en-US" altLang="zh-CN"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script support</a:t>
            </a:r>
            <a:endParaRPr lang="en-US" altLang="zh-CN" dirty="0"/>
          </a:p>
        </p:txBody>
      </p:sp>
      <p:sp>
        <p:nvSpPr>
          <p:cNvPr id="5" name="文本框 4"/>
          <p:cNvSpPr txBox="1"/>
          <p:nvPr/>
        </p:nvSpPr>
        <p:spPr>
          <a:xfrm>
            <a:off x="577850" y="1445895"/>
            <a:ext cx="10943590" cy="3046095"/>
          </a:xfrm>
          <a:prstGeom prst="rect">
            <a:avLst/>
          </a:prstGeom>
          <a:noFill/>
        </p:spPr>
        <p:txBody>
          <a:bodyPr wrap="square" rtlCol="0">
            <a:spAutoFit/>
          </a:bodyPr>
          <a:p>
            <a:r>
              <a:rPr lang="en-US" altLang="zh-CN" sz="2400"/>
              <a:t>redis</a:t>
            </a:r>
            <a:r>
              <a:rPr lang="zh-CN" altLang="zh-CN" sz="2400"/>
              <a:t>从</a:t>
            </a:r>
            <a:r>
              <a:rPr lang="en-US" altLang="zh-CN" sz="2400"/>
              <a:t>2.6</a:t>
            </a:r>
            <a:r>
              <a:rPr lang="zh-CN" altLang="en-US" sz="2400"/>
              <a:t>版本开始，支持</a:t>
            </a:r>
            <a:r>
              <a:rPr lang="en-US" altLang="zh-CN" sz="2400"/>
              <a:t>lua</a:t>
            </a:r>
            <a:r>
              <a:rPr lang="zh-CN" altLang="en-US" sz="2400"/>
              <a:t>脚本，脚本是更好的事务实现</a:t>
            </a:r>
            <a:endParaRPr lang="zh-CN" altLang="en-US" sz="2400"/>
          </a:p>
          <a:p>
            <a:r>
              <a:rPr lang="en-US" altLang="zh-CN" sz="2400"/>
              <a:t>1</a:t>
            </a:r>
            <a:r>
              <a:rPr lang="zh-CN" altLang="en-US" sz="2400"/>
              <a:t>）多条命令批量执行，节省网络请求资源</a:t>
            </a:r>
            <a:endParaRPr lang="zh-CN" altLang="en-US" sz="2400"/>
          </a:p>
          <a:p>
            <a:r>
              <a:rPr lang="en-US" altLang="zh-CN" sz="2400"/>
              <a:t>2</a:t>
            </a:r>
            <a:r>
              <a:rPr lang="zh-CN" altLang="en-US" sz="2400"/>
              <a:t>）原子操作，整个脚本作为整体运行，中间不会有其他命令</a:t>
            </a:r>
            <a:endParaRPr lang="zh-CN" altLang="en-US" sz="2400"/>
          </a:p>
          <a:p>
            <a:r>
              <a:rPr lang="en-US" altLang="zh-CN" sz="2400"/>
              <a:t>3</a:t>
            </a:r>
            <a:r>
              <a:rPr lang="zh-CN" altLang="en-US" sz="2400"/>
              <a:t>）可服用，可继续复用，完成相同逻辑，无需继续造轮子</a:t>
            </a:r>
            <a:endParaRPr lang="zh-CN" altLang="en-US" sz="2400"/>
          </a:p>
          <a:p>
            <a:endParaRPr lang="zh-CN" altLang="en-US" sz="2400"/>
          </a:p>
          <a:p>
            <a:r>
              <a:rPr lang="zh-CN" altLang="en-US" sz="2400"/>
              <a:t>redis-cli --eval </a:t>
            </a:r>
            <a:r>
              <a:rPr lang="en-US" altLang="zh-CN" sz="2400"/>
              <a:t>/home/homework/user/script/test.lua(dir)</a:t>
            </a:r>
            <a:endParaRPr lang="zh-CN" altLang="en-US" sz="2400"/>
          </a:p>
          <a:p>
            <a:endParaRPr lang="zh-CN" altLang="en-US" sz="2400"/>
          </a:p>
          <a:p>
            <a:endParaRPr lang="en-US" altLang="zh-CN"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内存占用与扩展</a:t>
            </a:r>
            <a:endParaRPr lang="zh-CN" altLang="en-US"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短结构</a:t>
            </a:r>
            <a:endParaRPr lang="zh-CN" altLang="en-US" dirty="0"/>
          </a:p>
        </p:txBody>
      </p:sp>
      <p:sp>
        <p:nvSpPr>
          <p:cNvPr id="5" name="文本框 4"/>
          <p:cNvSpPr txBox="1"/>
          <p:nvPr/>
        </p:nvSpPr>
        <p:spPr>
          <a:xfrm>
            <a:off x="577850" y="1445895"/>
            <a:ext cx="10943590" cy="3415030"/>
          </a:xfrm>
          <a:prstGeom prst="rect">
            <a:avLst/>
          </a:prstGeom>
          <a:noFill/>
        </p:spPr>
        <p:txBody>
          <a:bodyPr wrap="square" rtlCol="0">
            <a:spAutoFit/>
          </a:bodyPr>
          <a:p>
            <a:r>
              <a:rPr lang="zh-CN" altLang="en-US" sz="2400"/>
              <a:t>短结构：对</a:t>
            </a:r>
            <a:r>
              <a:rPr lang="en-US" altLang="zh-CN" sz="2400"/>
              <a:t>list,set,sortedset</a:t>
            </a:r>
            <a:r>
              <a:rPr lang="zh-CN" altLang="en-US" sz="2400"/>
              <a:t>进行压缩列表的紧凑存储</a:t>
            </a:r>
            <a:endParaRPr lang="zh-CN" altLang="en-US" sz="2400"/>
          </a:p>
          <a:p>
            <a:endParaRPr lang="zh-CN" altLang="en-US" sz="2400"/>
          </a:p>
          <a:p>
            <a:r>
              <a:rPr lang="zh-CN" altLang="en-US" sz="2400"/>
              <a:t>在列表、散列和有序集合的长度较短或者体积较小的时候，Redis可以选择使用一种名为压缩列表（ziplist）的紧凑存储方式来存储这些结构。压缩列表会以序列化的方式存储数据，这些序列化数据每次被读取的时候都要就行解码，每次被写入的时候都要进行局部的重新编码，并且可能需要对内存里的数据进行移动。因此读写一个长度较大的压缩列表可能会给性能带来负面的影响。</a:t>
            </a:r>
            <a:endParaRPr lang="zh-CN" altLang="en-US" sz="2400"/>
          </a:p>
          <a:p>
            <a:endParaRPr lang="zh-CN" altLang="en-US" sz="2400"/>
          </a:p>
          <a:p>
            <a:r>
              <a:rPr lang="zh-CN" altLang="zh-CN" sz="2400"/>
              <a:t>限制元素的大小和数目，决定何时用短结构，何时采用</a:t>
            </a:r>
            <a:endParaRPr lang="zh-CN" altLang="zh-CN"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分片结构</a:t>
            </a:r>
            <a:endParaRPr lang="zh-CN" altLang="en-US" dirty="0"/>
          </a:p>
        </p:txBody>
      </p:sp>
      <p:sp>
        <p:nvSpPr>
          <p:cNvPr id="5" name="文本框 4"/>
          <p:cNvSpPr txBox="1"/>
          <p:nvPr/>
        </p:nvSpPr>
        <p:spPr>
          <a:xfrm>
            <a:off x="577215" y="1445895"/>
            <a:ext cx="10943590" cy="5169535"/>
          </a:xfrm>
          <a:prstGeom prst="rect">
            <a:avLst/>
          </a:prstGeom>
          <a:noFill/>
        </p:spPr>
        <p:txBody>
          <a:bodyPr wrap="square" rtlCol="0">
            <a:spAutoFit/>
          </a:bodyPr>
          <a:p>
            <a:r>
              <a:rPr lang="zh-CN" altLang="en-US"/>
              <a:t>概念：基于特定规则把数据划分为更小的部分，根据数据所属部分决定数据的位置。即将数据拆分到多个</a:t>
            </a:r>
            <a:r>
              <a:rPr lang="en-US" altLang="zh-CN"/>
              <a:t>redis</a:t>
            </a:r>
            <a:r>
              <a:rPr lang="zh-CN" altLang="en-US"/>
              <a:t>实例，每个实例含所有键的子集。</a:t>
            </a:r>
            <a:endParaRPr lang="zh-CN" altLang="en-US"/>
          </a:p>
          <a:p>
            <a:endParaRPr lang="zh-CN" altLang="en-US"/>
          </a:p>
          <a:p>
            <a:r>
              <a:rPr lang="zh-CN" altLang="en-US"/>
              <a:t>标准</a:t>
            </a:r>
            <a:endParaRPr lang="zh-CN" altLang="en-US"/>
          </a:p>
          <a:p>
            <a:r>
              <a:rPr lang="en-US" altLang="zh-CN"/>
              <a:t>1</a:t>
            </a:r>
            <a:r>
              <a:rPr lang="zh-CN" altLang="en-US"/>
              <a:t>）范围：以映射对象（一般为键）的范围进行映射，特定范围进入特定实例</a:t>
            </a:r>
            <a:endParaRPr lang="zh-CN" altLang="en-US"/>
          </a:p>
          <a:p>
            <a:r>
              <a:rPr lang="en-US" altLang="zh-CN"/>
              <a:t>2</a:t>
            </a:r>
            <a:r>
              <a:rPr lang="zh-CN" altLang="en-US"/>
              <a:t>）哈希：根据键名哈希处理后（</a:t>
            </a:r>
            <a:r>
              <a:rPr lang="en-US" altLang="zh-CN"/>
              <a:t>crc32</a:t>
            </a:r>
            <a:r>
              <a:rPr lang="zh-CN" altLang="en-US"/>
              <a:t>等）取模结果决定映射的实例</a:t>
            </a:r>
            <a:endParaRPr lang="zh-CN" altLang="en-US"/>
          </a:p>
          <a:p>
            <a:endParaRPr lang="zh-CN" altLang="en-US"/>
          </a:p>
          <a:p>
            <a:r>
              <a:rPr lang="zh-CN" altLang="en-US"/>
              <a:t>实现</a:t>
            </a:r>
            <a:endParaRPr lang="zh-CN" altLang="en-US"/>
          </a:p>
          <a:p>
            <a:r>
              <a:rPr lang="en-US" altLang="zh-CN"/>
              <a:t>1</a:t>
            </a:r>
            <a:r>
              <a:rPr lang="zh-CN" altLang="en-US"/>
              <a:t>）客户端分片：客户端根据既定路由规则，直接对实例分布式访问。选择节点写入，读取</a:t>
            </a:r>
            <a:endParaRPr lang="zh-CN" altLang="en-US"/>
          </a:p>
          <a:p>
            <a:r>
              <a:rPr lang="en-US" altLang="zh-CN"/>
              <a:t>2</a:t>
            </a:r>
            <a:r>
              <a:rPr lang="zh-CN" altLang="en-US"/>
              <a:t>）代理协助分片：中间件形式，请求发送到代理，代理根据既定分片模式，转发到特定</a:t>
            </a:r>
            <a:r>
              <a:rPr lang="en-US" altLang="zh-CN"/>
              <a:t>Redis</a:t>
            </a:r>
            <a:r>
              <a:rPr lang="zh-CN" altLang="en-US"/>
              <a:t>实例</a:t>
            </a:r>
            <a:endParaRPr lang="zh-CN" altLang="en-US"/>
          </a:p>
          <a:p>
            <a:r>
              <a:rPr lang="en-US" altLang="zh-CN"/>
              <a:t>3</a:t>
            </a:r>
            <a:r>
              <a:rPr lang="zh-CN" altLang="en-US"/>
              <a:t>）查询路由分片：</a:t>
            </a:r>
            <a:r>
              <a:rPr lang="en-US" altLang="zh-CN"/>
              <a:t>(</a:t>
            </a:r>
            <a:r>
              <a:rPr lang="zh-CN" altLang="en-US"/>
              <a:t>服务器分片</a:t>
            </a:r>
            <a:r>
              <a:rPr lang="en-US" altLang="zh-CN"/>
              <a:t>)</a:t>
            </a:r>
            <a:r>
              <a:rPr lang="zh-CN" altLang="en-US"/>
              <a:t>：请求发送到一个随机实例，该实例会转发到正确节点。</a:t>
            </a:r>
            <a:endParaRPr lang="zh-CN" altLang="en-US"/>
          </a:p>
          <a:p>
            <a:endParaRPr lang="zh-CN" altLang="en-US"/>
          </a:p>
          <a:p>
            <a:r>
              <a:rPr lang="zh-CN" altLang="en-US">
                <a:sym typeface="+mn-ea"/>
              </a:rPr>
              <a:t>问题</a:t>
            </a:r>
            <a:endParaRPr lang="zh-CN" altLang="en-US"/>
          </a:p>
          <a:p>
            <a:r>
              <a:rPr lang="en-US" altLang="zh-CN">
                <a:sym typeface="+mn-ea"/>
              </a:rPr>
              <a:t>1</a:t>
            </a:r>
            <a:r>
              <a:rPr lang="zh-CN" altLang="en-US">
                <a:sym typeface="+mn-ea"/>
              </a:rPr>
              <a:t>）多个键操作不方便</a:t>
            </a:r>
            <a:endParaRPr lang="zh-CN" altLang="en-US"/>
          </a:p>
          <a:p>
            <a:r>
              <a:rPr lang="en-US" altLang="zh-CN">
                <a:sym typeface="+mn-ea"/>
              </a:rPr>
              <a:t>2</a:t>
            </a:r>
            <a:r>
              <a:rPr lang="zh-CN" altLang="en-US">
                <a:sym typeface="+mn-ea"/>
              </a:rPr>
              <a:t>）由于键作为分片粒度，不能有过大数据集</a:t>
            </a:r>
            <a:endParaRPr lang="zh-CN" altLang="en-US"/>
          </a:p>
          <a:p>
            <a:r>
              <a:rPr lang="en-US" altLang="zh-CN">
                <a:sym typeface="+mn-ea"/>
              </a:rPr>
              <a:t>3</a:t>
            </a:r>
            <a:r>
              <a:rPr lang="zh-CN" altLang="en-US">
                <a:sym typeface="+mn-ea"/>
              </a:rPr>
              <a:t>）数据处理难度增加，备份数据需要聚合多个实例</a:t>
            </a:r>
            <a:endParaRPr lang="zh-CN" altLang="en-US"/>
          </a:p>
          <a:p>
            <a:r>
              <a:rPr lang="en-US" altLang="zh-CN">
                <a:sym typeface="+mn-ea"/>
              </a:rPr>
              <a:t>4</a:t>
            </a:r>
            <a:r>
              <a:rPr lang="zh-CN" altLang="en-US">
                <a:sym typeface="+mn-ea"/>
              </a:rPr>
              <a:t>）节点动态修改能力弱化</a:t>
            </a:r>
            <a:endParaRPr lang="zh-CN" altLang="en-US" sz="2400"/>
          </a:p>
          <a:p>
            <a:endParaRPr lang="zh-CN" altLang="en-US" sz="2400"/>
          </a:p>
        </p:txBody>
      </p:sp>
      <p:pic>
        <p:nvPicPr>
          <p:cNvPr id="4" name="图片 3"/>
          <p:cNvPicPr>
            <a:picLocks noChangeAspect="1"/>
          </p:cNvPicPr>
          <p:nvPr/>
        </p:nvPicPr>
        <p:blipFill>
          <a:blip r:embed="rId1"/>
          <a:stretch>
            <a:fillRect/>
          </a:stretch>
        </p:blipFill>
        <p:spPr>
          <a:xfrm>
            <a:off x="356870" y="257810"/>
            <a:ext cx="5257800" cy="3752850"/>
          </a:xfrm>
          <a:prstGeom prst="rect">
            <a:avLst/>
          </a:prstGeom>
        </p:spPr>
      </p:pic>
      <p:pic>
        <p:nvPicPr>
          <p:cNvPr id="3" name="图片 2"/>
          <p:cNvPicPr>
            <a:picLocks noChangeAspect="1"/>
          </p:cNvPicPr>
          <p:nvPr/>
        </p:nvPicPr>
        <p:blipFill>
          <a:blip r:embed="rId2"/>
          <a:stretch>
            <a:fillRect/>
          </a:stretch>
        </p:blipFill>
        <p:spPr>
          <a:xfrm>
            <a:off x="6277610" y="127635"/>
            <a:ext cx="4810125" cy="3762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13599" y="1024056"/>
            <a:ext cx="12450597" cy="4805624"/>
            <a:chOff x="-930109" y="1024056"/>
            <a:chExt cx="12450597" cy="4805624"/>
          </a:xfrm>
        </p:grpSpPr>
        <p:grpSp>
          <p:nvGrpSpPr>
            <p:cNvPr id="6" name="ïṣľîde"/>
            <p:cNvGrpSpPr/>
            <p:nvPr/>
          </p:nvGrpSpPr>
          <p:grpSpPr>
            <a:xfrm>
              <a:off x="-930109" y="1051361"/>
              <a:ext cx="2490640" cy="4778319"/>
              <a:chOff x="-930109" y="1051361"/>
              <a:chExt cx="2490640" cy="4778319"/>
            </a:xfrm>
          </p:grpSpPr>
          <p:sp>
            <p:nvSpPr>
              <p:cNvPr id="27" name="îSľïďe"/>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ln>
            </p:spPr>
            <p:txBody>
              <a:bodyPr anchor="ctr"/>
              <a:lstStyle/>
              <a:p>
                <a:pPr algn="ctr"/>
              </a:p>
            </p:txBody>
          </p:sp>
          <p:sp>
            <p:nvSpPr>
              <p:cNvPr id="28" name="íṡļîḍe"/>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ln>
            </p:spPr>
            <p:txBody>
              <a:bodyPr wrap="square" anchor="ctr">
                <a:noAutofit/>
              </a:bodyPr>
              <a:lstStyle/>
              <a:p>
                <a:pPr algn="ctr"/>
              </a:p>
            </p:txBody>
          </p:sp>
          <p:sp>
            <p:nvSpPr>
              <p:cNvPr id="29" name="ïŝ1ïḋe"/>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ln>
            </p:spPr>
            <p:txBody>
              <a:bodyPr anchor="ctr"/>
              <a:lstStyle/>
              <a:p>
                <a:pPr algn="ctr"/>
              </a:p>
            </p:txBody>
          </p:sp>
        </p:grpSp>
        <p:sp>
          <p:nvSpPr>
            <p:cNvPr id="7" name="ïsḷíḑè"/>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endParaRPr lang="en-US" altLang="zh-CN" sz="5400" b="1" spc="300" dirty="0">
                <a:solidFill>
                  <a:schemeClr val="tx2"/>
                </a:solidFill>
              </a:endParaRPr>
            </a:p>
          </p:txBody>
        </p:sp>
        <p:sp>
          <p:nvSpPr>
            <p:cNvPr id="10" name="íśľíḍé"/>
            <p:cNvSpPr/>
            <p:nvPr/>
          </p:nvSpPr>
          <p:spPr>
            <a:xfrm>
              <a:off x="5746916" y="4587041"/>
              <a:ext cx="1158875" cy="114998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2800">
                  <a:solidFill>
                    <a:schemeClr val="bg1"/>
                  </a:solidFill>
                  <a:latin typeface="Impact" panose="020B0806030902050204" pitchFamily="34" charset="0"/>
                </a:rPr>
                <a:t>03</a:t>
              </a:r>
              <a:endParaRPr lang="en-US" altLang="zh-CN" sz="2800">
                <a:solidFill>
                  <a:schemeClr val="bg1"/>
                </a:solidFill>
                <a:latin typeface="Impact" panose="020B0806030902050204" pitchFamily="34" charset="0"/>
              </a:endParaRPr>
            </a:p>
          </p:txBody>
        </p:sp>
        <p:sp>
          <p:nvSpPr>
            <p:cNvPr id="11" name="ïşḻíḋê"/>
            <p:cNvSpPr/>
            <p:nvPr/>
          </p:nvSpPr>
          <p:spPr>
            <a:xfrm>
              <a:off x="5747551" y="2908101"/>
              <a:ext cx="1158875" cy="106489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2800">
                  <a:solidFill>
                    <a:schemeClr val="bg1"/>
                  </a:solidFill>
                  <a:latin typeface="Impact" panose="020B0806030902050204" pitchFamily="34" charset="0"/>
                </a:rPr>
                <a:t>02</a:t>
              </a:r>
              <a:endParaRPr lang="en-US" altLang="zh-CN" sz="2800">
                <a:solidFill>
                  <a:schemeClr val="bg1"/>
                </a:solidFill>
                <a:latin typeface="Impact" panose="020B0806030902050204" pitchFamily="34" charset="0"/>
              </a:endParaRPr>
            </a:p>
          </p:txBody>
        </p:sp>
        <p:sp>
          <p:nvSpPr>
            <p:cNvPr id="12" name="isḻïḋé"/>
            <p:cNvSpPr/>
            <p:nvPr/>
          </p:nvSpPr>
          <p:spPr>
            <a:xfrm>
              <a:off x="5748186" y="1024056"/>
              <a:ext cx="1158240" cy="110934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2800" dirty="0">
                  <a:solidFill>
                    <a:schemeClr val="bg1"/>
                  </a:solidFill>
                  <a:latin typeface="Impact" panose="020B0806030902050204" pitchFamily="34" charset="0"/>
                </a:rPr>
                <a:t>01</a:t>
              </a:r>
              <a:endParaRPr lang="en-US" altLang="zh-CN" sz="2800" dirty="0">
                <a:solidFill>
                  <a:schemeClr val="bg1"/>
                </a:solidFill>
                <a:latin typeface="Impact" panose="020B0806030902050204" pitchFamily="34" charset="0"/>
              </a:endParaRPr>
            </a:p>
          </p:txBody>
        </p:sp>
        <p:sp>
          <p:nvSpPr>
            <p:cNvPr id="17" name="íşḻïďê"/>
            <p:cNvSpPr txBox="1"/>
            <p:nvPr/>
          </p:nvSpPr>
          <p:spPr>
            <a:xfrm>
              <a:off x="6950876" y="4857551"/>
              <a:ext cx="3962400" cy="542290"/>
            </a:xfrm>
            <a:prstGeom prst="rect">
              <a:avLst/>
            </a:prstGeom>
            <a:noFill/>
          </p:spPr>
          <p:txBody>
            <a:bodyPr wrap="none" lIns="90000" tIns="46800" rIns="90000" bIns="46800" anchor="b" anchorCtr="0">
              <a:noAutofit/>
            </a:bodyPr>
            <a:lstStyle/>
            <a:p>
              <a:r>
                <a:rPr lang="en-US" altLang="zh-CN" sz="2800" b="1" dirty="0"/>
                <a:t>         </a:t>
              </a:r>
              <a:r>
                <a:rPr lang="zh-CN" altLang="en-US" sz="2800" b="1" dirty="0"/>
                <a:t>内存占用与扩展</a:t>
              </a:r>
              <a:endParaRPr lang="zh-CN" altLang="en-US" sz="2800" b="1" dirty="0"/>
            </a:p>
          </p:txBody>
        </p:sp>
        <p:sp>
          <p:nvSpPr>
            <p:cNvPr id="19" name="iśļîďe"/>
            <p:cNvSpPr txBox="1"/>
            <p:nvPr/>
          </p:nvSpPr>
          <p:spPr>
            <a:xfrm>
              <a:off x="6950876" y="3054786"/>
              <a:ext cx="3962400" cy="525780"/>
            </a:xfrm>
            <a:prstGeom prst="rect">
              <a:avLst/>
            </a:prstGeom>
            <a:noFill/>
          </p:spPr>
          <p:txBody>
            <a:bodyPr wrap="none" lIns="90000" tIns="46800" rIns="90000" bIns="46800" anchor="b" anchorCtr="0">
              <a:noAutofit/>
            </a:bodyPr>
            <a:lstStyle/>
            <a:p>
              <a:r>
                <a:rPr lang="en-US" altLang="zh-CN" sz="2800" b="1" dirty="0"/>
                <a:t>    </a:t>
              </a:r>
              <a:r>
                <a:rPr lang="zh-CN" altLang="en-US" sz="2800" b="1" dirty="0"/>
                <a:t>数据安全与性能保障</a:t>
              </a:r>
              <a:endParaRPr lang="zh-CN" altLang="en-US" sz="2800" b="1" dirty="0"/>
            </a:p>
          </p:txBody>
        </p:sp>
        <p:sp>
          <p:nvSpPr>
            <p:cNvPr id="21" name="îṧļïďé"/>
            <p:cNvSpPr txBox="1"/>
            <p:nvPr/>
          </p:nvSpPr>
          <p:spPr>
            <a:xfrm>
              <a:off x="6950876" y="1130736"/>
              <a:ext cx="3962400" cy="551180"/>
            </a:xfrm>
            <a:prstGeom prst="rect">
              <a:avLst/>
            </a:prstGeom>
            <a:noFill/>
          </p:spPr>
          <p:txBody>
            <a:bodyPr wrap="none" lIns="90000" tIns="46800" rIns="90000" bIns="46800" anchor="b" anchorCtr="0">
              <a:noAutofit/>
            </a:bodyPr>
            <a:lstStyle/>
            <a:p>
              <a:r>
                <a:rPr lang="en-US" altLang="zh-CN" sz="2800" b="1" dirty="0"/>
                <a:t>                  </a:t>
              </a:r>
              <a:r>
                <a:rPr lang="zh-CN" altLang="en-US" sz="2800" b="1" dirty="0"/>
                <a:t>简介</a:t>
              </a:r>
              <a:endParaRPr lang="zh-CN" altLang="en-US" sz="2800" b="1" dirty="0"/>
            </a:p>
          </p:txBody>
        </p:sp>
        <p:cxnSp>
          <p:nvCxnSpPr>
            <p:cNvPr id="23" name="直接连接符 22"/>
            <p:cNvCxnSpPr/>
            <p:nvPr/>
          </p:nvCxnSpPr>
          <p:spPr>
            <a:xfrm>
              <a:off x="6951000" y="168187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951000" y="358369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951000" y="534264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en-US" dirty="0"/>
              <a:t>集群方案</a:t>
            </a:r>
            <a:endParaRPr lang="zh-CN" altLang="en-US" dirty="0"/>
          </a:p>
        </p:txBody>
      </p:sp>
      <p:sp>
        <p:nvSpPr>
          <p:cNvPr id="5" name="文本框 4"/>
          <p:cNvSpPr txBox="1"/>
          <p:nvPr/>
        </p:nvSpPr>
        <p:spPr>
          <a:xfrm>
            <a:off x="577215" y="1445895"/>
            <a:ext cx="10943590" cy="3784600"/>
          </a:xfrm>
          <a:prstGeom prst="rect">
            <a:avLst/>
          </a:prstGeom>
          <a:noFill/>
        </p:spPr>
        <p:txBody>
          <a:bodyPr wrap="square" rtlCol="0">
            <a:spAutoFit/>
          </a:bodyPr>
          <a:p>
            <a:r>
              <a:rPr lang="en-US" altLang="zh-CN" sz="2400"/>
              <a:t>1)twitter-&gt;twemproxy</a:t>
            </a:r>
            <a:r>
              <a:rPr lang="zh-CN" altLang="en-US" sz="2400"/>
              <a:t>：</a:t>
            </a:r>
            <a:endParaRPr lang="zh-CN" altLang="en-US" sz="2400"/>
          </a:p>
          <a:p>
            <a:r>
              <a:rPr lang="en-US" altLang="zh-CN" sz="2400"/>
              <a:t>Twitter</a:t>
            </a:r>
            <a:r>
              <a:rPr lang="zh-CN" altLang="en-US" sz="2400"/>
              <a:t>开源的代理分片类型，作为代理，</a:t>
            </a:r>
            <a:r>
              <a:rPr lang="en-US" altLang="zh-CN" sz="2400"/>
              <a:t>twenproxy</a:t>
            </a:r>
            <a:r>
              <a:rPr lang="zh-CN" altLang="en-US" sz="2400"/>
              <a:t>可解决</a:t>
            </a:r>
            <a:r>
              <a:rPr lang="en-US" altLang="zh-CN" sz="2400"/>
              <a:t>Redis</a:t>
            </a:r>
            <a:r>
              <a:rPr lang="zh-CN" altLang="en-US" sz="2400"/>
              <a:t>单实例承载能力，不过作为单点，也需要做高可用方案，更类似服务端静态分片，扩缩容困难。没控制面板，运维不友好。</a:t>
            </a:r>
            <a:endParaRPr lang="zh-CN" altLang="en-US" sz="2400"/>
          </a:p>
          <a:p>
            <a:endParaRPr lang="en-US" altLang="zh-CN" sz="2400"/>
          </a:p>
          <a:p>
            <a:r>
              <a:rPr lang="en-US" altLang="zh-CN" sz="2400"/>
              <a:t>2)</a:t>
            </a:r>
            <a:r>
              <a:rPr lang="zh-CN" altLang="en-US" sz="2400"/>
              <a:t>豌豆荚</a:t>
            </a:r>
            <a:r>
              <a:rPr lang="en-US" altLang="zh-CN" sz="2400"/>
              <a:t>-&gt;codis</a:t>
            </a:r>
            <a:r>
              <a:rPr lang="zh-CN" altLang="en-US" sz="2400"/>
              <a:t>：</a:t>
            </a:r>
            <a:endParaRPr lang="zh-CN" altLang="en-US" sz="2400"/>
          </a:p>
          <a:p>
            <a:r>
              <a:rPr lang="zh-CN" altLang="en-US" sz="2400"/>
              <a:t>主从实例分组，支持数据热迁移，采用预先分片机制，路由信息由</a:t>
            </a:r>
            <a:r>
              <a:rPr lang="en-US" altLang="zh-CN" sz="2400"/>
              <a:t>ZooKeeper</a:t>
            </a:r>
            <a:r>
              <a:rPr lang="zh-CN" altLang="en-US" sz="2400"/>
              <a:t>托管。</a:t>
            </a:r>
            <a:endParaRPr lang="en-US" altLang="zh-CN" sz="2400"/>
          </a:p>
          <a:p>
            <a:r>
              <a:rPr lang="en-US" altLang="zh-CN" sz="2400"/>
              <a:t>3)redis</a:t>
            </a:r>
            <a:r>
              <a:rPr lang="zh-CN" altLang="en-US" sz="2400"/>
              <a:t>官方</a:t>
            </a:r>
            <a:r>
              <a:rPr lang="en-US" altLang="zh-CN" sz="2400"/>
              <a:t>-&gt;redis-cluster</a:t>
            </a:r>
            <a:endParaRPr lang="zh-CN" altLang="en-US" sz="2400"/>
          </a:p>
          <a:p>
            <a:endParaRPr lang="zh-CN" altLang="en-US" sz="2400"/>
          </a:p>
        </p:txBody>
      </p:sp>
      <p:pic>
        <p:nvPicPr>
          <p:cNvPr id="4" name="图片 3"/>
          <p:cNvPicPr>
            <a:picLocks noChangeAspect="1"/>
          </p:cNvPicPr>
          <p:nvPr/>
        </p:nvPicPr>
        <p:blipFill>
          <a:blip r:embed="rId1"/>
          <a:stretch>
            <a:fillRect/>
          </a:stretch>
        </p:blipFill>
        <p:spPr>
          <a:xfrm>
            <a:off x="577215" y="439420"/>
            <a:ext cx="4810125" cy="2857500"/>
          </a:xfrm>
          <a:prstGeom prst="rect">
            <a:avLst/>
          </a:prstGeom>
        </p:spPr>
      </p:pic>
      <p:pic>
        <p:nvPicPr>
          <p:cNvPr id="6" name="图片 5"/>
          <p:cNvPicPr>
            <a:picLocks noChangeAspect="1"/>
          </p:cNvPicPr>
          <p:nvPr/>
        </p:nvPicPr>
        <p:blipFill>
          <a:blip r:embed="rId2"/>
          <a:stretch>
            <a:fillRect/>
          </a:stretch>
        </p:blipFill>
        <p:spPr>
          <a:xfrm>
            <a:off x="6019165" y="3296920"/>
            <a:ext cx="4857750" cy="2876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codis</a:t>
            </a:r>
            <a:endParaRPr lang="en-US" dirty="0"/>
          </a:p>
        </p:txBody>
      </p:sp>
      <p:sp>
        <p:nvSpPr>
          <p:cNvPr id="5" name="文本框 4"/>
          <p:cNvSpPr txBox="1"/>
          <p:nvPr/>
        </p:nvSpPr>
        <p:spPr>
          <a:xfrm>
            <a:off x="577215" y="1445895"/>
            <a:ext cx="10943590" cy="829945"/>
          </a:xfrm>
          <a:prstGeom prst="rect">
            <a:avLst/>
          </a:prstGeom>
          <a:noFill/>
        </p:spPr>
        <p:txBody>
          <a:bodyPr wrap="square" rtlCol="0">
            <a:spAutoFit/>
          </a:bodyPr>
          <a:p>
            <a:endParaRPr lang="zh-CN" altLang="en-US" sz="2400"/>
          </a:p>
          <a:p>
            <a:endParaRPr lang="zh-CN" altLang="en-US" sz="2400"/>
          </a:p>
        </p:txBody>
      </p:sp>
      <p:pic>
        <p:nvPicPr>
          <p:cNvPr id="3" name="图片 2"/>
          <p:cNvPicPr>
            <a:picLocks noChangeAspect="1"/>
          </p:cNvPicPr>
          <p:nvPr/>
        </p:nvPicPr>
        <p:blipFill>
          <a:blip r:embed="rId1"/>
          <a:stretch>
            <a:fillRect/>
          </a:stretch>
        </p:blipFill>
        <p:spPr>
          <a:xfrm>
            <a:off x="356870" y="1096645"/>
            <a:ext cx="10837545" cy="539813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2699"/>
            <a:ext cx="10850563" cy="1028699"/>
          </a:xfrm>
        </p:spPr>
        <p:txBody>
          <a:bodyPr/>
          <a:lstStyle/>
          <a:p>
            <a:r>
              <a:rPr lang="en-US" altLang="zh-CN" dirty="0"/>
              <a:t>Redis Cluster</a:t>
            </a:r>
            <a:endParaRPr lang="en-US" altLang="zh-CN" dirty="0"/>
          </a:p>
        </p:txBody>
      </p:sp>
      <p:sp>
        <p:nvSpPr>
          <p:cNvPr id="5" name="文本框 4"/>
          <p:cNvSpPr txBox="1"/>
          <p:nvPr/>
        </p:nvSpPr>
        <p:spPr>
          <a:xfrm>
            <a:off x="577215" y="1445895"/>
            <a:ext cx="10943590" cy="4523105"/>
          </a:xfrm>
          <a:prstGeom prst="rect">
            <a:avLst/>
          </a:prstGeom>
          <a:noFill/>
        </p:spPr>
        <p:txBody>
          <a:bodyPr wrap="square" rtlCol="0">
            <a:spAutoFit/>
          </a:bodyPr>
          <a:p>
            <a:r>
              <a:rPr lang="en-US" altLang="zh-CN" sz="2400"/>
              <a:t>Redis</a:t>
            </a:r>
            <a:r>
              <a:rPr lang="zh-CN" altLang="en-US" sz="2400"/>
              <a:t>集群是服务器实现数据分片的实现</a:t>
            </a:r>
            <a:endParaRPr lang="zh-CN" altLang="en-US" sz="2400"/>
          </a:p>
          <a:p>
            <a:r>
              <a:rPr lang="zh-CN" altLang="en-US" sz="2400"/>
              <a:t>理论：客户端请求任意服务器节点，服务器计算对应节点，返回结果，客户端重定向对正确节点。</a:t>
            </a:r>
            <a:endParaRPr lang="zh-CN" altLang="en-US" sz="2400"/>
          </a:p>
          <a:p>
            <a:endParaRPr lang="zh-CN" altLang="en-US" sz="2400"/>
          </a:p>
          <a:p>
            <a:r>
              <a:rPr lang="zh-CN" altLang="en-US" sz="2400"/>
              <a:t>高可用：</a:t>
            </a:r>
            <a:endParaRPr lang="zh-CN" altLang="en-US" sz="2400"/>
          </a:p>
          <a:p>
            <a:r>
              <a:rPr lang="en-US" altLang="zh-CN" sz="2400"/>
              <a:t>master</a:t>
            </a:r>
            <a:r>
              <a:rPr lang="zh-CN" altLang="en-US" sz="2400"/>
              <a:t>节点宕机，</a:t>
            </a:r>
            <a:r>
              <a:rPr lang="en-US" altLang="zh-CN" sz="2400"/>
              <a:t>slave</a:t>
            </a:r>
            <a:r>
              <a:rPr lang="zh-CN" altLang="en-US" sz="2400"/>
              <a:t>节点升级。出现孤立</a:t>
            </a:r>
            <a:r>
              <a:rPr lang="en-US" altLang="zh-CN" sz="2400"/>
              <a:t>master</a:t>
            </a:r>
            <a:r>
              <a:rPr lang="zh-CN" altLang="en-US" sz="2400"/>
              <a:t>节点，迁移</a:t>
            </a:r>
            <a:r>
              <a:rPr lang="en-US" altLang="zh-CN" sz="2400"/>
              <a:t>slave</a:t>
            </a:r>
            <a:r>
              <a:rPr lang="zh-CN" altLang="en-US" sz="2400"/>
              <a:t>。</a:t>
            </a:r>
            <a:endParaRPr lang="zh-CN" altLang="en-US" sz="2400"/>
          </a:p>
          <a:p>
            <a:r>
              <a:rPr lang="zh-CN" altLang="en-US" sz="2400"/>
              <a:t>高性能：</a:t>
            </a:r>
            <a:endParaRPr lang="zh-CN" altLang="en-US" sz="2400"/>
          </a:p>
          <a:p>
            <a:r>
              <a:rPr lang="zh-CN" altLang="en-US" sz="2400"/>
              <a:t>服务器节点可重定向到对应位置，同步到客户端路由表。</a:t>
            </a:r>
            <a:endParaRPr lang="zh-CN" altLang="en-US" sz="2400"/>
          </a:p>
          <a:p>
            <a:r>
              <a:rPr lang="zh-CN" altLang="en-US" sz="2400"/>
              <a:t>容错性：</a:t>
            </a:r>
            <a:endParaRPr lang="zh-CN" altLang="en-US" sz="2400"/>
          </a:p>
          <a:p>
            <a:r>
              <a:rPr lang="en-US" altLang="zh-CN" sz="2400"/>
              <a:t>ping</a:t>
            </a:r>
            <a:r>
              <a:rPr lang="zh-CN" altLang="en-US" sz="2400"/>
              <a:t>其他节点，收到</a:t>
            </a:r>
            <a:r>
              <a:rPr lang="en-US" altLang="zh-CN" sz="2400"/>
              <a:t>pong</a:t>
            </a:r>
            <a:r>
              <a:rPr lang="zh-CN" altLang="en-US" sz="2400"/>
              <a:t>，保存</a:t>
            </a:r>
            <a:r>
              <a:rPr lang="en-US" altLang="zh-CN" sz="2400"/>
              <a:t>ping/pong</a:t>
            </a:r>
            <a:r>
              <a:rPr lang="zh-CN" altLang="en-US" sz="2400"/>
              <a:t>信息</a:t>
            </a:r>
            <a:endParaRPr lang="zh-CN" altLang="en-US" sz="2400"/>
          </a:p>
          <a:p>
            <a:r>
              <a:rPr lang="zh-CN" altLang="en-US" sz="2400"/>
              <a:t>半数节点检测失败，</a:t>
            </a:r>
            <a:r>
              <a:rPr lang="en-US" altLang="zh-CN" sz="2400"/>
              <a:t>fail</a:t>
            </a:r>
            <a:r>
              <a:rPr lang="zh-CN" altLang="en-US" sz="2400"/>
              <a:t>生效</a:t>
            </a:r>
            <a:endParaRPr lang="zh-CN" altLang="en-US" sz="2400"/>
          </a:p>
          <a:p>
            <a:endParaRPr lang="zh-CN" alt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2699"/>
            <a:ext cx="10850563" cy="1028699"/>
          </a:xfrm>
        </p:spPr>
        <p:txBody>
          <a:bodyPr/>
          <a:lstStyle/>
          <a:p>
            <a:r>
              <a:rPr lang="en-US" altLang="zh-CN" dirty="0"/>
              <a:t>Redis Cluster</a:t>
            </a:r>
            <a:endParaRPr lang="en-US" altLang="zh-CN" dirty="0"/>
          </a:p>
        </p:txBody>
      </p:sp>
      <p:sp>
        <p:nvSpPr>
          <p:cNvPr id="3" name="内容占位符 2"/>
          <p:cNvSpPr>
            <a:spLocks noGrp="1"/>
          </p:cNvSpPr>
          <p:nvPr>
            <p:ph idx="1"/>
          </p:nvPr>
        </p:nvSpPr>
        <p:spPr>
          <a:xfrm>
            <a:off x="788178" y="1487829"/>
            <a:ext cx="10515600" cy="4288528"/>
          </a:xfrm>
        </p:spPr>
        <p:txBody>
          <a:bodyPr/>
          <a:p>
            <a:pPr marL="0" indent="0">
              <a:buNone/>
            </a:pPr>
            <a:r>
              <a:rPr kumimoji="1" lang="en-US" altLang="zh-CN" dirty="0" smtClean="0"/>
              <a:t>          </a:t>
            </a:r>
            <a:endParaRPr kumimoji="1" lang="zh-CN" altLang="en-US" dirty="0"/>
          </a:p>
        </p:txBody>
      </p:sp>
      <p:graphicFrame>
        <p:nvGraphicFramePr>
          <p:cNvPr id="4" name="内容占位符 107"/>
          <p:cNvGraphicFramePr/>
          <p:nvPr/>
        </p:nvGraphicFramePr>
        <p:xfrm>
          <a:off x="1512131" y="3644489"/>
          <a:ext cx="8920215" cy="461796"/>
        </p:xfrm>
        <a:graphic>
          <a:graphicData uri="http://schemas.openxmlformats.org/drawingml/2006/table">
            <a:tbl>
              <a:tblPr firstRow="1" bandRow="1">
                <a:tableStyleId>{E8B1032C-EA38-4F05-BA0D-38AFFFC7BED3}</a:tableStyleId>
              </a:tblPr>
              <a:tblGrid>
                <a:gridCol w="991135"/>
                <a:gridCol w="991135"/>
                <a:gridCol w="991135"/>
                <a:gridCol w="991135"/>
                <a:gridCol w="991135"/>
                <a:gridCol w="991135"/>
                <a:gridCol w="991135"/>
                <a:gridCol w="991135"/>
                <a:gridCol w="991135"/>
              </a:tblGrid>
              <a:tr h="461796">
                <a:tc>
                  <a:txBody>
                    <a:bodyPr/>
                    <a:p>
                      <a:pPr algn="ctr"/>
                      <a:r>
                        <a:rPr lang="zh-CN" altLang="zh-CN" b="0" dirty="0" smtClean="0"/>
                        <a:t>0</a:t>
                      </a:r>
                      <a:endParaRPr lang="zh-CN" altLang="en-US" b="0" dirty="0"/>
                    </a:p>
                  </a:txBody>
                  <a:tcPr/>
                </a:tc>
                <a:tc>
                  <a:txBody>
                    <a:bodyPr/>
                    <a:p>
                      <a:pPr algn="ctr"/>
                      <a:r>
                        <a:rPr lang="en-US" altLang="zh-CN" b="0" dirty="0" smtClean="0"/>
                        <a:t>......</a:t>
                      </a:r>
                      <a:endParaRPr lang="zh-CN" altLang="en-US" b="0" i="0" dirty="0"/>
                    </a:p>
                  </a:txBody>
                  <a:tcPr/>
                </a:tc>
                <a:tc>
                  <a:txBody>
                    <a:bodyPr/>
                    <a:p>
                      <a:pPr algn="ctr"/>
                      <a:r>
                        <a:rPr lang="en-US" altLang="zh-CN" b="0" dirty="0" smtClean="0"/>
                        <a:t>5460</a:t>
                      </a:r>
                      <a:endParaRPr lang="zh-CN" altLang="en-US" b="0" dirty="0"/>
                    </a:p>
                  </a:txBody>
                  <a:tcPr/>
                </a:tc>
                <a:tc>
                  <a:txBody>
                    <a:bodyPr/>
                    <a:p>
                      <a:pPr algn="ctr"/>
                      <a:r>
                        <a:rPr lang="en-US" altLang="zh-CN" b="0" dirty="0" smtClean="0"/>
                        <a:t>5461</a:t>
                      </a:r>
                      <a:endParaRPr lang="zh-CN" altLang="en-US" b="0" dirty="0"/>
                    </a:p>
                  </a:txBody>
                  <a:tcPr/>
                </a:tc>
                <a:tc>
                  <a:txBody>
                    <a:bodyPr/>
                    <a:p>
                      <a:pPr algn="ctr"/>
                      <a:r>
                        <a:rPr lang="en-US" altLang="zh-CN" b="0" dirty="0" smtClean="0"/>
                        <a:t>......</a:t>
                      </a:r>
                      <a:endParaRPr lang="zh-CN" altLang="en-US" b="0" dirty="0"/>
                    </a:p>
                  </a:txBody>
                  <a:tcPr/>
                </a:tc>
                <a:tc>
                  <a:txBody>
                    <a:bodyPr/>
                    <a:p>
                      <a:pPr algn="ctr"/>
                      <a:r>
                        <a:rPr lang="en-US" altLang="zh-CN" b="0" dirty="0" smtClean="0"/>
                        <a:t>10922</a:t>
                      </a:r>
                      <a:endParaRPr lang="zh-CN" altLang="en-US" b="0" dirty="0"/>
                    </a:p>
                  </a:txBody>
                  <a:tcPr/>
                </a:tc>
                <a:tc>
                  <a:txBody>
                    <a:bodyPr/>
                    <a:p>
                      <a:pPr algn="ctr"/>
                      <a:r>
                        <a:rPr lang="en-US" altLang="zh-CN" b="0" dirty="0" smtClean="0"/>
                        <a:t>10923</a:t>
                      </a:r>
                      <a:endParaRPr lang="zh-CN" altLang="en-US" b="0" dirty="0"/>
                    </a:p>
                  </a:txBody>
                  <a:tcPr/>
                </a:tc>
                <a:tc>
                  <a:txBody>
                    <a:bodyPr/>
                    <a:p>
                      <a:pPr algn="ctr"/>
                      <a:r>
                        <a:rPr lang="en-US" altLang="zh-CN" b="0" dirty="0" smtClean="0"/>
                        <a:t>......</a:t>
                      </a:r>
                      <a:endParaRPr lang="zh-CN" altLang="en-US" b="0" dirty="0"/>
                    </a:p>
                  </a:txBody>
                  <a:tcPr/>
                </a:tc>
                <a:tc>
                  <a:txBody>
                    <a:bodyPr/>
                    <a:p>
                      <a:pPr algn="ctr"/>
                      <a:r>
                        <a:rPr lang="en-US" altLang="zh-CN" b="0" dirty="0" smtClean="0"/>
                        <a:t>16383</a:t>
                      </a:r>
                      <a:endParaRPr lang="zh-CN" altLang="en-US" b="0" dirty="0"/>
                    </a:p>
                  </a:txBody>
                  <a:tcPr/>
                </a:tc>
              </a:tr>
            </a:tbl>
          </a:graphicData>
        </a:graphic>
      </p:graphicFrame>
      <p:sp>
        <p:nvSpPr>
          <p:cNvPr id="6" name="圆角矩形 5"/>
          <p:cNvSpPr/>
          <p:nvPr/>
        </p:nvSpPr>
        <p:spPr>
          <a:xfrm>
            <a:off x="788178" y="1465194"/>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key1</a:t>
            </a:r>
            <a:endParaRPr lang="zh-CN" altLang="en-US" dirty="0"/>
          </a:p>
        </p:txBody>
      </p:sp>
      <p:sp>
        <p:nvSpPr>
          <p:cNvPr id="7" name="圆角矩形 6"/>
          <p:cNvSpPr/>
          <p:nvPr/>
        </p:nvSpPr>
        <p:spPr>
          <a:xfrm>
            <a:off x="2499588" y="1465191"/>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key2</a:t>
            </a:r>
            <a:endParaRPr lang="zh-CN" altLang="en-US" dirty="0"/>
          </a:p>
        </p:txBody>
      </p:sp>
      <p:sp>
        <p:nvSpPr>
          <p:cNvPr id="8" name="圆角矩形 7"/>
          <p:cNvSpPr/>
          <p:nvPr/>
        </p:nvSpPr>
        <p:spPr>
          <a:xfrm>
            <a:off x="10505698" y="1487826"/>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key6</a:t>
            </a:r>
            <a:endParaRPr lang="zh-CN" altLang="en-US" dirty="0"/>
          </a:p>
        </p:txBody>
      </p:sp>
      <p:sp>
        <p:nvSpPr>
          <p:cNvPr id="9" name="圆角矩形 8"/>
          <p:cNvSpPr/>
          <p:nvPr/>
        </p:nvSpPr>
        <p:spPr>
          <a:xfrm>
            <a:off x="8733220" y="1487825"/>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key5</a:t>
            </a:r>
            <a:endParaRPr lang="zh-CN" altLang="en-US" dirty="0"/>
          </a:p>
        </p:txBody>
      </p:sp>
      <p:sp>
        <p:nvSpPr>
          <p:cNvPr id="10" name="圆角矩形 9"/>
          <p:cNvSpPr/>
          <p:nvPr/>
        </p:nvSpPr>
        <p:spPr>
          <a:xfrm>
            <a:off x="4354330" y="1465192"/>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key3</a:t>
            </a:r>
            <a:endParaRPr lang="zh-CN" altLang="en-US" dirty="0"/>
          </a:p>
        </p:txBody>
      </p:sp>
      <p:sp>
        <p:nvSpPr>
          <p:cNvPr id="11" name="圆角矩形 10"/>
          <p:cNvSpPr/>
          <p:nvPr/>
        </p:nvSpPr>
        <p:spPr>
          <a:xfrm>
            <a:off x="6792846" y="1465192"/>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key4</a:t>
            </a:r>
            <a:endParaRPr lang="zh-CN" altLang="en-US" dirty="0"/>
          </a:p>
        </p:txBody>
      </p:sp>
      <p:sp>
        <p:nvSpPr>
          <p:cNvPr id="12" name="十角星 11"/>
          <p:cNvSpPr/>
          <p:nvPr/>
        </p:nvSpPr>
        <p:spPr>
          <a:xfrm>
            <a:off x="4644477" y="2384646"/>
            <a:ext cx="2655524" cy="834794"/>
          </a:xfrm>
          <a:prstGeom prst="star10">
            <a:avLst/>
          </a:prstGeom>
        </p:spPr>
        <p:style>
          <a:lnRef idx="1">
            <a:schemeClr val="accent1"/>
          </a:lnRef>
          <a:fillRef idx="3">
            <a:schemeClr val="accent1"/>
          </a:fillRef>
          <a:effectRef idx="2">
            <a:schemeClr val="accent1"/>
          </a:effectRef>
          <a:fontRef idx="minor">
            <a:schemeClr val="lt1"/>
          </a:fontRef>
        </p:style>
        <p:txBody>
          <a:bodyPr/>
          <a:p>
            <a:r>
              <a:rPr lang="en-US" altLang="zh-CN" sz="1400" dirty="0" smtClean="0"/>
              <a:t>CRC16(key)%16384</a:t>
            </a:r>
            <a:endParaRPr lang="zh-CN" altLang="en-US" sz="1400" dirty="0"/>
          </a:p>
        </p:txBody>
      </p:sp>
      <p:cxnSp>
        <p:nvCxnSpPr>
          <p:cNvPr id="13" name="曲线连接符 12"/>
          <p:cNvCxnSpPr>
            <a:stCxn id="6" idx="2"/>
            <a:endCxn id="12" idx="5"/>
          </p:cNvCxnSpPr>
          <p:nvPr/>
        </p:nvCxnSpPr>
        <p:spPr>
          <a:xfrm rot="5400000" flipV="1">
            <a:off x="2437448" y="724218"/>
            <a:ext cx="956310" cy="3457575"/>
          </a:xfrm>
          <a:prstGeom prst="curvedConnector2">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4" name="曲线连接符 13"/>
          <p:cNvCxnSpPr>
            <a:stCxn id="7" idx="2"/>
            <a:endCxn id="12" idx="6"/>
          </p:cNvCxnSpPr>
          <p:nvPr/>
        </p:nvCxnSpPr>
        <p:spPr>
          <a:xfrm rot="5400000" flipV="1">
            <a:off x="3422333" y="1450658"/>
            <a:ext cx="697865" cy="1746250"/>
          </a:xfrm>
          <a:prstGeom prst="curvedConnector2">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5" name="曲线连接符 14"/>
          <p:cNvCxnSpPr>
            <a:stCxn id="10" idx="2"/>
            <a:endCxn id="12" idx="7"/>
          </p:cNvCxnSpPr>
          <p:nvPr/>
        </p:nvCxnSpPr>
        <p:spPr>
          <a:xfrm rot="5400000" flipV="1">
            <a:off x="4707573" y="2020253"/>
            <a:ext cx="489585" cy="398780"/>
          </a:xfrm>
          <a:prstGeom prst="curvedConnector3">
            <a:avLst>
              <a:gd name="adj1" fmla="val 41829"/>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6" name="曲线连接符 15"/>
          <p:cNvCxnSpPr>
            <a:stCxn id="11" idx="2"/>
            <a:endCxn id="12" idx="9"/>
          </p:cNvCxnSpPr>
          <p:nvPr/>
        </p:nvCxnSpPr>
        <p:spPr>
          <a:xfrm rot="5400000">
            <a:off x="6747193" y="2020253"/>
            <a:ext cx="489585" cy="398780"/>
          </a:xfrm>
          <a:prstGeom prst="curvedConnector3">
            <a:avLst>
              <a:gd name="adj1" fmla="val 41829"/>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7" name="曲线连接符 16"/>
          <p:cNvCxnSpPr>
            <a:stCxn id="9" idx="2"/>
            <a:endCxn id="12" idx="0"/>
          </p:cNvCxnSpPr>
          <p:nvPr/>
        </p:nvCxnSpPr>
        <p:spPr>
          <a:xfrm rot="5400000">
            <a:off x="7878445" y="1419225"/>
            <a:ext cx="675005" cy="1831975"/>
          </a:xfrm>
          <a:prstGeom prst="curvedConnector2">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8" name="曲线连接符 17"/>
          <p:cNvCxnSpPr>
            <a:stCxn id="8" idx="2"/>
            <a:endCxn id="12" idx="1"/>
          </p:cNvCxnSpPr>
          <p:nvPr/>
        </p:nvCxnSpPr>
        <p:spPr>
          <a:xfrm rot="5400000">
            <a:off x="8635365" y="662305"/>
            <a:ext cx="933450" cy="3604260"/>
          </a:xfrm>
          <a:prstGeom prst="curvedConnector2">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9" name="直线连接符 50"/>
          <p:cNvCxnSpPr>
            <a:stCxn id="12" idx="3"/>
          </p:cNvCxnSpPr>
          <p:nvPr/>
        </p:nvCxnSpPr>
        <p:spPr>
          <a:xfrm flipH="1">
            <a:off x="3103787" y="3219440"/>
            <a:ext cx="2868452" cy="42504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0" name="直线箭头连接符 51"/>
          <p:cNvCxnSpPr>
            <a:stCxn id="12" idx="4"/>
            <a:endCxn id="12" idx="4"/>
          </p:cNvCxnSpPr>
          <p:nvPr/>
        </p:nvCxnSpPr>
        <p:spPr>
          <a:xfrm>
            <a:off x="5151632" y="3139726"/>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线连接符 52"/>
          <p:cNvCxnSpPr>
            <a:stCxn id="12" idx="3"/>
          </p:cNvCxnSpPr>
          <p:nvPr/>
        </p:nvCxnSpPr>
        <p:spPr>
          <a:xfrm>
            <a:off x="5972239" y="3219440"/>
            <a:ext cx="3008310" cy="42504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2" name="直线连接符 53"/>
          <p:cNvCxnSpPr>
            <a:endCxn id="29" idx="0"/>
          </p:cNvCxnSpPr>
          <p:nvPr/>
        </p:nvCxnSpPr>
        <p:spPr>
          <a:xfrm>
            <a:off x="2040265" y="4106285"/>
            <a:ext cx="1063522" cy="476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线连接符 54"/>
          <p:cNvCxnSpPr>
            <a:endCxn id="29" idx="0"/>
          </p:cNvCxnSpPr>
          <p:nvPr/>
        </p:nvCxnSpPr>
        <p:spPr>
          <a:xfrm flipH="1">
            <a:off x="3103787" y="4106285"/>
            <a:ext cx="1000657" cy="476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线连接符 55"/>
          <p:cNvCxnSpPr>
            <a:endCxn id="32" idx="0"/>
          </p:cNvCxnSpPr>
          <p:nvPr/>
        </p:nvCxnSpPr>
        <p:spPr>
          <a:xfrm>
            <a:off x="5003676" y="4106285"/>
            <a:ext cx="1056686" cy="476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线连接符 56"/>
          <p:cNvCxnSpPr>
            <a:endCxn id="32" idx="0"/>
          </p:cNvCxnSpPr>
          <p:nvPr/>
        </p:nvCxnSpPr>
        <p:spPr>
          <a:xfrm flipH="1">
            <a:off x="6060362" y="4106285"/>
            <a:ext cx="893265" cy="476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线连接符 57"/>
          <p:cNvCxnSpPr>
            <a:endCxn id="42" idx="0"/>
          </p:cNvCxnSpPr>
          <p:nvPr/>
        </p:nvCxnSpPr>
        <p:spPr>
          <a:xfrm>
            <a:off x="7841423" y="4106285"/>
            <a:ext cx="1139126" cy="476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线连接符 58"/>
          <p:cNvCxnSpPr>
            <a:endCxn id="42" idx="0"/>
          </p:cNvCxnSpPr>
          <p:nvPr/>
        </p:nvCxnSpPr>
        <p:spPr>
          <a:xfrm flipH="1">
            <a:off x="8980549" y="4106285"/>
            <a:ext cx="936489" cy="476426"/>
          </a:xfrm>
          <a:prstGeom prst="line">
            <a:avLst/>
          </a:prstGeom>
        </p:spPr>
        <p:style>
          <a:lnRef idx="2">
            <a:schemeClr val="accent1"/>
          </a:lnRef>
          <a:fillRef idx="0">
            <a:schemeClr val="accent1"/>
          </a:fillRef>
          <a:effectRef idx="1">
            <a:schemeClr val="accent1"/>
          </a:effectRef>
          <a:fontRef idx="minor">
            <a:schemeClr val="tx1"/>
          </a:fontRef>
        </p:style>
      </p:cxnSp>
      <p:sp>
        <p:nvSpPr>
          <p:cNvPr id="28" name="云形 27"/>
          <p:cNvSpPr/>
          <p:nvPr/>
        </p:nvSpPr>
        <p:spPr>
          <a:xfrm>
            <a:off x="10608327" y="3417066"/>
            <a:ext cx="950282" cy="668741"/>
          </a:xfrm>
          <a:prstGeom prst="cloud">
            <a:avLst/>
          </a:prstGeom>
        </p:spPr>
        <p:style>
          <a:lnRef idx="2">
            <a:schemeClr val="accent6"/>
          </a:lnRef>
          <a:fillRef idx="1">
            <a:schemeClr val="lt1"/>
          </a:fillRef>
          <a:effectRef idx="0">
            <a:schemeClr val="accent6"/>
          </a:effectRef>
          <a:fontRef idx="minor">
            <a:schemeClr val="dk1"/>
          </a:fontRef>
        </p:style>
        <p:txBody>
          <a:bodyPr/>
          <a:p>
            <a:r>
              <a:rPr lang="en-US" altLang="zh-CN" b="1" dirty="0" smtClean="0"/>
              <a:t>Slot</a:t>
            </a:r>
            <a:endParaRPr lang="zh-CN" altLang="en-US" b="1" dirty="0"/>
          </a:p>
        </p:txBody>
      </p:sp>
      <p:sp>
        <p:nvSpPr>
          <p:cNvPr id="29" name="可选流程 60"/>
          <p:cNvSpPr/>
          <p:nvPr/>
        </p:nvSpPr>
        <p:spPr>
          <a:xfrm>
            <a:off x="2371302" y="4582711"/>
            <a:ext cx="1464969" cy="1786424"/>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a:p>
            <a:r>
              <a:rPr lang="en-US" altLang="zh-CN" dirty="0" smtClean="0"/>
              <a:t>node1</a:t>
            </a:r>
            <a:endParaRPr lang="zh-CN" altLang="en-US" dirty="0"/>
          </a:p>
        </p:txBody>
      </p:sp>
      <p:sp>
        <p:nvSpPr>
          <p:cNvPr id="30" name="圆角矩形 29"/>
          <p:cNvSpPr/>
          <p:nvPr/>
        </p:nvSpPr>
        <p:spPr>
          <a:xfrm>
            <a:off x="2769953" y="5106723"/>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key1</a:t>
            </a:r>
            <a:endParaRPr lang="zh-CN" altLang="en-US" dirty="0"/>
          </a:p>
        </p:txBody>
      </p:sp>
      <p:sp>
        <p:nvSpPr>
          <p:cNvPr id="31" name="圆角矩形 30"/>
          <p:cNvSpPr/>
          <p:nvPr/>
        </p:nvSpPr>
        <p:spPr>
          <a:xfrm>
            <a:off x="2769953" y="5706622"/>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key4</a:t>
            </a:r>
            <a:endParaRPr lang="zh-CN" altLang="en-US" dirty="0"/>
          </a:p>
        </p:txBody>
      </p:sp>
      <p:sp>
        <p:nvSpPr>
          <p:cNvPr id="32" name="可选流程 63"/>
          <p:cNvSpPr/>
          <p:nvPr/>
        </p:nvSpPr>
        <p:spPr>
          <a:xfrm>
            <a:off x="5327877" y="4582711"/>
            <a:ext cx="1464969" cy="1786424"/>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a:p>
            <a:r>
              <a:rPr lang="en-US" altLang="zh-CN" dirty="0" smtClean="0"/>
              <a:t>node2</a:t>
            </a:r>
            <a:endParaRPr lang="zh-CN" altLang="en-US" dirty="0"/>
          </a:p>
        </p:txBody>
      </p:sp>
      <p:sp>
        <p:nvSpPr>
          <p:cNvPr id="33" name="圆角矩形 32"/>
          <p:cNvSpPr/>
          <p:nvPr/>
        </p:nvSpPr>
        <p:spPr>
          <a:xfrm>
            <a:off x="5767462" y="5679748"/>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key5</a:t>
            </a:r>
            <a:endParaRPr lang="zh-CN" altLang="en-US" dirty="0"/>
          </a:p>
        </p:txBody>
      </p:sp>
      <p:sp>
        <p:nvSpPr>
          <p:cNvPr id="39" name="圆角矩形 38"/>
          <p:cNvSpPr/>
          <p:nvPr/>
        </p:nvSpPr>
        <p:spPr>
          <a:xfrm>
            <a:off x="5768763" y="5106723"/>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key2</a:t>
            </a:r>
            <a:endParaRPr lang="zh-CN" altLang="en-US" dirty="0"/>
          </a:p>
        </p:txBody>
      </p:sp>
      <p:sp>
        <p:nvSpPr>
          <p:cNvPr id="42" name="可选流程 66"/>
          <p:cNvSpPr/>
          <p:nvPr/>
        </p:nvSpPr>
        <p:spPr>
          <a:xfrm>
            <a:off x="8248064" y="4582711"/>
            <a:ext cx="1464969" cy="1786424"/>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a:p>
            <a:r>
              <a:rPr lang="en-US" altLang="zh-CN" dirty="0" smtClean="0"/>
              <a:t>node3</a:t>
            </a:r>
            <a:endParaRPr lang="zh-CN" altLang="en-US" dirty="0"/>
          </a:p>
        </p:txBody>
      </p:sp>
      <p:sp>
        <p:nvSpPr>
          <p:cNvPr id="73" name="圆角矩形 72"/>
          <p:cNvSpPr/>
          <p:nvPr/>
        </p:nvSpPr>
        <p:spPr>
          <a:xfrm>
            <a:off x="8733220" y="5703918"/>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key6</a:t>
            </a:r>
            <a:endParaRPr lang="zh-CN" altLang="en-US" dirty="0"/>
          </a:p>
        </p:txBody>
      </p:sp>
      <p:sp>
        <p:nvSpPr>
          <p:cNvPr id="74" name="圆角矩形 73"/>
          <p:cNvSpPr/>
          <p:nvPr/>
        </p:nvSpPr>
        <p:spPr>
          <a:xfrm>
            <a:off x="8733220" y="5106723"/>
            <a:ext cx="797302" cy="510086"/>
          </a:xfrm>
          <a:prstGeom prst="round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a:p>
            <a:r>
              <a:rPr lang="en-US" altLang="zh-CN" dirty="0" smtClean="0"/>
              <a:t> key3</a:t>
            </a:r>
            <a:endParaRPr lang="zh-CN" altLang="en-US" dirty="0"/>
          </a:p>
        </p:txBody>
      </p:sp>
      <p:cxnSp>
        <p:nvCxnSpPr>
          <p:cNvPr id="75" name="直线连接符 69"/>
          <p:cNvCxnSpPr>
            <a:stCxn id="12" idx="3"/>
            <a:endCxn id="4" idx="0"/>
          </p:cNvCxnSpPr>
          <p:nvPr/>
        </p:nvCxnSpPr>
        <p:spPr>
          <a:xfrm>
            <a:off x="5972239" y="3219440"/>
            <a:ext cx="0" cy="42481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76" name="直线连接符 70"/>
          <p:cNvCxnSpPr>
            <a:stCxn id="29" idx="3"/>
            <a:endCxn id="32" idx="1"/>
          </p:cNvCxnSpPr>
          <p:nvPr/>
        </p:nvCxnSpPr>
        <p:spPr>
          <a:xfrm>
            <a:off x="3836271" y="5475923"/>
            <a:ext cx="1491615" cy="0"/>
          </a:xfrm>
          <a:prstGeom prst="line">
            <a:avLst/>
          </a:prstGeom>
          <a:ln>
            <a:headEnd type="triangle" w="lg"/>
            <a:tailEnd type="triangle" w="lg"/>
          </a:ln>
        </p:spPr>
        <p:style>
          <a:lnRef idx="2">
            <a:schemeClr val="accent1"/>
          </a:lnRef>
          <a:fillRef idx="0">
            <a:schemeClr val="accent1"/>
          </a:fillRef>
          <a:effectRef idx="1">
            <a:schemeClr val="accent1"/>
          </a:effectRef>
          <a:fontRef idx="minor">
            <a:schemeClr val="tx1"/>
          </a:fontRef>
        </p:style>
      </p:cxnSp>
      <p:cxnSp>
        <p:nvCxnSpPr>
          <p:cNvPr id="77" name="直线连接符 71"/>
          <p:cNvCxnSpPr>
            <a:stCxn id="32" idx="3"/>
            <a:endCxn id="42" idx="1"/>
          </p:cNvCxnSpPr>
          <p:nvPr/>
        </p:nvCxnSpPr>
        <p:spPr>
          <a:xfrm>
            <a:off x="6792846" y="5475923"/>
            <a:ext cx="1455420" cy="0"/>
          </a:xfrm>
          <a:prstGeom prst="line">
            <a:avLst/>
          </a:prstGeom>
          <a:ln>
            <a:headEnd type="triangle" w="lg"/>
            <a:tailEnd type="triangle" w="lg"/>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简介</a:t>
            </a:r>
            <a:endParaRPr lang="zh-CN" altLang="en-US"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01</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zh-CN" dirty="0"/>
              <a:t>和</a:t>
            </a:r>
            <a:r>
              <a:rPr lang="en-US" altLang="zh-CN" dirty="0"/>
              <a:t>memcached</a:t>
            </a:r>
            <a:r>
              <a:rPr lang="zh-CN" altLang="en-US" dirty="0"/>
              <a:t>共性</a:t>
            </a:r>
            <a:endParaRPr lang="zh-CN" altLang="en-US" dirty="0"/>
          </a:p>
        </p:txBody>
      </p:sp>
      <p:sp>
        <p:nvSpPr>
          <p:cNvPr id="54" name="文本框 53"/>
          <p:cNvSpPr txBox="1"/>
          <p:nvPr/>
        </p:nvSpPr>
        <p:spPr>
          <a:xfrm>
            <a:off x="577850" y="1445895"/>
            <a:ext cx="6899275" cy="3046095"/>
          </a:xfrm>
          <a:prstGeom prst="rect">
            <a:avLst/>
          </a:prstGeom>
          <a:noFill/>
        </p:spPr>
        <p:txBody>
          <a:bodyPr wrap="square" rtlCol="0">
            <a:spAutoFit/>
          </a:bodyPr>
          <a:p>
            <a:r>
              <a:rPr lang="en-US" altLang="zh-CN" sz="2400"/>
              <a:t>1</a:t>
            </a:r>
            <a:r>
              <a:rPr lang="zh-CN" altLang="en-US" sz="2400"/>
              <a:t>）基于内存</a:t>
            </a:r>
            <a:endParaRPr lang="zh-CN" altLang="en-US" sz="2400"/>
          </a:p>
          <a:p>
            <a:r>
              <a:rPr lang="en-US" altLang="zh-CN" sz="2400"/>
              <a:t>2</a:t>
            </a:r>
            <a:r>
              <a:rPr lang="zh-CN" altLang="en-US" sz="2400"/>
              <a:t>）</a:t>
            </a:r>
            <a:r>
              <a:rPr lang="en-US" altLang="zh-CN" sz="2400"/>
              <a:t>K-V</a:t>
            </a:r>
            <a:r>
              <a:rPr lang="zh-CN" altLang="en-US" sz="2400"/>
              <a:t>型数据存储</a:t>
            </a:r>
            <a:endParaRPr lang="zh-CN" altLang="en-US" sz="2400"/>
          </a:p>
          <a:p>
            <a:r>
              <a:rPr lang="en-US" altLang="zh-CN" sz="2400"/>
              <a:t>3</a:t>
            </a:r>
            <a:r>
              <a:rPr lang="zh-CN" altLang="en-US" sz="2400"/>
              <a:t>）同隶属于</a:t>
            </a:r>
            <a:r>
              <a:rPr lang="en-US" altLang="zh-CN" sz="2400"/>
              <a:t>NoSQL</a:t>
            </a:r>
            <a:r>
              <a:rPr lang="zh-CN" altLang="en-US" sz="2400"/>
              <a:t>家族</a:t>
            </a:r>
            <a:endParaRPr lang="zh-CN" altLang="en-US" sz="2400"/>
          </a:p>
          <a:p>
            <a:r>
              <a:rPr lang="en-US" altLang="zh-CN" sz="2400"/>
              <a:t>4</a:t>
            </a:r>
            <a:r>
              <a:rPr lang="zh-CN" altLang="en-US" sz="2400"/>
              <a:t>）基于相同的</a:t>
            </a:r>
            <a:r>
              <a:rPr lang="en-US" altLang="zh-CN" sz="2400"/>
              <a:t>K-V</a:t>
            </a:r>
            <a:r>
              <a:rPr lang="zh-CN" altLang="en-US" sz="2400"/>
              <a:t>数据模型</a:t>
            </a:r>
            <a:endParaRPr lang="zh-CN" altLang="en-US" sz="2400"/>
          </a:p>
          <a:p>
            <a:r>
              <a:rPr lang="en-US" altLang="zh-CN" sz="2400"/>
              <a:t>5</a:t>
            </a:r>
            <a:r>
              <a:rPr lang="zh-CN" altLang="en-US" sz="2400"/>
              <a:t>）将数据保留在</a:t>
            </a:r>
            <a:r>
              <a:rPr lang="en-US" altLang="zh-CN" sz="2400"/>
              <a:t>RAM</a:t>
            </a:r>
            <a:r>
              <a:rPr lang="zh-CN" altLang="en-US" sz="2400"/>
              <a:t>中，保证其在缓存层可用。</a:t>
            </a:r>
            <a:endParaRPr lang="zh-CN" altLang="en-US" sz="2400"/>
          </a:p>
          <a:p>
            <a:r>
              <a:rPr lang="en-US" altLang="zh-CN" sz="2400"/>
              <a:t>6</a:t>
            </a:r>
            <a:r>
              <a:rPr lang="zh-CN" altLang="en-US" sz="2400"/>
              <a:t>）性能表现相似，吞吐量和延迟表现类似。</a:t>
            </a:r>
            <a:endParaRPr lang="zh-CN" altLang="en-US" sz="2400"/>
          </a:p>
          <a:p>
            <a:r>
              <a:rPr lang="zh-CN" altLang="en-US" sz="2400"/>
              <a:t>可缓存数据库数据、</a:t>
            </a:r>
            <a:r>
              <a:rPr lang="en-US" altLang="zh-CN" sz="2400"/>
              <a:t>HTML</a:t>
            </a:r>
            <a:r>
              <a:rPr lang="zh-CN" altLang="en-US" sz="2400"/>
              <a:t>碎片、或其他保存成本高的数据。</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zh-CN" dirty="0"/>
              <a:t>和</a:t>
            </a:r>
            <a:r>
              <a:rPr lang="en-US" altLang="zh-CN" dirty="0"/>
              <a:t>memcached</a:t>
            </a:r>
            <a:r>
              <a:rPr lang="zh-CN" altLang="en-US" dirty="0"/>
              <a:t>比较</a:t>
            </a:r>
            <a:endParaRPr lang="zh-CN" altLang="en-US" dirty="0"/>
          </a:p>
        </p:txBody>
      </p:sp>
      <p:sp>
        <p:nvSpPr>
          <p:cNvPr id="5" name="文本框 4"/>
          <p:cNvSpPr txBox="1"/>
          <p:nvPr/>
        </p:nvSpPr>
        <p:spPr>
          <a:xfrm>
            <a:off x="781685" y="1191260"/>
            <a:ext cx="8336280" cy="922020"/>
          </a:xfrm>
          <a:prstGeom prst="rect">
            <a:avLst/>
          </a:prstGeom>
          <a:noFill/>
        </p:spPr>
        <p:txBody>
          <a:bodyPr wrap="square" rtlCol="0" anchor="t">
            <a:spAutoFit/>
          </a:bodyPr>
          <a:p>
            <a:r>
              <a:rPr lang="zh-CN" altLang="en-US">
                <a:sym typeface="+mn-ea"/>
              </a:rPr>
              <a:t>redis,2009年诞生</a:t>
            </a:r>
            <a:endParaRPr lang="zh-CN" altLang="en-US"/>
          </a:p>
          <a:p>
            <a:r>
              <a:rPr lang="zh-CN" altLang="en-US"/>
              <a:t>memcached，2003年诞生。初期用perl写，后用c重构，现相对于增加新特性，它更注重稳定性和性能优化。</a:t>
            </a:r>
            <a:endParaRPr lang="zh-CN" altLang="en-US"/>
          </a:p>
        </p:txBody>
      </p:sp>
      <p:sp>
        <p:nvSpPr>
          <p:cNvPr id="7" name="文本框 6"/>
          <p:cNvSpPr txBox="1"/>
          <p:nvPr/>
        </p:nvSpPr>
        <p:spPr>
          <a:xfrm>
            <a:off x="781685" y="2485390"/>
            <a:ext cx="8756650" cy="4246245"/>
          </a:xfrm>
          <a:prstGeom prst="rect">
            <a:avLst/>
          </a:prstGeom>
          <a:noFill/>
        </p:spPr>
        <p:txBody>
          <a:bodyPr wrap="square" rtlCol="0">
            <a:spAutoFit/>
          </a:bodyPr>
          <a:p>
            <a:r>
              <a:rPr lang="zh-CN" altLang="en-US"/>
              <a:t>类型：memcached适合存轻量，静态数据，比如html碎片，memcached内部没有redis那么复杂，因此存储效率更高，消耗的内存资源更少。String类型就是最理想的可读类型（memcached只支持String），因为没有什么进一步的处理。</a:t>
            </a:r>
            <a:endParaRPr lang="zh-CN" altLang="en-US"/>
          </a:p>
          <a:p>
            <a:endParaRPr lang="zh-CN" altLang="en-US"/>
          </a:p>
          <a:p>
            <a:r>
              <a:rPr lang="zh-CN" altLang="en-US"/>
              <a:t>并发：由于memcached是多线程，redis是单线程，memcahed可以通过增加计算资源来进行进行缩放，这样会丢失一部分数据。redis始终单线程，只能水平缩放，通过集群来实现，相较于缩放，集群更有效，不过实施起来也更难。</a:t>
            </a:r>
            <a:endParaRPr lang="zh-CN" altLang="en-US"/>
          </a:p>
          <a:p>
            <a:endParaRPr lang="zh-CN" altLang="en-US"/>
          </a:p>
          <a:p>
            <a:r>
              <a:rPr lang="zh-CN" altLang="en-US"/>
              <a:t>数据结构：</a:t>
            </a:r>
            <a:r>
              <a:rPr lang="en-US" altLang="zh-CN"/>
              <a:t>redis</a:t>
            </a:r>
            <a:r>
              <a:rPr lang="zh-CN" altLang="en-US"/>
              <a:t>很多，</a:t>
            </a:r>
            <a:r>
              <a:rPr lang="en-US" altLang="zh-CN"/>
              <a:t>memached</a:t>
            </a:r>
            <a:r>
              <a:rPr lang="zh-CN" altLang="en-US"/>
              <a:t>只有</a:t>
            </a:r>
            <a:r>
              <a:rPr lang="en-US" altLang="zh-CN"/>
              <a:t>String</a:t>
            </a:r>
            <a:endParaRPr lang="en-US" altLang="zh-CN"/>
          </a:p>
          <a:p>
            <a:endParaRPr lang="en-US" altLang="zh-CN"/>
          </a:p>
          <a:p>
            <a:r>
              <a:rPr lang="zh-CN" altLang="en-US"/>
              <a:t>缓存管理：缓存管理方面，redis采用驱逐式的管理，可以删掉老数据给新数据腾空间。</a:t>
            </a:r>
            <a:endParaRPr lang="zh-CN" altLang="en-US"/>
          </a:p>
          <a:p>
            <a:r>
              <a:rPr lang="zh-CN" altLang="en-US"/>
              <a:t>memcached使用Least Recently Used algorithm或是直接把和新数据大小类似的老数据清除掉。</a:t>
            </a:r>
            <a:endParaRPr lang="zh-CN" altLang="en-US"/>
          </a:p>
          <a:p>
            <a:r>
              <a:rPr lang="zh-CN" altLang="en-US"/>
              <a:t>redis的驱逐粒度更细，有6个不同的驱逐方案，同时支持懒惰和积极的驱逐，只有空间不足或主动去驱逐才会执行。</a:t>
            </a:r>
            <a:endParaRPr lang="zh-CN" altLang="en-US"/>
          </a:p>
        </p:txBody>
      </p:sp>
      <p:pic>
        <p:nvPicPr>
          <p:cNvPr id="3" name="图片 2"/>
          <p:cNvPicPr>
            <a:picLocks noChangeAspect="1"/>
          </p:cNvPicPr>
          <p:nvPr/>
        </p:nvPicPr>
        <p:blipFill>
          <a:blip r:embed="rId1"/>
          <a:stretch>
            <a:fillRect/>
          </a:stretch>
        </p:blipFill>
        <p:spPr>
          <a:xfrm>
            <a:off x="2622550" y="2113280"/>
            <a:ext cx="5715635" cy="3031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a:t>redis</a:t>
            </a:r>
            <a:endParaRPr lang="en-US" altLang="zh-CN" dirty="0"/>
          </a:p>
        </p:txBody>
      </p:sp>
      <p:pic>
        <p:nvPicPr>
          <p:cNvPr id="5" name="图片 4" descr="Redis-Data-Types"/>
          <p:cNvPicPr>
            <a:picLocks noChangeAspect="1"/>
          </p:cNvPicPr>
          <p:nvPr/>
        </p:nvPicPr>
        <p:blipFill>
          <a:blip r:embed="rId1"/>
          <a:stretch>
            <a:fillRect/>
          </a:stretch>
        </p:blipFill>
        <p:spPr>
          <a:xfrm>
            <a:off x="6012815" y="1860550"/>
            <a:ext cx="5885815" cy="2505075"/>
          </a:xfrm>
          <a:prstGeom prst="rect">
            <a:avLst/>
          </a:prstGeom>
        </p:spPr>
      </p:pic>
      <p:pic>
        <p:nvPicPr>
          <p:cNvPr id="6" name="图片 5" descr="Redis-Usage"/>
          <p:cNvPicPr>
            <a:picLocks noChangeAspect="1"/>
          </p:cNvPicPr>
          <p:nvPr/>
        </p:nvPicPr>
        <p:blipFill>
          <a:blip r:embed="rId2"/>
          <a:stretch>
            <a:fillRect/>
          </a:stretch>
        </p:blipFill>
        <p:spPr>
          <a:xfrm>
            <a:off x="445135" y="1733550"/>
            <a:ext cx="6047740" cy="3390265"/>
          </a:xfrm>
          <a:prstGeom prst="rect">
            <a:avLst/>
          </a:prstGeom>
        </p:spPr>
      </p:pic>
      <p:sp>
        <p:nvSpPr>
          <p:cNvPr id="7" name="文本框 6"/>
          <p:cNvSpPr txBox="1"/>
          <p:nvPr/>
        </p:nvSpPr>
        <p:spPr>
          <a:xfrm>
            <a:off x="791210" y="1195705"/>
            <a:ext cx="1002665" cy="368300"/>
          </a:xfrm>
          <a:prstGeom prst="rect">
            <a:avLst/>
          </a:prstGeom>
          <a:noFill/>
        </p:spPr>
        <p:txBody>
          <a:bodyPr wrap="square" rtlCol="0">
            <a:spAutoFit/>
          </a:bodyPr>
          <a:p>
            <a:r>
              <a:rPr lang="zh-CN" altLang="en-US"/>
              <a:t>用途</a:t>
            </a:r>
            <a:endParaRPr lang="zh-CN" altLang="en-US"/>
          </a:p>
        </p:txBody>
      </p:sp>
      <p:sp>
        <p:nvSpPr>
          <p:cNvPr id="8" name="文本框 7"/>
          <p:cNvSpPr txBox="1"/>
          <p:nvPr/>
        </p:nvSpPr>
        <p:spPr>
          <a:xfrm>
            <a:off x="7144385" y="1246505"/>
            <a:ext cx="1558290" cy="368300"/>
          </a:xfrm>
          <a:prstGeom prst="rect">
            <a:avLst/>
          </a:prstGeom>
          <a:noFill/>
        </p:spPr>
        <p:txBody>
          <a:bodyPr wrap="square" rtlCol="0">
            <a:spAutoFit/>
          </a:bodyPr>
          <a:p>
            <a:r>
              <a:rPr lang="zh-CN" altLang="en-US"/>
              <a:t>预设数据类型</a:t>
            </a:r>
            <a:endParaRPr lang="zh-CN" altLang="en-US"/>
          </a:p>
        </p:txBody>
      </p:sp>
      <p:sp>
        <p:nvSpPr>
          <p:cNvPr id="9" name="文本框 8"/>
          <p:cNvSpPr txBox="1"/>
          <p:nvPr/>
        </p:nvSpPr>
        <p:spPr>
          <a:xfrm>
            <a:off x="1075055" y="5054600"/>
            <a:ext cx="9604375" cy="1198880"/>
          </a:xfrm>
          <a:prstGeom prst="rect">
            <a:avLst/>
          </a:prstGeom>
          <a:noFill/>
        </p:spPr>
        <p:txBody>
          <a:bodyPr wrap="square" rtlCol="0">
            <a:spAutoFit/>
          </a:bodyPr>
          <a:p>
            <a:r>
              <a:rPr lang="zh-CN" altLang="en-US"/>
              <a:t>键值缓存和存储。由于丰富的数据类型会被称为数据结构服务器。可以对各类型进行原子操作。</a:t>
            </a:r>
            <a:r>
              <a:rPr lang="en-US" altLang="zh-CN"/>
              <a:t>e.g. append string,incr hash value,push list,compute set interation\union\difference,sorted set</a:t>
            </a:r>
            <a:endParaRPr lang="en-US" altLang="zh-CN"/>
          </a:p>
          <a:p>
            <a:r>
              <a:rPr lang="zh-CN" altLang="en-US"/>
              <a:t>采用内存数据集，可根据需求将数据持久化到硬盘或将命令追加到</a:t>
            </a:r>
            <a:r>
              <a:rPr lang="en-US" altLang="zh-CN"/>
              <a:t>log</a:t>
            </a:r>
            <a:r>
              <a:rPr lang="zh-CN" altLang="en-US"/>
              <a:t>。同时支持主从异步复制。</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a:t>memcached</a:t>
            </a:r>
            <a:endParaRPr lang="en-US" altLang="zh-CN" dirty="0"/>
          </a:p>
        </p:txBody>
      </p:sp>
      <p:sp>
        <p:nvSpPr>
          <p:cNvPr id="7" name="文本框 6"/>
          <p:cNvSpPr txBox="1"/>
          <p:nvPr/>
        </p:nvSpPr>
        <p:spPr>
          <a:xfrm>
            <a:off x="791210" y="1195705"/>
            <a:ext cx="1002665" cy="368300"/>
          </a:xfrm>
          <a:prstGeom prst="rect">
            <a:avLst/>
          </a:prstGeom>
          <a:noFill/>
        </p:spPr>
        <p:txBody>
          <a:bodyPr wrap="square" rtlCol="0">
            <a:spAutoFit/>
          </a:bodyPr>
          <a:p>
            <a:r>
              <a:rPr lang="zh-CN" altLang="en-US"/>
              <a:t>用途</a:t>
            </a:r>
            <a:endParaRPr lang="zh-CN" altLang="en-US"/>
          </a:p>
        </p:txBody>
      </p:sp>
      <p:sp>
        <p:nvSpPr>
          <p:cNvPr id="8" name="文本框 7"/>
          <p:cNvSpPr txBox="1"/>
          <p:nvPr/>
        </p:nvSpPr>
        <p:spPr>
          <a:xfrm>
            <a:off x="7144385" y="1246505"/>
            <a:ext cx="1558290" cy="368300"/>
          </a:xfrm>
          <a:prstGeom prst="rect">
            <a:avLst/>
          </a:prstGeom>
          <a:noFill/>
        </p:spPr>
        <p:txBody>
          <a:bodyPr wrap="square" rtlCol="0">
            <a:spAutoFit/>
          </a:bodyPr>
          <a:p>
            <a:r>
              <a:rPr lang="zh-CN" altLang="en-US"/>
              <a:t>预设数据类型</a:t>
            </a:r>
            <a:endParaRPr lang="zh-CN" altLang="en-US"/>
          </a:p>
        </p:txBody>
      </p:sp>
      <p:sp>
        <p:nvSpPr>
          <p:cNvPr id="9" name="文本框 8"/>
          <p:cNvSpPr txBox="1"/>
          <p:nvPr/>
        </p:nvSpPr>
        <p:spPr>
          <a:xfrm>
            <a:off x="1036320" y="5045075"/>
            <a:ext cx="9604375" cy="922020"/>
          </a:xfrm>
          <a:prstGeom prst="rect">
            <a:avLst/>
          </a:prstGeom>
          <a:noFill/>
        </p:spPr>
        <p:txBody>
          <a:bodyPr wrap="square" rtlCol="0">
            <a:spAutoFit/>
          </a:bodyPr>
          <a:p>
            <a:r>
              <a:rPr lang="zh-CN" altLang="en-US"/>
              <a:t>相对于</a:t>
            </a:r>
            <a:r>
              <a:rPr lang="en-US" altLang="zh-CN"/>
              <a:t>Redis</a:t>
            </a:r>
            <a:r>
              <a:rPr lang="zh-CN" altLang="en-US"/>
              <a:t>，配置，操作更简单。基准性能更好（因为是多线程），充分发挥多核能力，没有持久化选项，存储数据大小限制也更为苛刻。</a:t>
            </a:r>
            <a:r>
              <a:rPr lang="en-US" altLang="zh-CN"/>
              <a:t>key-&gt;object</a:t>
            </a:r>
            <a:r>
              <a:rPr lang="zh-CN" altLang="en-US"/>
              <a:t>选择</a:t>
            </a:r>
            <a:r>
              <a:rPr lang="en-US" altLang="zh-CN"/>
              <a:t>Redis</a:t>
            </a:r>
            <a:r>
              <a:rPr lang="zh-CN" altLang="en-US"/>
              <a:t>，</a:t>
            </a:r>
            <a:r>
              <a:rPr lang="en-US" altLang="zh-CN"/>
              <a:t>key-&gt;string</a:t>
            </a:r>
            <a:r>
              <a:rPr lang="zh-CN" altLang="en-US"/>
              <a:t>选择</a:t>
            </a:r>
            <a:r>
              <a:rPr lang="en-US" altLang="zh-CN"/>
              <a:t>memcached</a:t>
            </a:r>
            <a:r>
              <a:rPr lang="zh-CN" altLang="en-US"/>
              <a:t>。</a:t>
            </a:r>
            <a:endParaRPr lang="zh-CN" altLang="en-US"/>
          </a:p>
        </p:txBody>
      </p:sp>
      <p:sp>
        <p:nvSpPr>
          <p:cNvPr id="3" name="文本框 2"/>
          <p:cNvSpPr txBox="1"/>
          <p:nvPr/>
        </p:nvSpPr>
        <p:spPr>
          <a:xfrm>
            <a:off x="6665595" y="1810385"/>
            <a:ext cx="3893185" cy="460375"/>
          </a:xfrm>
          <a:prstGeom prst="rect">
            <a:avLst/>
          </a:prstGeom>
          <a:noFill/>
        </p:spPr>
        <p:txBody>
          <a:bodyPr wrap="square" rtlCol="0">
            <a:spAutoFit/>
          </a:bodyPr>
          <a:p>
            <a:r>
              <a:rPr lang="en-US" altLang="zh-CN" sz="2400"/>
              <a:t>Only String</a:t>
            </a:r>
            <a:endParaRPr lang="en-US" altLang="zh-CN" sz="2400"/>
          </a:p>
        </p:txBody>
      </p:sp>
      <p:sp>
        <p:nvSpPr>
          <p:cNvPr id="4" name="文本框 3"/>
          <p:cNvSpPr txBox="1"/>
          <p:nvPr/>
        </p:nvSpPr>
        <p:spPr>
          <a:xfrm>
            <a:off x="791210" y="1810385"/>
            <a:ext cx="3893185" cy="460375"/>
          </a:xfrm>
          <a:prstGeom prst="rect">
            <a:avLst/>
          </a:prstGeom>
          <a:noFill/>
        </p:spPr>
        <p:txBody>
          <a:bodyPr wrap="square" rtlCol="0">
            <a:spAutoFit/>
          </a:bodyPr>
          <a:p>
            <a:r>
              <a:rPr lang="en-US" altLang="zh-CN" sz="2400"/>
              <a:t>I can cache!</a:t>
            </a:r>
            <a:endParaRPr lang="en-US" altLang="zh-CN" sz="2400"/>
          </a:p>
        </p:txBody>
      </p:sp>
      <p:pic>
        <p:nvPicPr>
          <p:cNvPr id="10" name="图片 9"/>
          <p:cNvPicPr>
            <a:picLocks noChangeAspect="1"/>
          </p:cNvPicPr>
          <p:nvPr/>
        </p:nvPicPr>
        <p:blipFill>
          <a:blip r:embed="rId1"/>
          <a:stretch>
            <a:fillRect/>
          </a:stretch>
        </p:blipFill>
        <p:spPr>
          <a:xfrm>
            <a:off x="3691255" y="2110740"/>
            <a:ext cx="2857500" cy="2857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数据安全与性能保障</a:t>
            </a:r>
            <a:endParaRPr lang="zh-CN" altLang="en-US"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02</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持久化</a:t>
            </a:r>
            <a:endParaRPr lang="zh-CN" altLang="en-US" dirty="0"/>
          </a:p>
        </p:txBody>
      </p:sp>
      <p:sp>
        <p:nvSpPr>
          <p:cNvPr id="54" name="文本框 53"/>
          <p:cNvSpPr txBox="1"/>
          <p:nvPr/>
        </p:nvSpPr>
        <p:spPr>
          <a:xfrm>
            <a:off x="577850" y="1445895"/>
            <a:ext cx="6899275" cy="1198880"/>
          </a:xfrm>
          <a:prstGeom prst="rect">
            <a:avLst/>
          </a:prstGeom>
          <a:noFill/>
        </p:spPr>
        <p:txBody>
          <a:bodyPr wrap="square" rtlCol="0">
            <a:spAutoFit/>
          </a:bodyPr>
          <a:p>
            <a:r>
              <a:rPr lang="en-US" altLang="zh-CN" sz="2400"/>
              <a:t>Redis</a:t>
            </a:r>
            <a:endParaRPr lang="zh-CN" altLang="en-US" sz="2400"/>
          </a:p>
          <a:p>
            <a:r>
              <a:rPr lang="zh-CN" altLang="en-US" sz="2400"/>
              <a:t>快照：将某一时刻所有数据写入硬盘</a:t>
            </a:r>
            <a:endParaRPr lang="zh-CN" altLang="en-US" sz="2400"/>
          </a:p>
          <a:p>
            <a:r>
              <a:rPr lang="en-US" altLang="zh-CN" sz="2400"/>
              <a:t>AOF</a:t>
            </a:r>
            <a:r>
              <a:rPr lang="zh-CN" altLang="en-US" sz="2400"/>
              <a:t>：执行写命令时，讲写命令复制到硬盘</a:t>
            </a:r>
            <a:endParaRPr lang="zh-CN" altLang="en-US" sz="2400"/>
          </a:p>
        </p:txBody>
      </p:sp>
      <p:sp>
        <p:nvSpPr>
          <p:cNvPr id="5" name="文本框 4"/>
          <p:cNvSpPr txBox="1"/>
          <p:nvPr/>
        </p:nvSpPr>
        <p:spPr>
          <a:xfrm>
            <a:off x="577850" y="4567555"/>
            <a:ext cx="6899275" cy="829945"/>
          </a:xfrm>
          <a:prstGeom prst="rect">
            <a:avLst/>
          </a:prstGeom>
          <a:noFill/>
        </p:spPr>
        <p:txBody>
          <a:bodyPr wrap="square" rtlCol="0">
            <a:spAutoFit/>
          </a:bodyPr>
          <a:p>
            <a:r>
              <a:rPr lang="en-US" sz="2400"/>
              <a:t>Memcached</a:t>
            </a:r>
            <a:endParaRPr lang="en-US" sz="2400"/>
          </a:p>
          <a:p>
            <a:r>
              <a:rPr lang="en-US" sz="2400"/>
              <a:t>null</a:t>
            </a:r>
            <a:endParaRPr lang="en-US" sz="2400"/>
          </a:p>
        </p:txBody>
      </p:sp>
    </p:spTree>
  </p:cSld>
  <p:clrMapOvr>
    <a:masterClrMapping/>
  </p:clrMapOvr>
</p:sld>
</file>

<file path=ppt/tags/tag1.xml><?xml version="1.0" encoding="utf-8"?>
<p:tagLst xmlns:p="http://schemas.openxmlformats.org/presentationml/2006/main">
  <p:tag name="ISLIDE.DIAGRAM" val="0fb470e5-1029-42ce-833c-e9373f9ba9bf"/>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3.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4.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3862</Words>
  <Application>WPS 演示</Application>
  <PresentationFormat>宽屏</PresentationFormat>
  <Paragraphs>269</Paragraphs>
  <Slides>23</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微软雅黑</vt:lpstr>
      <vt:lpstr>Impact</vt:lpstr>
      <vt:lpstr>Arial Unicode MS</vt:lpstr>
      <vt:lpstr>Calibri</vt:lpstr>
      <vt:lpstr>主题5</vt:lpstr>
      <vt:lpstr>Redis&amp;Memcached相关</vt:lpstr>
      <vt:lpstr>PowerPoint 演示文稿</vt:lpstr>
      <vt:lpstr>简介</vt:lpstr>
      <vt:lpstr>redis和memcached共性</vt:lpstr>
      <vt:lpstr>redis和memcached比较</vt:lpstr>
      <vt:lpstr>关于redis</vt:lpstr>
      <vt:lpstr>关于memcached</vt:lpstr>
      <vt:lpstr>数据安全与性能保障</vt:lpstr>
      <vt:lpstr>持久化</vt:lpstr>
      <vt:lpstr>快照（snapshotting）</vt:lpstr>
      <vt:lpstr>AOF（Append-only file）</vt:lpstr>
      <vt:lpstr>AOF重写、压缩</vt:lpstr>
      <vt:lpstr>复制（replication）</vt:lpstr>
      <vt:lpstr>系统故障处理</vt:lpstr>
      <vt:lpstr>事务</vt:lpstr>
      <vt:lpstr>事务</vt:lpstr>
      <vt:lpstr>内存占用与扩展</vt:lpstr>
      <vt:lpstr>短结构</vt:lpstr>
      <vt:lpstr>分片结构</vt:lpstr>
      <vt:lpstr>Redis集群方案</vt:lpstr>
      <vt:lpstr>codis</vt:lpstr>
      <vt:lpstr>Redis Cluster</vt:lpstr>
      <vt:lpstr>Redis Cluster</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category>business proposal;oral defense;training courseware</cp:category>
  <cp:lastModifiedBy>zuoyebang</cp:lastModifiedBy>
  <cp:revision>55</cp:revision>
  <cp:lastPrinted>2018-02-05T16:00:00Z</cp:lastPrinted>
  <dcterms:created xsi:type="dcterms:W3CDTF">2018-02-05T16:00:00Z</dcterms:created>
  <dcterms:modified xsi:type="dcterms:W3CDTF">2019-01-07T06:58:04Z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2018-08-30T08:24:10.9447553Z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2052-11.1.0.8214</vt:lpwstr>
  </property>
</Properties>
</file>